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2" r:id="rId6"/>
    <p:sldId id="257" r:id="rId7"/>
    <p:sldId id="289" r:id="rId8"/>
    <p:sldId id="265" r:id="rId9"/>
    <p:sldId id="288" r:id="rId10"/>
    <p:sldId id="268" r:id="rId11"/>
    <p:sldId id="260" r:id="rId12"/>
    <p:sldId id="270" r:id="rId13"/>
    <p:sldId id="271" r:id="rId14"/>
    <p:sldId id="259" r:id="rId15"/>
    <p:sldId id="281" r:id="rId16"/>
    <p:sldId id="280" r:id="rId17"/>
    <p:sldId id="269" r:id="rId18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71EA4-54EA-8880-5F7B-3B11EAA46F94}" v="1732" dt="2023-09-25T17:59:51.434"/>
    <p1510:client id="{F58B104F-CFC2-D48F-5E30-B67CCB61FC51}" v="260" dt="2023-09-26T07:36:10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01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4415CC5-4EF8-41ED-B194-9AC05C0CD69A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A62531D-1E43-45CB-830C-2E9C47F0F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2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8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Reading/discussing articles from multiple sources – start comparing viewpoints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9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2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2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AR until end of Y9 including DEAR time – important to extend vocabulary and understanding of more complex texts. </a:t>
            </a:r>
          </a:p>
          <a:p>
            <a:endParaRPr lang="en-GB" dirty="0">
              <a:ea typeface="Calibri"/>
              <a:cs typeface="Calibri"/>
            </a:endParaRPr>
          </a:p>
          <a:p>
            <a:pPr marL="177742" indent="-177742">
              <a:lnSpc>
                <a:spcPct val="90000"/>
              </a:lnSpc>
              <a:spcBef>
                <a:spcPts val="1244"/>
              </a:spcBef>
              <a:buFont typeface="Arial"/>
              <a:buChar char="•"/>
            </a:pPr>
            <a:r>
              <a:rPr lang="en-US" dirty="0"/>
              <a:t>Students in Years 7 to 10 read for the </a:t>
            </a:r>
            <a:r>
              <a:rPr lang="en-US" b="1" u="sng" dirty="0"/>
              <a:t>first 20 minutes</a:t>
            </a:r>
            <a:r>
              <a:rPr lang="en-US" b="1" dirty="0"/>
              <a:t> </a:t>
            </a:r>
            <a:r>
              <a:rPr lang="en-US" dirty="0"/>
              <a:t>of the lesson</a:t>
            </a:r>
            <a:endParaRPr lang="en-US" dirty="0">
              <a:ea typeface="Calibri"/>
              <a:cs typeface="Calibri"/>
            </a:endParaRPr>
          </a:p>
          <a:p>
            <a:pPr marL="177742" indent="-177742">
              <a:lnSpc>
                <a:spcPct val="90000"/>
              </a:lnSpc>
              <a:spcBef>
                <a:spcPts val="1244"/>
              </a:spcBef>
              <a:buFont typeface="Arial"/>
              <a:buChar char="•"/>
            </a:pPr>
            <a:r>
              <a:rPr lang="en-US" dirty="0"/>
              <a:t>Students silently read their book </a:t>
            </a:r>
            <a:endParaRPr lang="en-US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A2944-A435-41F7-B82C-3C1BE5FE3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1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3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Show sample papers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3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5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1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1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7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4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wise.co.uk/wp-content/uploads/2020/08/Non-Fiction-Anthology-Views-from-the-Verge.pdf" TargetMode="External"/><Relationship Id="rId7" Type="http://schemas.openxmlformats.org/officeDocument/2006/relationships/hyperlink" Target="https://www.ocr.org.uk/Images/373395-unseen-20th-and-21st-century-literary-text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officeapps.live.com/op/view.aspx?src=https%3A%2F%2Fwww.douglaswise.co.uk%2Fwp-content%2Fuploads%2F2020%2F02%2FNarrative-Writing-Anthology.docx&amp;wdOrigin=BROWSELINK" TargetMode="External"/><Relationship Id="rId5" Type="http://schemas.openxmlformats.org/officeDocument/2006/relationships/hyperlink" Target="https://www.douglaswise.co.uk/wp-content/uploads/2019/08/Literary-Snapshots-PDF-.pdf" TargetMode="External"/><Relationship Id="rId4" Type="http://schemas.openxmlformats.org/officeDocument/2006/relationships/hyperlink" Target="https://www.douglaswise.co.uk/wp-content/uploads/2020/08/Fear-Antholog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heguardian/journal/opinion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hyperlink" Target="https://www.dailymail.co.uk/news/columnist-1002343/Daily-Mail-Commen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lhsenglishdepartment/home%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AD8D-AA03-4CE0-B199-681E797CE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English at LHS – Y9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49E8B-17BC-4A98-8588-1CF25F51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9732736" y="4244006"/>
            <a:ext cx="971889" cy="6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3" y="414075"/>
            <a:ext cx="9616288" cy="562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Encourage wider reading (as early as possible)</a:t>
            </a:r>
            <a:endParaRPr lang="en-US" sz="240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sz="2000" dirty="0"/>
              <a:t>Reading through DEAR time/library books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sz="2000" dirty="0"/>
              <a:t>Fiction texts/extracts (20th/21st century) </a:t>
            </a:r>
          </a:p>
          <a:p>
            <a:pPr lvl="2">
              <a:spcAft>
                <a:spcPts val="0"/>
              </a:spcAft>
              <a:buClr>
                <a:srgbClr val="9E3611"/>
              </a:buClr>
            </a:pPr>
            <a:r>
              <a:rPr lang="en-GB" sz="1800" dirty="0"/>
              <a:t>many available online </a:t>
            </a:r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r>
              <a:rPr lang="en-GB" sz="1800" dirty="0"/>
              <a:t>further extracts/tasks will be provided by school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sz="2000" dirty="0"/>
              <a:t>Non-fiction opinion articles (next slide)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marL="274320" lvl="1" indent="0">
              <a:spcAft>
                <a:spcPts val="0"/>
              </a:spcAft>
              <a:buClr>
                <a:srgbClr val="9E3611"/>
              </a:buClr>
              <a:buNone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29E0-7E32-31ED-874E-C37051C3E953}"/>
              </a:ext>
            </a:extLst>
          </p:cNvPr>
          <p:cNvSpPr txBox="1"/>
          <p:nvPr/>
        </p:nvSpPr>
        <p:spPr>
          <a:xfrm>
            <a:off x="594852" y="5363497"/>
            <a:ext cx="5569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7A3C2-8131-C558-0680-460759319583}"/>
              </a:ext>
            </a:extLst>
          </p:cNvPr>
          <p:cNvSpPr txBox="1"/>
          <p:nvPr/>
        </p:nvSpPr>
        <p:spPr>
          <a:xfrm>
            <a:off x="1602658" y="2290916"/>
            <a:ext cx="97486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Non-Fiction-Anthology-Views-from-the-Verge.pdf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Fear-Anthology.pdf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Literary-Snapshots-PDF-.pdf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6"/>
              </a:rPr>
              <a:t>Narrative-Writing-Anthology.docx (live.com)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C9900"/>
                </a:solidFill>
                <a:hlinkClick r:id="rId7"/>
              </a:rPr>
              <a:t>GCSE (9-1) English Language - Unseen 20th and 21st century literary texts (ocr.org.uk)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8" y="168269"/>
            <a:ext cx="6494547" cy="247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Encourage wider reading (as early as possible)</a:t>
            </a:r>
            <a:endParaRPr lang="en-US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3"/>
              </a:rPr>
              <a:t>Opinion | Theguardian | The Guardian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4"/>
              </a:rPr>
              <a:t>Daily Mail Comment | Daily Mail Online</a:t>
            </a: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6" name="Picture 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32EC130E-23CE-FF3F-A977-454430DA4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8" y="1555854"/>
            <a:ext cx="6235700" cy="4664311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04C1129-E68C-AD44-381E-4C861D9896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685"/>
          <a:stretch/>
        </p:blipFill>
        <p:spPr>
          <a:xfrm>
            <a:off x="4524684" y="2072895"/>
            <a:ext cx="7734777" cy="47331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FA3FC9-F149-18D1-32F3-CE3BB667029A}"/>
              </a:ext>
            </a:extLst>
          </p:cNvPr>
          <p:cNvCxnSpPr/>
          <p:nvPr/>
        </p:nvCxnSpPr>
        <p:spPr>
          <a:xfrm flipH="1">
            <a:off x="3124201" y="1017637"/>
            <a:ext cx="4591663" cy="3458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AF2727-1864-C4A2-B51F-6A1F67802E28}"/>
              </a:ext>
            </a:extLst>
          </p:cNvPr>
          <p:cNvCxnSpPr>
            <a:cxnSpLocks/>
          </p:cNvCxnSpPr>
          <p:nvPr/>
        </p:nvCxnSpPr>
        <p:spPr>
          <a:xfrm flipH="1">
            <a:off x="6971070" y="980766"/>
            <a:ext cx="707922" cy="2893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8A8E7A-691E-8617-EAC3-B0C79C116AA5}"/>
              </a:ext>
            </a:extLst>
          </p:cNvPr>
          <p:cNvSpPr txBox="1"/>
          <p:nvPr/>
        </p:nvSpPr>
        <p:spPr>
          <a:xfrm>
            <a:off x="7447935" y="319548"/>
            <a:ext cx="45228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Similar articles from different sources/viewpoints</a:t>
            </a:r>
          </a:p>
        </p:txBody>
      </p:sp>
    </p:spTree>
    <p:extLst>
      <p:ext uri="{BB962C8B-B14F-4D97-AF65-F5344CB8AC3E}">
        <p14:creationId xmlns:p14="http://schemas.microsoft.com/office/powerpoint/2010/main" val="20161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4" y="548247"/>
            <a:ext cx="10943303" cy="5107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Encourage your child to test out a range of revision activities and space their retrieval/revision</a:t>
            </a:r>
            <a:endParaRPr lang="en-US" sz="2400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B823F15-2A61-2BBD-B3F7-70AAA484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814514"/>
            <a:ext cx="6582507" cy="4655281"/>
          </a:xfrm>
          <a:prstGeom prst="rect">
            <a:avLst/>
          </a:prstGeom>
        </p:spPr>
      </p:pic>
      <p:pic>
        <p:nvPicPr>
          <p:cNvPr id="5" name="Picture 4" descr="A graph with text on it&#10;&#10;Description automatically generated">
            <a:extLst>
              <a:ext uri="{FF2B5EF4-FFF2-40B4-BE49-F238E27FC236}">
                <a16:creationId xmlns:a16="http://schemas.microsoft.com/office/drawing/2014/main" id="{C23A31E2-3505-6DD2-9F53-1B74E121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7" y="2354385"/>
            <a:ext cx="4501661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59396-3FF6-12FE-5C5F-0D44C2439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3627"/>
              </p:ext>
            </p:extLst>
          </p:nvPr>
        </p:nvGraphicFramePr>
        <p:xfrm>
          <a:off x="226820" y="497254"/>
          <a:ext cx="5285821" cy="603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5821">
                  <a:extLst>
                    <a:ext uri="{9D8B030D-6E8A-4147-A177-3AD203B41FA5}">
                      <a16:colId xmlns:a16="http://schemas.microsoft.com/office/drawing/2014/main" val="415364362"/>
                    </a:ext>
                  </a:extLst>
                </a:gridCol>
              </a:tblGrid>
              <a:tr h="218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1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RED – listen to audio recordings, listen to your teacher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ORANGE – read class notes, revision guides, novel(s), poetry, webpage information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YELLOW – watch videos, film adaptations, audiobooks; design a revision video or animation; produce a mind map; draw a diagram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06589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2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GREEN – record yourself and listen to notes, design a revision video or animation, produce a model, break down a topic into steps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BLUE – hold a revision study group, attend after school sessions, discuss topics with friends, test others and share ideas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4020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3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INDIGO – complete exam-style questions, experiment and find out how things work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VIOLET – explain, demonstrate or model an idea to another person (friend, relative, teacher etc.)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7598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874E5C-40E9-4B97-C4F6-8FA1CEF6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54" y="608479"/>
            <a:ext cx="6709507" cy="5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02" y="500121"/>
            <a:ext cx="10943303" cy="5107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Encourage your child to test out a range of revision activities:</a:t>
            </a:r>
          </a:p>
          <a:p>
            <a:pPr marL="457200" indent="-457200"/>
            <a:r>
              <a:rPr lang="en-US" sz="2800" dirty="0"/>
              <a:t>Posters/mind maps</a:t>
            </a:r>
          </a:p>
          <a:p>
            <a:pPr marL="457200" indent="-457200">
              <a:buClr>
                <a:srgbClr val="9E3611"/>
              </a:buClr>
            </a:pPr>
            <a:r>
              <a:rPr lang="en-US" sz="2800" dirty="0"/>
              <a:t>Flash cards</a:t>
            </a:r>
          </a:p>
          <a:p>
            <a:pPr marL="457200" indent="-457200">
              <a:buClr>
                <a:srgbClr val="9E3611"/>
              </a:buClr>
            </a:pPr>
            <a:r>
              <a:rPr lang="en-US" sz="2800" dirty="0"/>
              <a:t>Watch videos 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GCSE Pod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Seneca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YouTube (lots of links via </a:t>
            </a:r>
          </a:p>
          <a:p>
            <a:pPr marL="274320" lvl="1" indent="0">
              <a:buClr>
                <a:srgbClr val="9E3611"/>
              </a:buClr>
              <a:buNone/>
            </a:pPr>
            <a:r>
              <a:rPr lang="en-US" sz="2600" dirty="0"/>
              <a:t>LHS English website)</a:t>
            </a:r>
            <a:endParaRPr lang="en-US" dirty="0"/>
          </a:p>
          <a:p>
            <a:pPr marL="457200" indent="-457200">
              <a:spcAft>
                <a:spcPts val="200"/>
              </a:spcAft>
              <a:buClr>
                <a:srgbClr val="9E3611"/>
              </a:buClr>
            </a:pPr>
            <a:r>
              <a:rPr lang="en-US" sz="2800" dirty="0">
                <a:ea typeface="+mn-lt"/>
                <a:cs typeface="+mn-lt"/>
              </a:rPr>
              <a:t>Make notes, lists </a:t>
            </a:r>
            <a:r>
              <a:rPr lang="en-US" sz="2800" dirty="0" err="1">
                <a:ea typeface="+mn-lt"/>
                <a:cs typeface="+mn-lt"/>
              </a:rPr>
              <a:t>etc</a:t>
            </a:r>
          </a:p>
          <a:p>
            <a:pPr marL="457200" indent="-457200">
              <a:spcAft>
                <a:spcPts val="200"/>
              </a:spcAft>
              <a:buClr>
                <a:srgbClr val="9E3611"/>
              </a:buClr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400" dirty="0">
                <a:ea typeface="+mn-lt"/>
                <a:cs typeface="+mn-lt"/>
                <a:hlinkClick r:id="rId3"/>
              </a:rPr>
              <a:t>LHS English Department (google.com)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5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2343" t="8954" r="64657" b="9624"/>
          <a:stretch/>
        </p:blipFill>
        <p:spPr bwMode="auto">
          <a:xfrm>
            <a:off x="335187" y="1801487"/>
            <a:ext cx="3786870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38" y="-60746"/>
            <a:ext cx="9427779" cy="1231907"/>
          </a:xfrm>
        </p:spPr>
        <p:txBody>
          <a:bodyPr/>
          <a:lstStyle/>
          <a:p>
            <a:pPr algn="ctr"/>
            <a:r>
              <a:rPr lang="en-GB" dirty="0"/>
              <a:t>Did you know…?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419174" y="6272092"/>
            <a:ext cx="459232" cy="33019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39075" t="39026" r="33732" b="11473"/>
          <a:stretch/>
        </p:blipFill>
        <p:spPr bwMode="auto">
          <a:xfrm>
            <a:off x="4640592" y="3505857"/>
            <a:ext cx="3120571" cy="271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75157" t="75821" r="15609" b="10945"/>
          <a:stretch/>
        </p:blipFill>
        <p:spPr bwMode="auto">
          <a:xfrm>
            <a:off x="8781143" y="5283200"/>
            <a:ext cx="1059543" cy="72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6350" y="1072954"/>
            <a:ext cx="416424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u="sng" dirty="0">
                <a:solidFill>
                  <a:sysClr val="windowText" lastClr="000000"/>
                </a:solidFill>
              </a:rPr>
              <a:t>20 minutes</a:t>
            </a:r>
            <a:r>
              <a:rPr lang="en-GB" sz="2000" dirty="0">
                <a:solidFill>
                  <a:sysClr val="windowText" lastClr="000000"/>
                </a:solidFill>
              </a:rPr>
              <a:t> per day (3,600 minutes per school year)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9982" y="2584420"/>
            <a:ext cx="323992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solidFill>
                  <a:sysClr val="windowText" lastClr="000000"/>
                </a:solidFill>
              </a:rPr>
              <a:t>5 minutes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per day (900 minutes per school year) </a:t>
            </a:r>
            <a:endParaRPr lang="en-GB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4484" y="4400182"/>
            <a:ext cx="348625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solidFill>
                  <a:sysClr val="windowText" lastClr="000000"/>
                </a:solidFill>
              </a:rPr>
              <a:t>1 minute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per day = 180 minutes per school year. </a:t>
            </a:r>
            <a:endParaRPr lang="en-GB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4830" y="6141824"/>
            <a:ext cx="264758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1,800,000 words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2694" y="6188046"/>
            <a:ext cx="237186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282,000 words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26849" y="6141824"/>
            <a:ext cx="200638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8,000 words</a:t>
            </a:r>
          </a:p>
        </p:txBody>
      </p:sp>
    </p:spTree>
    <p:extLst>
      <p:ext uri="{BB962C8B-B14F-4D97-AF65-F5344CB8AC3E}">
        <p14:creationId xmlns:p14="http://schemas.microsoft.com/office/powerpoint/2010/main" val="16624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9 Overview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7C0633-5B2F-4FEC-A8A1-145F98B4D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49971"/>
              </p:ext>
            </p:extLst>
          </p:nvPr>
        </p:nvGraphicFramePr>
        <p:xfrm>
          <a:off x="788565" y="914229"/>
          <a:ext cx="9446002" cy="5616040"/>
        </p:xfrm>
        <a:graphic>
          <a:graphicData uri="http://schemas.openxmlformats.org/drawingml/2006/table">
            <a:tbl>
              <a:tblPr/>
              <a:tblGrid>
                <a:gridCol w="1792576">
                  <a:extLst>
                    <a:ext uri="{9D8B030D-6E8A-4147-A177-3AD203B41FA5}">
                      <a16:colId xmlns:a16="http://schemas.microsoft.com/office/drawing/2014/main" val="1582789366"/>
                    </a:ext>
                  </a:extLst>
                </a:gridCol>
                <a:gridCol w="338228">
                  <a:extLst>
                    <a:ext uri="{9D8B030D-6E8A-4147-A177-3AD203B41FA5}">
                      <a16:colId xmlns:a16="http://schemas.microsoft.com/office/drawing/2014/main" val="390736108"/>
                    </a:ext>
                  </a:extLst>
                </a:gridCol>
                <a:gridCol w="7315198">
                  <a:extLst>
                    <a:ext uri="{9D8B030D-6E8A-4147-A177-3AD203B41FA5}">
                      <a16:colId xmlns:a16="http://schemas.microsoft.com/office/drawing/2014/main" val="1001242639"/>
                    </a:ext>
                  </a:extLst>
                </a:gridCol>
              </a:tblGrid>
              <a:tr h="3426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September 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(1 week)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Unseen poetry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teachers presented through these unseen poems?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28382"/>
                  </a:ext>
                </a:extLst>
              </a:tr>
              <a:tr h="4169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September/October</a:t>
                      </a:r>
                      <a:endParaRPr lang="en-GB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(4.5 weeks)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Genres: dystopia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our relationships with others (and the environment) explored through dystopian writing? 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81390"/>
                  </a:ext>
                </a:extLst>
              </a:tr>
              <a:tr h="813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October to January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(10 weeks)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the Moon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does Khan portray the impact that individual views and actions have on others and the society around us?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944800"/>
                  </a:ext>
                </a:extLst>
              </a:tr>
              <a:tr h="4169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January </a:t>
                      </a:r>
                      <a:endParaRPr lang="en-GB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(2 weeks) </a:t>
                      </a:r>
                      <a:endParaRPr lang="en-GB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Unseen poetry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children and parents presented through these unseen poems?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96057"/>
                  </a:ext>
                </a:extLst>
              </a:tr>
              <a:tr h="3921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February – March 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(7 weeks)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Shakespeare's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Romeo 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Juliet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/>
                        </a:rPr>
                        <a:t>How does Shakespeare portray conflict and its impact in Romeo and Juliet? </a:t>
                      </a:r>
                      <a:endParaRPr lang="en-US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30519"/>
                  </a:ext>
                </a:extLst>
              </a:tr>
              <a:tr h="4169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April - June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(7 weeks)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</a:rPr>
                        <a:t>Viewpoint writing  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(PLUS spoken language assessment)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652638"/>
                  </a:ext>
                </a:extLst>
              </a:tr>
              <a:tr h="3921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June – July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(7 weeks) </a:t>
                      </a:r>
                      <a:endParaRPr lang="en-US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Calibri"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Calibri"/>
                        </a:rPr>
                        <a:t>Literature P2: Power and Conflict poetry – Part 1</a:t>
                      </a:r>
                      <a:r>
                        <a:rPr lang="en-GB" sz="1400" b="0" i="0" dirty="0">
                          <a:effectLst/>
                          <a:latin typeface="Calibri"/>
                        </a:rPr>
                        <a:t> </a:t>
                      </a:r>
                      <a:endParaRPr lang="en-GB" sz="24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do poets communicate ideas of conflict through their deliberate choices? </a:t>
                      </a:r>
                      <a:endParaRPr lang="en-GB" sz="2400" b="0" i="0" dirty="0"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GB" sz="1400" b="0" i="0" u="sng" dirty="0">
                          <a:effectLst/>
                          <a:latin typeface="Calibri" panose="020F0502020204030204" pitchFamily="34" charset="0"/>
                        </a:rPr>
                        <a:t>Poems:</a:t>
                      </a:r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 ‘Remains’, ‘Bayonet Charge’, ‘Exposure’, ‘Charge of the Light Brigade’, ‘War Photographer’, ‘Kamikaze’, ‘Poppies’ </a:t>
                      </a:r>
                      <a:endParaRPr lang="en-GB" sz="2400" b="0" i="0" dirty="0">
                        <a:effectLst/>
                      </a:endParaRPr>
                    </a:p>
                  </a:txBody>
                  <a:tcPr marL="38401" marR="38401" marT="19200" marB="19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0609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CCDEBA-6E9F-4A09-8146-FDBF0865D9CC}"/>
              </a:ext>
            </a:extLst>
          </p:cNvPr>
          <p:cNvCxnSpPr>
            <a:cxnSpLocks/>
          </p:cNvCxnSpPr>
          <p:nvPr/>
        </p:nvCxnSpPr>
        <p:spPr>
          <a:xfrm>
            <a:off x="645480" y="4654947"/>
            <a:ext cx="112076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40EEEE-CFA3-418B-9D0C-770308233B66}"/>
              </a:ext>
            </a:extLst>
          </p:cNvPr>
          <p:cNvSpPr txBox="1"/>
          <p:nvPr/>
        </p:nvSpPr>
        <p:spPr>
          <a:xfrm>
            <a:off x="10326848" y="4655890"/>
            <a:ext cx="168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of GCSE taught/ examined  content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7230E-5A6C-A358-B048-E5C961016992}"/>
              </a:ext>
            </a:extLst>
          </p:cNvPr>
          <p:cNvSpPr txBox="1"/>
          <p:nvPr/>
        </p:nvSpPr>
        <p:spPr>
          <a:xfrm>
            <a:off x="10326847" y="910154"/>
            <a:ext cx="16861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Adapted GCSE mark schemes used </a:t>
            </a:r>
          </a:p>
        </p:txBody>
      </p:sp>
    </p:spTree>
    <p:extLst>
      <p:ext uri="{BB962C8B-B14F-4D97-AF65-F5344CB8AC3E}">
        <p14:creationId xmlns:p14="http://schemas.microsoft.com/office/powerpoint/2010/main" val="30882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English Language</a:t>
            </a:r>
            <a:endParaRPr lang="en-GB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Exploring fiction 			[1 fiction extract] (25%)</a:t>
            </a:r>
          </a:p>
          <a:p>
            <a:r>
              <a:rPr lang="en-GB" dirty="0"/>
              <a:t>B: Narrative and/or descriptive writing (25%)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125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1 hour 45 minutes</a:t>
            </a:r>
          </a:p>
          <a:p>
            <a:r>
              <a:rPr lang="en-GB" dirty="0"/>
              <a:t>A: Comparing  viewpoints                  	 [2 non-fiction extracts] (25%)</a:t>
            </a:r>
          </a:p>
          <a:p>
            <a:r>
              <a:rPr lang="en-GB" dirty="0"/>
              <a:t>B: Viewpoint writing (25%)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GB" dirty="0"/>
              <a:t>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543B413-8DB8-45D6-9877-EE8A7A0BFF8C}"/>
              </a:ext>
            </a:extLst>
          </p:cNvPr>
          <p:cNvSpPr txBox="1">
            <a:spLocks/>
          </p:cNvSpPr>
          <p:nvPr/>
        </p:nvSpPr>
        <p:spPr>
          <a:xfrm>
            <a:off x="3903502" y="4528176"/>
            <a:ext cx="4754880" cy="2033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Spoken Language assessment</a:t>
            </a:r>
          </a:p>
          <a:p>
            <a:r>
              <a:rPr lang="en-GB" dirty="0"/>
              <a:t>Complete a speech and answer questions (up to 10 minutes)</a:t>
            </a:r>
          </a:p>
          <a:p>
            <a:r>
              <a:rPr lang="en-US" dirty="0"/>
              <a:t>A</a:t>
            </a:r>
            <a:r>
              <a:rPr lang="en-GB" dirty="0" err="1"/>
              <a:t>ssessed</a:t>
            </a:r>
            <a:r>
              <a:rPr lang="en-GB" dirty="0"/>
              <a:t> in class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EC8D-E25B-3A60-7EF2-64970A16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Spoken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D1D8-A8ED-EDA9-C85B-E4280472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Speech about a topic of interest for student</a:t>
            </a:r>
          </a:p>
          <a:p>
            <a:pPr>
              <a:buClr>
                <a:srgbClr val="9E3611"/>
              </a:buClr>
            </a:pPr>
            <a:r>
              <a:rPr lang="en-US" dirty="0"/>
              <a:t>Speaking for between 4 and 6 minutes</a:t>
            </a:r>
          </a:p>
          <a:p>
            <a:pPr>
              <a:buClr>
                <a:srgbClr val="9E3611"/>
              </a:buClr>
            </a:pPr>
            <a:r>
              <a:rPr lang="en-US" dirty="0"/>
              <a:t>Question and answer session to follow (2-4 minutes)</a:t>
            </a:r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Marked as Pass, Merit or Distinction </a:t>
            </a:r>
          </a:p>
          <a:p>
            <a:pPr>
              <a:buClr>
                <a:srgbClr val="9E3611"/>
              </a:buClr>
            </a:pPr>
            <a:r>
              <a:rPr lang="en-US" dirty="0"/>
              <a:t>All criteria in a level must be met to achieve a grade</a:t>
            </a:r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This needs to be video recorded 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We must submit a sample of 30 videos – 10 of each grade – for moderation by the exam board.</a:t>
            </a:r>
          </a:p>
        </p:txBody>
      </p:sp>
    </p:spTree>
    <p:extLst>
      <p:ext uri="{BB962C8B-B14F-4D97-AF65-F5344CB8AC3E}">
        <p14:creationId xmlns:p14="http://schemas.microsoft.com/office/powerpoint/2010/main" val="99976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807" y="1294977"/>
            <a:ext cx="5093546" cy="3967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2 hours 15 minutes</a:t>
            </a:r>
          </a:p>
          <a:p>
            <a:r>
              <a:rPr lang="en-GB" dirty="0"/>
              <a:t>A: </a:t>
            </a:r>
            <a:r>
              <a:rPr lang="en-GB" i="1" dirty="0"/>
              <a:t>An Inspector Calls</a:t>
            </a:r>
            <a:r>
              <a:rPr lang="en-GB" dirty="0"/>
              <a:t>                                     </a:t>
            </a:r>
          </a:p>
          <a:p>
            <a:pPr>
              <a:buClr>
                <a:srgbClr val="9E3611"/>
              </a:buClr>
            </a:pPr>
            <a:r>
              <a:rPr lang="en-GB" dirty="0"/>
              <a:t>B: Power and Conflict poetry            </a:t>
            </a:r>
          </a:p>
          <a:p>
            <a:pPr>
              <a:buClr>
                <a:srgbClr val="9E3611"/>
              </a:buClr>
            </a:pPr>
            <a:r>
              <a:rPr lang="en-GB" dirty="0"/>
              <a:t>C: Unseen poetry                                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09" y="3901016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67" y="2589213"/>
            <a:ext cx="2931583" cy="4134907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648" y="2881823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015" y="1294977"/>
            <a:ext cx="4754880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</a:t>
            </a:r>
            <a:r>
              <a:rPr lang="en-GB" i="1" dirty="0"/>
              <a:t>Macbeth</a:t>
            </a:r>
            <a:r>
              <a:rPr lang="en-GB" dirty="0"/>
              <a:t>       </a:t>
            </a:r>
          </a:p>
          <a:p>
            <a:r>
              <a:rPr lang="en-GB" dirty="0"/>
              <a:t>B: </a:t>
            </a:r>
            <a:r>
              <a:rPr lang="en-GB" i="1" dirty="0"/>
              <a:t>A Christmas Carol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55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343" y="3932766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50"/>
          <a:stretch/>
        </p:blipFill>
        <p:spPr>
          <a:xfrm>
            <a:off x="2592917" y="3065463"/>
            <a:ext cx="2931583" cy="3859953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537" y="1370130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9" y="1294977"/>
            <a:ext cx="6014295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Text bundle sold through school (end of Year 9)</a:t>
            </a:r>
          </a:p>
          <a:p>
            <a:pPr marL="342900" indent="-342900">
              <a:buFont typeface="Calibri" pitchFamily="2" charset="2"/>
              <a:buChar char="-"/>
            </a:pPr>
            <a:r>
              <a:rPr lang="en-US" dirty="0"/>
              <a:t>CGP </a:t>
            </a:r>
            <a:r>
              <a:rPr lang="en-US" i="1" dirty="0"/>
              <a:t>Macbeth</a:t>
            </a:r>
            <a:r>
              <a:rPr lang="en-US" dirty="0"/>
              <a:t> text and guide</a:t>
            </a:r>
          </a:p>
          <a:p>
            <a:pPr marL="342900" indent="-342900">
              <a:buClr>
                <a:srgbClr val="9E3611"/>
              </a:buClr>
              <a:buFont typeface="Calibri" pitchFamily="2" charset="2"/>
              <a:buChar char="-"/>
            </a:pPr>
            <a:r>
              <a:rPr lang="en-US" i="1" dirty="0"/>
              <a:t>A Christmas Carol</a:t>
            </a:r>
          </a:p>
          <a:p>
            <a:pPr marL="342900" indent="-342900">
              <a:buClr>
                <a:srgbClr val="9E3611"/>
              </a:buClr>
              <a:buFont typeface="Calibri" pitchFamily="2" charset="2"/>
              <a:buChar char="-"/>
            </a:pPr>
            <a:r>
              <a:rPr lang="en-US" i="1" dirty="0"/>
              <a:t>An Inspector Calls</a:t>
            </a:r>
          </a:p>
          <a:p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8E8CD-BD80-D007-42AC-E12E8AFF5DC5}"/>
              </a:ext>
            </a:extLst>
          </p:cNvPr>
          <p:cNvSpPr txBox="1"/>
          <p:nvPr/>
        </p:nvSpPr>
        <p:spPr>
          <a:xfrm>
            <a:off x="4868333" y="2233083"/>
            <a:ext cx="21484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checked at time of ordering currently around £15 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1DDE4FF-E649-059C-232D-2E17A94AB2A6}"/>
              </a:ext>
            </a:extLst>
          </p:cNvPr>
          <p:cNvSpPr txBox="1">
            <a:spLocks/>
          </p:cNvSpPr>
          <p:nvPr/>
        </p:nvSpPr>
        <p:spPr>
          <a:xfrm>
            <a:off x="8164916" y="748877"/>
            <a:ext cx="2638212" cy="2033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C0838-3C02-49B2-E208-0BBFBDBEADF9}"/>
              </a:ext>
            </a:extLst>
          </p:cNvPr>
          <p:cNvSpPr txBox="1"/>
          <p:nvPr/>
        </p:nvSpPr>
        <p:spPr>
          <a:xfrm>
            <a:off x="8758076" y="518337"/>
            <a:ext cx="2921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Provided by school through exam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B9E00-69A7-D7C4-29F8-AEF207F8FC50}"/>
              </a:ext>
            </a:extLst>
          </p:cNvPr>
          <p:cNvSpPr txBox="1"/>
          <p:nvPr/>
        </p:nvSpPr>
        <p:spPr>
          <a:xfrm>
            <a:off x="8339667" y="4889500"/>
            <a:ext cx="37147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Revision guides will also be offered for purchase at cost price. We choose best value at time of offering the bundle.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D35536-BA4E-445E-6A1A-10F3F8970FD4}"/>
              </a:ext>
            </a:extLst>
          </p:cNvPr>
          <p:cNvCxnSpPr/>
          <p:nvPr/>
        </p:nvCxnSpPr>
        <p:spPr>
          <a:xfrm>
            <a:off x="8075428" y="482010"/>
            <a:ext cx="1772" cy="59914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10 Overview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7C0633-5B2F-4FEC-A8A1-145F98B4D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83337"/>
              </p:ext>
            </p:extLst>
          </p:nvPr>
        </p:nvGraphicFramePr>
        <p:xfrm>
          <a:off x="820315" y="817704"/>
          <a:ext cx="9395670" cy="5407779"/>
        </p:xfrm>
        <a:graphic>
          <a:graphicData uri="http://schemas.openxmlformats.org/drawingml/2006/table">
            <a:tbl>
              <a:tblPr/>
              <a:tblGrid>
                <a:gridCol w="1783024">
                  <a:extLst>
                    <a:ext uri="{9D8B030D-6E8A-4147-A177-3AD203B41FA5}">
                      <a16:colId xmlns:a16="http://schemas.microsoft.com/office/drawing/2014/main" val="1582789366"/>
                    </a:ext>
                  </a:extLst>
                </a:gridCol>
                <a:gridCol w="322889">
                  <a:extLst>
                    <a:ext uri="{9D8B030D-6E8A-4147-A177-3AD203B41FA5}">
                      <a16:colId xmlns:a16="http://schemas.microsoft.com/office/drawing/2014/main" val="390736108"/>
                    </a:ext>
                  </a:extLst>
                </a:gridCol>
                <a:gridCol w="7289757">
                  <a:extLst>
                    <a:ext uri="{9D8B030D-6E8A-4147-A177-3AD203B41FA5}">
                      <a16:colId xmlns:a16="http://schemas.microsoft.com/office/drawing/2014/main" val="1001242639"/>
                    </a:ext>
                  </a:extLst>
                </a:gridCol>
              </a:tblGrid>
              <a:tr h="99845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(3 weeks) </a:t>
                      </a:r>
                      <a:endParaRPr lang="en-GB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P2: P&amp;C Poetry – part 2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do poets communicate ideas of personal conflict through their deliberate choices?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u="sng" dirty="0">
                          <a:effectLst/>
                          <a:latin typeface="Calibri" panose="020F0502020204030204" pitchFamily="34" charset="0"/>
                        </a:rPr>
                        <a:t>Poems: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 ‘Ozymandias’, ‘My Last Duchess’, ‘Kamikaze’, ‘Poppies’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28382"/>
                  </a:ext>
                </a:extLst>
              </a:tr>
              <a:tr h="77299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September to November 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(8 weeks)  </a:t>
                      </a:r>
                      <a:endParaRPr lang="en-GB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P1: A Christmas Carol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has Dickens crafted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Carol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present themes of inequality?  What is his message to society?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81390"/>
                  </a:ext>
                </a:extLst>
              </a:tr>
              <a:tr h="582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December to January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(3.5 weeks)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</a:rPr>
                        <a:t>Language P1 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How do writers portray humanity in fiction texts?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944800"/>
                  </a:ext>
                </a:extLst>
              </a:tr>
              <a:tr h="32208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</a:rPr>
                        <a:t>January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GB" sz="10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PPEs Language Paper 1/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 Christmas Carol</a:t>
                      </a:r>
                      <a:endParaRPr lang="en-US" sz="3200" b="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19964"/>
                  </a:ext>
                </a:extLst>
              </a:tr>
              <a:tr h="6881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January to April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(11 weeks)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P1: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Macbeth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does Shakespeare explore ideas of power, morality and corruption?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96057"/>
                  </a:ext>
                </a:extLst>
              </a:tr>
              <a:tr h="8201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April to June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(5 weeks) 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P2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we develop a critical view of perspectives and communicate our own viewpoint?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Core PPEs: Language 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30519"/>
                  </a:ext>
                </a:extLst>
              </a:tr>
              <a:tr h="122390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June to July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(5 weeks) 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2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P2: P&amp;C Poetry - part 3 and unseen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do poets communicate ideas of power and conflict through their deliberate choices?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400" b="0" i="0" u="sng" dirty="0">
                          <a:effectLst/>
                          <a:latin typeface="Calibri"/>
                        </a:rPr>
                        <a:t>Poems:</a:t>
                      </a:r>
                      <a:r>
                        <a:rPr lang="en-US" sz="1400" b="0" i="0" dirty="0">
                          <a:effectLst/>
                          <a:latin typeface="Calibri"/>
                        </a:rPr>
                        <a:t> ‘Storm on the Island’, ‘Prelude’,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‘London’, ‘Checking Out Me History’, ‘Emigree’ and ‘Tissue’ </a:t>
                      </a:r>
                      <a:endParaRPr lang="en-US" sz="32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6526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6EA644-2F5A-8A22-76F3-29970B8AC51D}"/>
              </a:ext>
            </a:extLst>
          </p:cNvPr>
          <p:cNvSpPr txBox="1"/>
          <p:nvPr/>
        </p:nvSpPr>
        <p:spPr>
          <a:xfrm>
            <a:off x="825500" y="6381750"/>
            <a:ext cx="45402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Final text (</a:t>
            </a:r>
            <a:r>
              <a:rPr lang="en-US" sz="1600" i="1" dirty="0"/>
              <a:t>An Inspector Calls</a:t>
            </a:r>
            <a:r>
              <a:rPr lang="en-US" sz="1600" dirty="0"/>
              <a:t>) taught in Y11</a:t>
            </a:r>
          </a:p>
        </p:txBody>
      </p:sp>
    </p:spTree>
    <p:extLst>
      <p:ext uri="{BB962C8B-B14F-4D97-AF65-F5344CB8AC3E}">
        <p14:creationId xmlns:p14="http://schemas.microsoft.com/office/powerpoint/2010/main" val="220788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8CA-A528-CD40-964A-CAAC083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support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F83A-48AC-D55B-72EE-64732FF6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 dirty="0"/>
              <a:t>Wider reading</a:t>
            </a:r>
          </a:p>
          <a:p>
            <a:pPr marL="342900" indent="-342900">
              <a:buChar char="•"/>
            </a:pPr>
            <a:r>
              <a:rPr lang="en-US" sz="2400" dirty="0"/>
              <a:t>Establishing study/revision habits </a:t>
            </a:r>
          </a:p>
        </p:txBody>
      </p:sp>
    </p:spTree>
    <p:extLst>
      <p:ext uri="{BB962C8B-B14F-4D97-AF65-F5344CB8AC3E}">
        <p14:creationId xmlns:p14="http://schemas.microsoft.com/office/powerpoint/2010/main" val="1388007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4" ma:contentTypeDescription="Create a new document." ma:contentTypeScope="" ma:versionID="500ca30de9a90ebe9f3029dbfd9631fa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7c9fb19ab756f0a1fc46873fade9387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4BF343-8801-4FA3-8C09-C5F12EC2838E}"/>
</file>

<file path=customXml/itemProps2.xml><?xml version="1.0" encoding="utf-8"?>
<ds:datastoreItem xmlns:ds="http://schemas.openxmlformats.org/officeDocument/2006/customXml" ds:itemID="{5B4298E9-2562-4174-BFFA-1A48EEC90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9C61B-D3ED-4644-B4C6-7C7F6F6A9B5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45d5a6f-e902-4bcd-8698-f03629af2427"/>
    <ds:schemaRef ds:uri="http://purl.org/dc/terms/"/>
    <ds:schemaRef ds:uri="2ff886b6-37ee-4b55-881f-1488484dc18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77</TotalTime>
  <Words>1350</Words>
  <Application>Microsoft Office PowerPoint</Application>
  <PresentationFormat>Widescreen</PresentationFormat>
  <Paragraphs>204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English at LHS – Y9</vt:lpstr>
      <vt:lpstr>Did you know…?</vt:lpstr>
      <vt:lpstr>Year 9 Overview</vt:lpstr>
      <vt:lpstr>English Language</vt:lpstr>
      <vt:lpstr>Spoken Language</vt:lpstr>
      <vt:lpstr>English Literature</vt:lpstr>
      <vt:lpstr>English Literature</vt:lpstr>
      <vt:lpstr>Year 10 Overview</vt:lpstr>
      <vt:lpstr>How do I support my child?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 LHS – Y9</dc:title>
  <dc:creator>Miss C Jones</dc:creator>
  <cp:lastModifiedBy>Miss C Jones</cp:lastModifiedBy>
  <cp:revision>539</cp:revision>
  <cp:lastPrinted>2023-09-27T06:40:31Z</cp:lastPrinted>
  <dcterms:created xsi:type="dcterms:W3CDTF">2023-09-25T13:54:57Z</dcterms:created>
  <dcterms:modified xsi:type="dcterms:W3CDTF">2023-09-27T06:42:25Z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