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6" r:id="rId5"/>
    <p:sldId id="275" r:id="rId6"/>
    <p:sldId id="276" r:id="rId7"/>
    <p:sldId id="261" r:id="rId8"/>
    <p:sldId id="274" r:id="rId9"/>
    <p:sldId id="286" r:id="rId10"/>
    <p:sldId id="287" r:id="rId11"/>
    <p:sldId id="273" r:id="rId12"/>
    <p:sldId id="272" r:id="rId13"/>
    <p:sldId id="277" r:id="rId14"/>
    <p:sldId id="282" r:id="rId15"/>
    <p:sldId id="283" r:id="rId16"/>
    <p:sldId id="284" r:id="rId17"/>
    <p:sldId id="285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71EA4-54EA-8880-5F7B-3B11EAA46F94}" v="1732" dt="2023-09-25T17:59:51.434"/>
    <p1510:client id="{F58B104F-CFC2-D48F-5E30-B67CCB61FC51}" v="260" dt="2023-09-26T07:36:10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901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5CC5-4EF8-41ED-B194-9AC05C0CD69A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2531D-1E43-45CB-830C-2E9C47F0F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6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2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2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6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30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87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6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Show sample papers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3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80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7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0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7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70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0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Reading/discussing articles from multiple sources – start comparing viewpoints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2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8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1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5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4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9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4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2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7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E9E985B-C198-449C-9E09-90A303A5EAA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5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lhsenglishdepartment/home%2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hakespearesglobe.com/learn/secondary-schools/playing-shakespeare-with-deutsche-bank/macbeth-playing-shakespeare/language/macbeth-extracts/#act-v-scene-1" TargetMode="External"/><Relationship Id="rId4" Type="http://schemas.openxmlformats.org/officeDocument/2006/relationships/hyperlink" Target="https://www.dramaonlinelibrary.com/video?docid=do-9781350932906&amp;tocid=do-9781350932906_6263819128001&amp;st=macbet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glaswise.co.uk/wp-content/uploads/2020/08/Non-Fiction-Anthology-Views-from-the-Verge.pdf" TargetMode="External"/><Relationship Id="rId7" Type="http://schemas.openxmlformats.org/officeDocument/2006/relationships/hyperlink" Target="https://www.ocr.org.uk/Images/373395-unseen-20th-and-21st-century-literary-text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ew.officeapps.live.com/op/view.aspx?src=https%3A%2F%2Fwww.douglaswise.co.uk%2Fwp-content%2Fuploads%2F2020%2F02%2FNarrative-Writing-Anthology.docx&amp;wdOrigin=BROWSELINK" TargetMode="External"/><Relationship Id="rId5" Type="http://schemas.openxmlformats.org/officeDocument/2006/relationships/hyperlink" Target="https://www.douglaswise.co.uk/wp-content/uploads/2019/08/Literary-Snapshots-PDF-.pdf" TargetMode="External"/><Relationship Id="rId4" Type="http://schemas.openxmlformats.org/officeDocument/2006/relationships/hyperlink" Target="https://www.douglaswise.co.uk/wp-content/uploads/2020/08/Fear-Anthology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heguardian/journal/opinion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hyperlink" Target="https://www.dailymail.co.uk/news/columnist-1002343/Daily-Mail-Comme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AD8D-AA03-4CE0-B199-681E797CE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English at LHS – Y11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49E8B-17BC-4A98-8588-1CF25F51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9732736" y="4244006"/>
            <a:ext cx="971889" cy="6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4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A547-4C5C-251F-ABA4-D855B2B9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FE06-262F-DCB5-8B98-C0AA6EE4B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E3611"/>
              </a:buClr>
            </a:pPr>
            <a:r>
              <a:rPr lang="en-US" dirty="0">
                <a:solidFill>
                  <a:srgbClr val="242424"/>
                </a:solidFill>
                <a:ea typeface="+mn-lt"/>
                <a:cs typeface="+mn-lt"/>
                <a:hlinkClick r:id="rId3"/>
              </a:rPr>
              <a:t>LHS English Department (google.com) </a:t>
            </a:r>
            <a:endParaRPr lang="en-US">
              <a:solidFill>
                <a:srgbClr val="242424"/>
              </a:solidFill>
              <a:latin typeface="Rockwell"/>
              <a:cs typeface="Segoe UI"/>
            </a:endParaRPr>
          </a:p>
          <a:p>
            <a:pPr lvl="1" indent="-457200">
              <a:buClr>
                <a:srgbClr val="9E3611"/>
              </a:buClr>
            </a:pPr>
            <a:r>
              <a:rPr lang="en-US" dirty="0">
                <a:solidFill>
                  <a:srgbClr val="242424"/>
                </a:solidFill>
                <a:latin typeface="Rockwell"/>
                <a:cs typeface="Segoe UI"/>
              </a:rPr>
              <a:t>Links to YouTube/other sites for each text studied </a:t>
            </a:r>
          </a:p>
          <a:p>
            <a:pPr lvl="1" indent="-457200">
              <a:buClr>
                <a:srgbClr val="9E3611"/>
              </a:buClr>
            </a:pPr>
            <a:r>
              <a:rPr lang="en-US" dirty="0">
                <a:solidFill>
                  <a:srgbClr val="242424"/>
                </a:solidFill>
                <a:latin typeface="Rockwell"/>
                <a:cs typeface="Segoe UI"/>
              </a:rPr>
              <a:t>Information about the structure of exams/papers</a:t>
            </a:r>
          </a:p>
          <a:p>
            <a:pPr lvl="1" indent="-457200">
              <a:buClr>
                <a:srgbClr val="9E3611"/>
              </a:buClr>
            </a:pPr>
            <a:r>
              <a:rPr lang="en-US" dirty="0">
                <a:solidFill>
                  <a:srgbClr val="242424"/>
                </a:solidFill>
                <a:latin typeface="Rockwell"/>
                <a:cs typeface="Segoe UI"/>
              </a:rPr>
              <a:t>Links to revision materials/sample papers</a:t>
            </a:r>
          </a:p>
          <a:p>
            <a:pPr>
              <a:buClr>
                <a:srgbClr val="9E3611"/>
              </a:buClr>
            </a:pPr>
            <a:r>
              <a:rPr lang="en-US" dirty="0">
                <a:solidFill>
                  <a:srgbClr val="000000"/>
                </a:solidFill>
                <a:latin typeface="Rockwell"/>
                <a:cs typeface="Segoe UI"/>
              </a:rPr>
              <a:t>Drama Online - </a:t>
            </a:r>
            <a:r>
              <a:rPr lang="en-US" sz="1600" dirty="0">
                <a:solidFill>
                  <a:srgbClr val="242424"/>
                </a:solidFill>
                <a:latin typeface="Rockwell"/>
                <a:cs typeface="Segoe UI"/>
              </a:rPr>
              <a:t>Username: 8Hm-2Gh/p9   Password: 1Rc90U5&amp;n# </a:t>
            </a:r>
          </a:p>
          <a:p>
            <a:pPr lvl="1" indent="-457200">
              <a:buClr>
                <a:srgbClr val="9E3611"/>
              </a:buClr>
            </a:pPr>
            <a:r>
              <a:rPr lang="en-US" sz="1600" dirty="0">
                <a:solidFill>
                  <a:srgbClr val="242424"/>
                </a:solidFill>
                <a:latin typeface="Rockwell"/>
                <a:cs typeface="Segoe UI"/>
                <a:hlinkClick r:id="rId4"/>
              </a:rPr>
              <a:t>Drama Online - Macbeth (dramaonlinelibrary.com) </a:t>
            </a:r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Clr>
                <a:srgbClr val="9E3611"/>
              </a:buClr>
            </a:pPr>
            <a:r>
              <a:rPr lang="en-US" sz="1800" dirty="0">
                <a:solidFill>
                  <a:srgbClr val="242424"/>
                </a:solidFill>
                <a:latin typeface="Rockwell"/>
                <a:cs typeface="Segoe UI"/>
              </a:rPr>
              <a:t>GCSE Pod</a:t>
            </a:r>
          </a:p>
          <a:p>
            <a:pPr>
              <a:buClr>
                <a:srgbClr val="9E3611"/>
              </a:buClr>
            </a:pPr>
            <a:r>
              <a:rPr lang="en-US" sz="1800" dirty="0">
                <a:solidFill>
                  <a:srgbClr val="242424"/>
                </a:solidFill>
                <a:latin typeface="Rockwell"/>
                <a:cs typeface="Segoe UI"/>
              </a:rPr>
              <a:t>Seneca </a:t>
            </a:r>
          </a:p>
          <a:p>
            <a:pPr>
              <a:buClr>
                <a:srgbClr val="9E3611"/>
              </a:buClr>
            </a:pPr>
            <a:r>
              <a:rPr lang="en-US" sz="1800" dirty="0">
                <a:solidFill>
                  <a:srgbClr val="242424"/>
                </a:solidFill>
                <a:latin typeface="Rockwell"/>
                <a:cs typeface="Segoe UI"/>
                <a:hlinkClick r:id="rId5"/>
              </a:rPr>
              <a:t>Macbeth Extracts | Shakespeare's Globe (shakespearesglobe.com)</a:t>
            </a:r>
            <a:endParaRPr lang="en-US"/>
          </a:p>
          <a:p>
            <a:pPr>
              <a:buClr>
                <a:srgbClr val="9E3611"/>
              </a:buClr>
            </a:pPr>
            <a:endParaRPr lang="en-US" sz="1100" dirty="0">
              <a:solidFill>
                <a:srgbClr val="242424"/>
              </a:solidFill>
              <a:latin typeface="Rockwel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8223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653A-1CFA-E703-D347-A3927A41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3" y="113401"/>
            <a:ext cx="10058400" cy="1609344"/>
          </a:xfrm>
        </p:spPr>
        <p:txBody>
          <a:bodyPr/>
          <a:lstStyle/>
          <a:p>
            <a:r>
              <a:rPr lang="en-US" dirty="0"/>
              <a:t>Flash cards</a:t>
            </a:r>
          </a:p>
        </p:txBody>
      </p:sp>
      <p:pic>
        <p:nvPicPr>
          <p:cNvPr id="4" name="Content Placeholder 3" descr="A group of white rectangular boxes with text&#10;&#10;Description automatically generated">
            <a:extLst>
              <a:ext uri="{FF2B5EF4-FFF2-40B4-BE49-F238E27FC236}">
                <a16:creationId xmlns:a16="http://schemas.microsoft.com/office/drawing/2014/main" id="{4F906DE4-4D64-3DED-AC1B-2388B1175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330" y="1525486"/>
            <a:ext cx="5206051" cy="5105868"/>
          </a:xfrm>
        </p:spPr>
      </p:pic>
      <p:pic>
        <p:nvPicPr>
          <p:cNvPr id="5" name="Picture 4" descr="A group of white cards with black text&#10;&#10;Description automatically generated">
            <a:extLst>
              <a:ext uri="{FF2B5EF4-FFF2-40B4-BE49-F238E27FC236}">
                <a16:creationId xmlns:a16="http://schemas.microsoft.com/office/drawing/2014/main" id="{D577EF2D-AB72-4085-4685-E7BC47D0A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785" y="1574541"/>
            <a:ext cx="5371122" cy="48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6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B84D-4AF5-7185-8C11-9881B2C0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48" y="-3830"/>
            <a:ext cx="10058400" cy="1423729"/>
          </a:xfrm>
        </p:spPr>
        <p:txBody>
          <a:bodyPr/>
          <a:lstStyle/>
          <a:p>
            <a:r>
              <a:rPr lang="en-US" dirty="0"/>
              <a:t>Knowledge dump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60AAA-1258-A5CA-2257-3776B275A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8115" y="1085869"/>
            <a:ext cx="6470636" cy="5535715"/>
          </a:xfrm>
        </p:spPr>
      </p:pic>
    </p:spTree>
    <p:extLst>
      <p:ext uri="{BB962C8B-B14F-4D97-AF65-F5344CB8AC3E}">
        <p14:creationId xmlns:p14="http://schemas.microsoft.com/office/powerpoint/2010/main" val="171930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B84D-4AF5-7185-8C11-9881B2C0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48" y="-3830"/>
            <a:ext cx="10058400" cy="1423729"/>
          </a:xfrm>
        </p:spPr>
        <p:txBody>
          <a:bodyPr/>
          <a:lstStyle/>
          <a:p>
            <a:r>
              <a:rPr lang="en-US" dirty="0"/>
              <a:t>Mind map</a:t>
            </a:r>
          </a:p>
        </p:txBody>
      </p:sp>
      <p:pic>
        <p:nvPicPr>
          <p:cNvPr id="6" name="Content Placeholder 5" descr="A white paper with text on it&#10;&#10;Description automatically generated">
            <a:extLst>
              <a:ext uri="{FF2B5EF4-FFF2-40B4-BE49-F238E27FC236}">
                <a16:creationId xmlns:a16="http://schemas.microsoft.com/office/drawing/2014/main" id="{64A376B4-13D0-338C-E970-8A8B0E78C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5082" y="333639"/>
            <a:ext cx="7924389" cy="5946022"/>
          </a:xfrm>
        </p:spPr>
      </p:pic>
    </p:spTree>
    <p:extLst>
      <p:ext uri="{BB962C8B-B14F-4D97-AF65-F5344CB8AC3E}">
        <p14:creationId xmlns:p14="http://schemas.microsoft.com/office/powerpoint/2010/main" val="249048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6B80-8808-F070-6B0C-7DF2847F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02" y="279478"/>
            <a:ext cx="3806093" cy="1609344"/>
          </a:xfrm>
        </p:spPr>
        <p:txBody>
          <a:bodyPr/>
          <a:lstStyle/>
          <a:p>
            <a:r>
              <a:rPr lang="en-US" dirty="0"/>
              <a:t>Annotation</a:t>
            </a:r>
          </a:p>
        </p:txBody>
      </p:sp>
      <p:pic>
        <p:nvPicPr>
          <p:cNvPr id="4" name="Content Placeholder 3" descr="A close-up of a paper&#10;&#10;Description automatically generated">
            <a:extLst>
              <a:ext uri="{FF2B5EF4-FFF2-40B4-BE49-F238E27FC236}">
                <a16:creationId xmlns:a16="http://schemas.microsoft.com/office/drawing/2014/main" id="{BD55601D-B75D-D6DF-D482-62EAFE32A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364" y="1935793"/>
            <a:ext cx="3145828" cy="405079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C037C-FA51-2273-D712-9074ACBE39D4}"/>
              </a:ext>
            </a:extLst>
          </p:cNvPr>
          <p:cNvSpPr txBox="1"/>
          <p:nvPr/>
        </p:nvSpPr>
        <p:spPr>
          <a:xfrm>
            <a:off x="3659553" y="2252784"/>
            <a:ext cx="2743200" cy="37087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50">
                <a:latin typeface="Arial"/>
                <a:cs typeface="Arial"/>
              </a:rPr>
              <a:t>Print out two copies of a poem.</a:t>
            </a:r>
            <a:endParaRPr lang="en-US"/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Annotate it once using notes and/or a revision guide. </a:t>
            </a:r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Cover it over. </a:t>
            </a:r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Annotate a fresh copy </a:t>
            </a:r>
            <a:r>
              <a:rPr lang="en-US" sz="1450" b="1" dirty="0">
                <a:latin typeface="Arial"/>
                <a:cs typeface="Arial"/>
              </a:rPr>
              <a:t>from memory</a:t>
            </a:r>
            <a:r>
              <a:rPr lang="en-US" sz="1450" dirty="0">
                <a:latin typeface="Arial"/>
                <a:cs typeface="Arial"/>
              </a:rPr>
              <a:t>.</a:t>
            </a:r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Compare and add in anything you missed in a different </a:t>
            </a:r>
            <a:r>
              <a:rPr lang="en-US" sz="1450" dirty="0" err="1">
                <a:latin typeface="Arial"/>
                <a:cs typeface="Arial"/>
              </a:rPr>
              <a:t>colour</a:t>
            </a:r>
            <a:r>
              <a:rPr lang="en-US" sz="1450" dirty="0">
                <a:latin typeface="Arial"/>
                <a:cs typeface="Arial"/>
              </a:rPr>
              <a:t>. </a:t>
            </a:r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Revisit after a few days/weeks.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67A21-8F14-A5D5-34E4-9B292875DFC9}"/>
              </a:ext>
            </a:extLst>
          </p:cNvPr>
          <p:cNvSpPr txBox="1">
            <a:spLocks/>
          </p:cNvSpPr>
          <p:nvPr/>
        </p:nvSpPr>
        <p:spPr>
          <a:xfrm>
            <a:off x="7796941" y="324416"/>
            <a:ext cx="3806093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74EBF-A925-CA03-1975-F3EB5062C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015" y="1585949"/>
            <a:ext cx="3339123" cy="3539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BB3DF1-3930-2A12-29AD-7A36B2B74424}"/>
              </a:ext>
            </a:extLst>
          </p:cNvPr>
          <p:cNvSpPr txBox="1"/>
          <p:nvPr/>
        </p:nvSpPr>
        <p:spPr>
          <a:xfrm>
            <a:off x="7625861" y="5134707"/>
            <a:ext cx="4423507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Create a timeline of the key plot points.</a:t>
            </a:r>
          </a:p>
          <a:p>
            <a:endParaRPr lang="en-GB" sz="1400"/>
          </a:p>
          <a:p>
            <a:r>
              <a:rPr lang="en-US" sz="1600">
                <a:latin typeface="Arial"/>
                <a:cs typeface="Arial"/>
              </a:rPr>
              <a:t>Then make one using only </a:t>
            </a:r>
            <a:r>
              <a:rPr lang="en-US" sz="1600" b="1">
                <a:latin typeface="Arial"/>
                <a:cs typeface="Arial"/>
              </a:rPr>
              <a:t>symbols</a:t>
            </a:r>
            <a:r>
              <a:rPr lang="en-US" sz="1600">
                <a:latin typeface="Arial"/>
                <a:cs typeface="Arial"/>
              </a:rPr>
              <a:t> to represent key events.</a:t>
            </a:r>
          </a:p>
          <a:p>
            <a:endParaRPr lang="en-GB" sz="1400"/>
          </a:p>
          <a:p>
            <a:r>
              <a:rPr lang="en-US" sz="1600">
                <a:latin typeface="Arial"/>
                <a:cs typeface="Arial"/>
              </a:rPr>
              <a:t>Repeat from memory. </a:t>
            </a:r>
          </a:p>
        </p:txBody>
      </p:sp>
    </p:spTree>
    <p:extLst>
      <p:ext uri="{BB962C8B-B14F-4D97-AF65-F5344CB8AC3E}">
        <p14:creationId xmlns:p14="http://schemas.microsoft.com/office/powerpoint/2010/main" val="64200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English Language</a:t>
            </a:r>
            <a:endParaRPr lang="en-GB" cap="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2033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1</a:t>
            </a:r>
            <a:r>
              <a:rPr lang="en-US" dirty="0"/>
              <a:t> – 1 hour 45 minutes</a:t>
            </a:r>
          </a:p>
          <a:p>
            <a:r>
              <a:rPr lang="en-GB" dirty="0"/>
              <a:t>A: Exploring fiction 			[1 fiction extract] (25%)</a:t>
            </a:r>
          </a:p>
          <a:p>
            <a:r>
              <a:rPr lang="en-GB" dirty="0"/>
              <a:t>B: Narrative and/or descriptive writing (25%)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59D54-0C1F-4A2E-AB3A-C310BB96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21257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2</a:t>
            </a:r>
            <a:r>
              <a:rPr lang="en-US" dirty="0"/>
              <a:t> – 1 hour 45 minutes</a:t>
            </a:r>
          </a:p>
          <a:p>
            <a:r>
              <a:rPr lang="en-GB" dirty="0"/>
              <a:t>A: Comparing  viewpoints                  	 [2 non-fiction extracts] (25%)</a:t>
            </a:r>
          </a:p>
          <a:p>
            <a:r>
              <a:rPr lang="en-GB" dirty="0"/>
              <a:t>B: Viewpoint writing (25%)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GB" dirty="0"/>
              <a:t>                 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543B413-8DB8-45D6-9877-EE8A7A0BFF8C}"/>
              </a:ext>
            </a:extLst>
          </p:cNvPr>
          <p:cNvSpPr txBox="1">
            <a:spLocks/>
          </p:cNvSpPr>
          <p:nvPr/>
        </p:nvSpPr>
        <p:spPr>
          <a:xfrm>
            <a:off x="3903502" y="4528176"/>
            <a:ext cx="4754880" cy="2033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Spoken Language assessment</a:t>
            </a:r>
          </a:p>
          <a:p>
            <a:r>
              <a:rPr lang="en-GB" dirty="0"/>
              <a:t>Complete a speech and answer questions (up to 10 minutes)</a:t>
            </a:r>
          </a:p>
          <a:p>
            <a:r>
              <a:rPr lang="en-US" dirty="0"/>
              <a:t>A</a:t>
            </a:r>
            <a:r>
              <a:rPr lang="en-GB" dirty="0" err="1"/>
              <a:t>ssessed</a:t>
            </a:r>
            <a:r>
              <a:rPr lang="en-GB" dirty="0"/>
              <a:t> in class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6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0049"/>
            <a:ext cx="10058400" cy="995511"/>
          </a:xfrm>
        </p:spPr>
        <p:txBody>
          <a:bodyPr/>
          <a:lstStyle/>
          <a:p>
            <a:r>
              <a:rPr lang="en-US" cap="none" dirty="0"/>
              <a:t>English Literature</a:t>
            </a:r>
            <a:endParaRPr lang="en-GB" cap="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59D54-0C1F-4A2E-AB3A-C310BB96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807" y="1294977"/>
            <a:ext cx="5093546" cy="3967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2</a:t>
            </a:r>
            <a:r>
              <a:rPr lang="en-US" dirty="0"/>
              <a:t> – 2 hours 15 minutes</a:t>
            </a:r>
          </a:p>
          <a:p>
            <a:r>
              <a:rPr lang="en-GB" dirty="0"/>
              <a:t>A: </a:t>
            </a:r>
            <a:r>
              <a:rPr lang="en-GB" i="1" dirty="0"/>
              <a:t>An Inspector Calls</a:t>
            </a:r>
            <a:r>
              <a:rPr lang="en-GB" dirty="0"/>
              <a:t>                                     </a:t>
            </a:r>
          </a:p>
          <a:p>
            <a:pPr>
              <a:buClr>
                <a:srgbClr val="9E3611"/>
              </a:buClr>
            </a:pPr>
            <a:r>
              <a:rPr lang="en-GB" dirty="0"/>
              <a:t>B: Power and Conflict poetry            </a:t>
            </a:r>
          </a:p>
          <a:p>
            <a:pPr>
              <a:buClr>
                <a:srgbClr val="9E3611"/>
              </a:buClr>
            </a:pPr>
            <a:r>
              <a:rPr lang="en-GB" dirty="0"/>
              <a:t>C: Unseen poetry                                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3" name="Picture 2" descr="A book cover of a person&#10;&#10;Description automatically generated">
            <a:extLst>
              <a:ext uri="{FF2B5EF4-FFF2-40B4-BE49-F238E27FC236}">
                <a16:creationId xmlns:a16="http://schemas.microsoft.com/office/drawing/2014/main" id="{E09AB4FB-7E82-ECF0-97D2-02C68AFD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009" y="3901016"/>
            <a:ext cx="1568731" cy="2379135"/>
          </a:xfrm>
          <a:prstGeom prst="rect">
            <a:avLst/>
          </a:prstGeom>
        </p:spPr>
      </p:pic>
      <p:pic>
        <p:nvPicPr>
          <p:cNvPr id="8" name="Picture 7" descr="A book cover with a silhouette of a person holding a candle&#10;&#10;Description automatically generated">
            <a:extLst>
              <a:ext uri="{FF2B5EF4-FFF2-40B4-BE49-F238E27FC236}">
                <a16:creationId xmlns:a16="http://schemas.microsoft.com/office/drawing/2014/main" id="{2610DC58-211B-8252-53BE-FBBD22F2F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4" y="3784600"/>
            <a:ext cx="1539762" cy="2432050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">
            <a:extLst>
              <a:ext uri="{FF2B5EF4-FFF2-40B4-BE49-F238E27FC236}">
                <a16:creationId xmlns:a16="http://schemas.microsoft.com/office/drawing/2014/main" id="{53371067-E275-C845-A3DD-86162C0C0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667" y="2589213"/>
            <a:ext cx="2931583" cy="4134907"/>
          </a:xfrm>
          <a:prstGeom prst="rect">
            <a:avLst/>
          </a:prstGeom>
        </p:spPr>
      </p:pic>
      <p:pic>
        <p:nvPicPr>
          <p:cNvPr id="10" name="Picture 9" descr="A close up of a hand&#10;&#10;Description automatically generated">
            <a:extLst>
              <a:ext uri="{FF2B5EF4-FFF2-40B4-BE49-F238E27FC236}">
                <a16:creationId xmlns:a16="http://schemas.microsoft.com/office/drawing/2014/main" id="{DE7FD591-2E4B-4300-FC9E-9721C3BCE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648" y="2881823"/>
            <a:ext cx="2224617" cy="3105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015" y="1294977"/>
            <a:ext cx="4754880" cy="2033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1</a:t>
            </a:r>
            <a:r>
              <a:rPr lang="en-US" dirty="0"/>
              <a:t> – 1 hour 45 minutes</a:t>
            </a:r>
          </a:p>
          <a:p>
            <a:r>
              <a:rPr lang="en-GB" dirty="0"/>
              <a:t>A: </a:t>
            </a:r>
            <a:r>
              <a:rPr lang="en-GB" i="1" dirty="0"/>
              <a:t>Macbeth</a:t>
            </a:r>
            <a:r>
              <a:rPr lang="en-GB" dirty="0"/>
              <a:t>       </a:t>
            </a:r>
          </a:p>
          <a:p>
            <a:r>
              <a:rPr lang="en-GB" dirty="0"/>
              <a:t>B: </a:t>
            </a:r>
            <a:r>
              <a:rPr lang="en-GB" i="1" dirty="0"/>
              <a:t>A Christmas Carol</a:t>
            </a: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27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6" y="0"/>
            <a:ext cx="10058400" cy="983441"/>
          </a:xfrm>
        </p:spPr>
        <p:txBody>
          <a:bodyPr/>
          <a:lstStyle/>
          <a:p>
            <a:r>
              <a:rPr lang="en-US" cap="none" dirty="0"/>
              <a:t>Year 11 Overview (dates for 2023-2024)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7C0633-5B2F-4FEC-A8A1-145F98B4D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14659"/>
              </p:ext>
            </p:extLst>
          </p:nvPr>
        </p:nvGraphicFramePr>
        <p:xfrm>
          <a:off x="727114" y="880694"/>
          <a:ext cx="9865017" cy="5455920"/>
        </p:xfrm>
        <a:graphic>
          <a:graphicData uri="http://schemas.openxmlformats.org/drawingml/2006/table">
            <a:tbl>
              <a:tblPr/>
              <a:tblGrid>
                <a:gridCol w="2150805">
                  <a:extLst>
                    <a:ext uri="{9D8B030D-6E8A-4147-A177-3AD203B41FA5}">
                      <a16:colId xmlns:a16="http://schemas.microsoft.com/office/drawing/2014/main" val="1582789366"/>
                    </a:ext>
                  </a:extLst>
                </a:gridCol>
                <a:gridCol w="344129">
                  <a:extLst>
                    <a:ext uri="{9D8B030D-6E8A-4147-A177-3AD203B41FA5}">
                      <a16:colId xmlns:a16="http://schemas.microsoft.com/office/drawing/2014/main" val="390736108"/>
                    </a:ext>
                  </a:extLst>
                </a:gridCol>
                <a:gridCol w="7370083">
                  <a:extLst>
                    <a:ext uri="{9D8B030D-6E8A-4147-A177-3AD203B41FA5}">
                      <a16:colId xmlns:a16="http://schemas.microsoft.com/office/drawing/2014/main" val="1001242639"/>
                    </a:ext>
                  </a:extLst>
                </a:gridCol>
              </a:tblGrid>
              <a:tr h="2524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Calibri"/>
                        </a:rPr>
                        <a:t>September - October</a:t>
                      </a: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Calibri"/>
                        </a:rPr>
                        <a:t>(5.5 weeks)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Revision: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Macbeth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and 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Christmas Carol</a:t>
                      </a:r>
                      <a:endParaRPr lang="en-US" sz="1600" b="0" i="1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81390"/>
                  </a:ext>
                </a:extLst>
              </a:tr>
              <a:tr h="2524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Mon 16</a:t>
                      </a:r>
                      <a:r>
                        <a:rPr lang="en-US" sz="1050" b="0" i="0" baseline="300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Oct – Fri 3</a:t>
                      </a:r>
                      <a:r>
                        <a:rPr lang="en-US" sz="1050" b="0" i="0" baseline="300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rd</a:t>
                      </a: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Nov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(2 weeks)</a:t>
                      </a:r>
                      <a:endParaRPr lang="en-US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en-GB" sz="1600" b="0" i="0" dirty="0">
                        <a:effectLst/>
                        <a:latin typeface="Calibri"/>
                      </a:endParaRP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1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PPEs – November </a:t>
                      </a:r>
                      <a:endParaRPr lang="en-GB" sz="1600" b="0" i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GB" sz="1600" b="1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GB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Literature P1: </a:t>
                      </a:r>
                      <a:r>
                        <a:rPr lang="en-GB" sz="1600" b="0" i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Macbeth/ACC</a:t>
                      </a:r>
                      <a:r>
                        <a:rPr lang="en-GB" sz="1600" b="1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319964"/>
                  </a:ext>
                </a:extLst>
              </a:tr>
              <a:tr h="2524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Calibri"/>
                        </a:rPr>
                        <a:t>November</a:t>
                      </a: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Calibri"/>
                        </a:rPr>
                        <a:t>(2 weeks) 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Revision Unseen poetry / P&amp;C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 b="0" i="0" dirty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Calibri"/>
                        </a:rPr>
                        <a:t>Students will be issued a ‘P&amp;C revision in action’ book. </a:t>
                      </a:r>
                      <a:endParaRPr lang="en-US" sz="16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930519"/>
                  </a:ext>
                </a:extLst>
              </a:tr>
              <a:tr h="3276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/>
                        </a:rPr>
                        <a:t>November to January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/>
                        </a:rPr>
                        <a:t>(7 weeks)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Literature P2 – An Inspector Calls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does Priestley explore themes of social responsibility and what is his message? </a:t>
                      </a:r>
                      <a:endParaRPr lang="en-US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652638"/>
                  </a:ext>
                </a:extLst>
              </a:tr>
              <a:tr h="2524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/>
                        </a:rPr>
                        <a:t>J</a:t>
                      </a:r>
                      <a:r>
                        <a:rPr lang="en-GB" sz="1600" b="0" i="0" err="1">
                          <a:effectLst/>
                          <a:latin typeface="Calibri"/>
                        </a:rPr>
                        <a:t>anuary</a:t>
                      </a:r>
                      <a:r>
                        <a:rPr lang="en-GB" sz="1600" b="0" i="0" dirty="0">
                          <a:effectLst/>
                          <a:latin typeface="Calibri"/>
                        </a:rPr>
                        <a:t>/February</a:t>
                      </a: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Calibri"/>
                        </a:rPr>
                        <a:t>(3 weeks)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 P1</a:t>
                      </a: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796600"/>
                  </a:ext>
                </a:extLst>
              </a:tr>
              <a:tr h="35984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Mon 19</a:t>
                      </a:r>
                      <a:r>
                        <a:rPr lang="en-US" sz="1050" b="0" i="0" baseline="300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Feb – Fri 1</a:t>
                      </a:r>
                      <a:r>
                        <a:rPr lang="en-US" sz="1050" b="0" i="0" baseline="300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</a:t>
                      </a: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Mar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(2 weeks)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en-GB" sz="16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PPEs – Feb </a:t>
                      </a:r>
                    </a:p>
                    <a:p>
                      <a:pPr algn="l" rtl="0" fontAlgn="base"/>
                      <a:r>
                        <a:rPr lang="en-GB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600" b="1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Language P1</a:t>
                      </a:r>
                      <a:r>
                        <a:rPr lang="en-GB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GB" sz="1600" b="1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Literature P2: </a:t>
                      </a:r>
                      <a:r>
                        <a:rPr lang="en-GB" sz="16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AIC/LotF</a:t>
                      </a:r>
                      <a:r>
                        <a:rPr lang="en-GB" sz="1600" b="1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, P&amp;C poetry &amp; Unseen</a:t>
                      </a:r>
                      <a:r>
                        <a:rPr lang="en-GB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033240"/>
                  </a:ext>
                </a:extLst>
              </a:tr>
              <a:tr h="2524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Calibri"/>
                        </a:rPr>
                        <a:t>March</a:t>
                      </a: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Calibri"/>
                        </a:rPr>
                        <a:t>(3 weeks)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 P2 </a:t>
                      </a: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119502"/>
                  </a:ext>
                </a:extLst>
              </a:tr>
              <a:tr h="2524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/>
                        </a:rPr>
                        <a:t>March to May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/>
                        </a:rPr>
                        <a:t>(8 weeks)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Revision - Language &amp; Literature</a:t>
                      </a: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GB" sz="1600" b="0" i="0" dirty="0"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107000"/>
                  </a:ext>
                </a:extLst>
              </a:tr>
              <a:tr h="2524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i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May/June </a:t>
                      </a:r>
                      <a:endParaRPr lang="en-GB" sz="16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endParaRPr lang="en-GB" sz="1600" b="0" i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u="sng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EXAMS</a:t>
                      </a:r>
                      <a:r>
                        <a:rPr lang="en-US" sz="1600" b="0" i="0" u="sng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0964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E8C001-521E-842B-3B5B-4003B780A139}"/>
              </a:ext>
            </a:extLst>
          </p:cNvPr>
          <p:cNvSpPr txBox="1"/>
          <p:nvPr/>
        </p:nvSpPr>
        <p:spPr>
          <a:xfrm>
            <a:off x="8030497" y="5449529"/>
            <a:ext cx="27432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/>
                <a:cs typeface="Segoe UI"/>
              </a:rPr>
              <a:t>Language P1: 23</a:t>
            </a:r>
            <a:r>
              <a:rPr lang="en-US" sz="1000" b="1">
                <a:solidFill>
                  <a:srgbClr val="FF0000"/>
                </a:solidFill>
                <a:latin typeface="Calibri"/>
                <a:cs typeface="Segoe UI"/>
              </a:rPr>
              <a:t>rd</a:t>
            </a:r>
            <a:r>
              <a:rPr lang="en-US" sz="2000" b="1">
                <a:solidFill>
                  <a:srgbClr val="FF0000"/>
                </a:solidFill>
                <a:latin typeface="Calibri"/>
                <a:cs typeface="Segoe UI"/>
              </a:rPr>
              <a:t> May</a:t>
            </a:r>
            <a:r>
              <a:rPr lang="en-US" sz="2000">
                <a:solidFill>
                  <a:srgbClr val="FF0000"/>
                </a:solidFill>
                <a:latin typeface="Calibri"/>
                <a:cs typeface="Segoe UI"/>
              </a:rPr>
              <a:t> ​</a:t>
            </a:r>
          </a:p>
          <a:p>
            <a:r>
              <a:rPr lang="en-US" sz="2000" b="1">
                <a:solidFill>
                  <a:srgbClr val="FF0000"/>
                </a:solidFill>
                <a:latin typeface="Calibri"/>
                <a:cs typeface="Segoe UI"/>
              </a:rPr>
              <a:t>Language P2: 6</a:t>
            </a:r>
            <a:r>
              <a:rPr lang="en-US" sz="1000" b="1">
                <a:solidFill>
                  <a:srgbClr val="FF0000"/>
                </a:solidFill>
                <a:latin typeface="Calibri"/>
                <a:cs typeface="Segoe UI"/>
              </a:rPr>
              <a:t>th</a:t>
            </a:r>
            <a:r>
              <a:rPr lang="en-US" sz="2000" b="1">
                <a:solidFill>
                  <a:srgbClr val="FF0000"/>
                </a:solidFill>
                <a:latin typeface="Calibri"/>
                <a:cs typeface="Segoe UI"/>
              </a:rPr>
              <a:t> June</a:t>
            </a:r>
            <a:r>
              <a:rPr lang="en-US" sz="2000">
                <a:solidFill>
                  <a:srgbClr val="FF0000"/>
                </a:solidFill>
                <a:latin typeface="Calibri"/>
                <a:cs typeface="Segoe UI"/>
              </a:rPr>
              <a:t> ​</a:t>
            </a:r>
          </a:p>
          <a:p>
            <a:r>
              <a:rPr lang="en-US" sz="2000" b="1">
                <a:solidFill>
                  <a:srgbClr val="FF0000"/>
                </a:solidFill>
                <a:latin typeface="Calibri"/>
                <a:cs typeface="Segoe UI"/>
              </a:rPr>
              <a:t>Literature P1: 13</a:t>
            </a:r>
            <a:r>
              <a:rPr lang="en-US" sz="1000" b="1">
                <a:solidFill>
                  <a:srgbClr val="FF0000"/>
                </a:solidFill>
                <a:latin typeface="Calibri"/>
                <a:cs typeface="Segoe UI"/>
              </a:rPr>
              <a:t>th</a:t>
            </a:r>
            <a:r>
              <a:rPr lang="en-US" sz="2000" b="1">
                <a:solidFill>
                  <a:srgbClr val="FF0000"/>
                </a:solidFill>
                <a:latin typeface="Calibri"/>
                <a:cs typeface="Segoe UI"/>
              </a:rPr>
              <a:t> May</a:t>
            </a:r>
            <a:r>
              <a:rPr lang="en-US" sz="2000">
                <a:solidFill>
                  <a:srgbClr val="FF0000"/>
                </a:solidFill>
                <a:latin typeface="Calibri"/>
                <a:cs typeface="Segoe UI"/>
              </a:rPr>
              <a:t> ​</a:t>
            </a:r>
          </a:p>
          <a:p>
            <a:r>
              <a:rPr lang="en-US" sz="2000" b="1">
                <a:solidFill>
                  <a:srgbClr val="FF0000"/>
                </a:solidFill>
                <a:latin typeface="Calibri"/>
                <a:cs typeface="Segoe UI"/>
              </a:rPr>
              <a:t>Literature P2: 20</a:t>
            </a:r>
            <a:r>
              <a:rPr lang="en-US" sz="1000" b="1">
                <a:solidFill>
                  <a:srgbClr val="FF0000"/>
                </a:solidFill>
                <a:latin typeface="Calibri"/>
                <a:cs typeface="Segoe UI"/>
              </a:rPr>
              <a:t>th</a:t>
            </a:r>
            <a:r>
              <a:rPr lang="en-US" sz="2000" b="1">
                <a:solidFill>
                  <a:srgbClr val="FF0000"/>
                </a:solidFill>
                <a:latin typeface="Calibri"/>
                <a:cs typeface="Segoe UI"/>
              </a:rPr>
              <a:t> May</a:t>
            </a:r>
            <a:r>
              <a:rPr lang="en-US" sz="2000">
                <a:solidFill>
                  <a:srgbClr val="FF0000"/>
                </a:solidFill>
                <a:latin typeface="Calibri"/>
                <a:cs typeface="Segoe U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143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8CA-A528-CD40-964A-CAAC0835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support my child?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DF83A-48AC-D55B-72EE-64732FF68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859396-3FF6-12FE-5C5F-0D44C243964E}"/>
              </a:ext>
            </a:extLst>
          </p:cNvPr>
          <p:cNvGraphicFramePr>
            <a:graphicFrameLocks noGrp="1"/>
          </p:cNvGraphicFramePr>
          <p:nvPr/>
        </p:nvGraphicFramePr>
        <p:xfrm>
          <a:off x="226820" y="497254"/>
          <a:ext cx="5285821" cy="6035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5821">
                  <a:extLst>
                    <a:ext uri="{9D8B030D-6E8A-4147-A177-3AD203B41FA5}">
                      <a16:colId xmlns:a16="http://schemas.microsoft.com/office/drawing/2014/main" val="415364362"/>
                    </a:ext>
                  </a:extLst>
                </a:gridCol>
              </a:tblGrid>
              <a:tr h="21883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1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RED – listen to audio recordings, listen to your teacher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ORANGE – read class notes, revision guides, novel(s), poetry, webpage information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YELLOW – watch videos, film adaptations, audiobooks; design a revision video or animation; produce a mind map; draw a diagram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06589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2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GREEN – record yourself and listen to notes, design a revision video or animation, produce a model, break down a topic into steps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BLUE – hold a revision study group, attend after school sessions, discuss topics with friends, test others and share ideas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640200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3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INDIGO – complete exam-style questions, experiment and find out how things work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VIOLET – explain, demonstrate or model an idea to another person (friend, relative, teacher etc.)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75988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874E5C-40E9-4B97-C4F6-8FA1CEF6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54" y="608479"/>
            <a:ext cx="6709507" cy="54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94A4-5B9D-269B-6467-EB795D35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24" y="548247"/>
            <a:ext cx="10943303" cy="5107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Encourage your child to test out a range of revision activities and space their retrieval/revision</a:t>
            </a:r>
            <a:endParaRPr lang="en-US" sz="2400" dirty="0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B823F15-2A61-2BBD-B3F7-70AAA4849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1814514"/>
            <a:ext cx="6582507" cy="4655281"/>
          </a:xfrm>
          <a:prstGeom prst="rect">
            <a:avLst/>
          </a:prstGeom>
        </p:spPr>
      </p:pic>
      <p:pic>
        <p:nvPicPr>
          <p:cNvPr id="5" name="Picture 4" descr="A graph with text on it&#10;&#10;Description automatically generated">
            <a:extLst>
              <a:ext uri="{FF2B5EF4-FFF2-40B4-BE49-F238E27FC236}">
                <a16:creationId xmlns:a16="http://schemas.microsoft.com/office/drawing/2014/main" id="{C23A31E2-3505-6DD2-9F53-1B74E1210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77" y="2354385"/>
            <a:ext cx="4501661" cy="3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A902-43D8-4DF3-B191-9B798047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3" y="414075"/>
            <a:ext cx="9616288" cy="5629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Encourage wider reading </a:t>
            </a:r>
            <a:endParaRPr lang="en-US" sz="2400"/>
          </a:p>
          <a:p>
            <a:pPr marL="0" indent="0">
              <a:buNone/>
            </a:pPr>
            <a:endParaRPr lang="en-GB" sz="2400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sz="2000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sz="2000" dirty="0"/>
              <a:t>Fiction texts/extracts (20th/21st century) </a:t>
            </a:r>
            <a:endParaRPr lang="en-GB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r>
              <a:rPr lang="en-GB" sz="1800" dirty="0"/>
              <a:t>many available online </a:t>
            </a:r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r>
              <a:rPr lang="en-GB" sz="1800" dirty="0"/>
              <a:t>further extracts/tasks will be provided by school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sz="2000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sz="2000" dirty="0"/>
              <a:t>Non-fiction opinion articles (next slide)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sz="2000" dirty="0"/>
          </a:p>
          <a:p>
            <a:pPr marL="274320" lvl="1" indent="0">
              <a:spcAft>
                <a:spcPts val="0"/>
              </a:spcAft>
              <a:buClr>
                <a:srgbClr val="9E3611"/>
              </a:buClr>
              <a:buNone/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C29E0-7E32-31ED-874E-C37051C3E953}"/>
              </a:ext>
            </a:extLst>
          </p:cNvPr>
          <p:cNvSpPr txBox="1"/>
          <p:nvPr/>
        </p:nvSpPr>
        <p:spPr>
          <a:xfrm>
            <a:off x="594852" y="5363497"/>
            <a:ext cx="5569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7A3C2-8131-C558-0680-460759319583}"/>
              </a:ext>
            </a:extLst>
          </p:cNvPr>
          <p:cNvSpPr txBox="1"/>
          <p:nvPr/>
        </p:nvSpPr>
        <p:spPr>
          <a:xfrm>
            <a:off x="1573350" y="2496070"/>
            <a:ext cx="974868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hlinkClick r:id="rId3"/>
              </a:rPr>
              <a:t>Non-Fiction-Anthology-Views-from-the-Verge.pdf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4"/>
              </a:rPr>
              <a:t>Fear-Anthology.pdf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5"/>
              </a:rPr>
              <a:t>Literary-Snapshots-PDF-.pdf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6"/>
              </a:rPr>
              <a:t>Narrative-Writing-Anthology.docx (live.com)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CC9900"/>
                </a:solidFill>
                <a:hlinkClick r:id="rId7"/>
              </a:rPr>
              <a:t>GCSE (9-1) English Language - Unseen 20th and 21st century literary texts (ocr.org.uk)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9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A902-43D8-4DF3-B191-9B798047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68" y="168269"/>
            <a:ext cx="6494547" cy="2470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Encourage wider reading (as early as possible)</a:t>
            </a:r>
            <a:endParaRPr lang="en-US"/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dirty="0">
                <a:ea typeface="+mn-lt"/>
                <a:cs typeface="+mn-lt"/>
                <a:hlinkClick r:id="rId3"/>
              </a:rPr>
              <a:t>Opinion | Theguardian | The Guardian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dirty="0">
                <a:ea typeface="+mn-lt"/>
                <a:cs typeface="+mn-lt"/>
                <a:hlinkClick r:id="rId4"/>
              </a:rPr>
              <a:t>Daily Mail Comment | Daily Mail Online</a:t>
            </a: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6" name="Picture 5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32EC130E-23CE-FF3F-A977-454430DA4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48" y="1555854"/>
            <a:ext cx="6235700" cy="4664311"/>
          </a:xfrm>
          <a:prstGeom prst="rect">
            <a:avLst/>
          </a:prstGeom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E04C1129-E68C-AD44-381E-4C861D9896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685"/>
          <a:stretch/>
        </p:blipFill>
        <p:spPr>
          <a:xfrm>
            <a:off x="4524684" y="2072895"/>
            <a:ext cx="7734777" cy="47331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FA3FC9-F149-18D1-32F3-CE3BB667029A}"/>
              </a:ext>
            </a:extLst>
          </p:cNvPr>
          <p:cNvCxnSpPr/>
          <p:nvPr/>
        </p:nvCxnSpPr>
        <p:spPr>
          <a:xfrm flipH="1">
            <a:off x="3124201" y="1017637"/>
            <a:ext cx="4591663" cy="3458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AF2727-1864-C4A2-B51F-6A1F67802E28}"/>
              </a:ext>
            </a:extLst>
          </p:cNvPr>
          <p:cNvCxnSpPr>
            <a:cxnSpLocks/>
          </p:cNvCxnSpPr>
          <p:nvPr/>
        </p:nvCxnSpPr>
        <p:spPr>
          <a:xfrm flipH="1">
            <a:off x="6971070" y="980766"/>
            <a:ext cx="707922" cy="2893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8A8E7A-691E-8617-EAC3-B0C79C116AA5}"/>
              </a:ext>
            </a:extLst>
          </p:cNvPr>
          <p:cNvSpPr txBox="1"/>
          <p:nvPr/>
        </p:nvSpPr>
        <p:spPr>
          <a:xfrm>
            <a:off x="7447935" y="319548"/>
            <a:ext cx="45228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Similar articles from different sources/viewpoints</a:t>
            </a:r>
          </a:p>
        </p:txBody>
      </p:sp>
    </p:spTree>
    <p:extLst>
      <p:ext uri="{BB962C8B-B14F-4D97-AF65-F5344CB8AC3E}">
        <p14:creationId xmlns:p14="http://schemas.microsoft.com/office/powerpoint/2010/main" val="3263443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4" ma:contentTypeDescription="Create a new document." ma:contentTypeScope="" ma:versionID="500ca30de9a90ebe9f3029dbfd9631fa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7c9fb19ab756f0a1fc46873fade9387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3BD469-1AC5-43C8-87B1-2C3E07D3753C}"/>
</file>

<file path=customXml/itemProps2.xml><?xml version="1.0" encoding="utf-8"?>
<ds:datastoreItem xmlns:ds="http://schemas.openxmlformats.org/officeDocument/2006/customXml" ds:itemID="{5B4298E9-2562-4174-BFFA-1A48EEC90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59C61B-D3ED-4644-B4C6-7C7F6F6A9B5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e45d5a6f-e902-4bcd-8698-f03629af2427"/>
    <ds:schemaRef ds:uri="http://purl.org/dc/elements/1.1/"/>
    <ds:schemaRef ds:uri="http://purl.org/dc/dcmitype/"/>
    <ds:schemaRef ds:uri="http://schemas.openxmlformats.org/package/2006/metadata/core-properties"/>
    <ds:schemaRef ds:uri="2ff886b6-37ee-4b55-881f-1488484dc18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74</TotalTime>
  <Words>940</Words>
  <Application>Microsoft Office PowerPoint</Application>
  <PresentationFormat>Widescreen</PresentationFormat>
  <Paragraphs>140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Rockwell</vt:lpstr>
      <vt:lpstr>Rockwell Condensed</vt:lpstr>
      <vt:lpstr>Segoe UI</vt:lpstr>
      <vt:lpstr>Wingdings</vt:lpstr>
      <vt:lpstr>Wood Type</vt:lpstr>
      <vt:lpstr>English at LHS – Y11</vt:lpstr>
      <vt:lpstr>English Language</vt:lpstr>
      <vt:lpstr>English Literature</vt:lpstr>
      <vt:lpstr>Year 11 Overview (dates for 2023-2024)</vt:lpstr>
      <vt:lpstr>How do I support my child?</vt:lpstr>
      <vt:lpstr>PowerPoint Presentation</vt:lpstr>
      <vt:lpstr>PowerPoint Presentation</vt:lpstr>
      <vt:lpstr>PowerPoint Presentation</vt:lpstr>
      <vt:lpstr>PowerPoint Presentation</vt:lpstr>
      <vt:lpstr>Revision websites</vt:lpstr>
      <vt:lpstr>Flash cards</vt:lpstr>
      <vt:lpstr>Knowledge dump </vt:lpstr>
      <vt:lpstr>Mind map</vt:lpstr>
      <vt:lpstr>Annotation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at LHS – Y9</dc:title>
  <dc:creator>Miss C Jones</dc:creator>
  <cp:lastModifiedBy>Miss C Jones</cp:lastModifiedBy>
  <cp:revision>539</cp:revision>
  <cp:lastPrinted>2023-09-26T15:10:28Z</cp:lastPrinted>
  <dcterms:created xsi:type="dcterms:W3CDTF">2023-09-25T13:54:57Z</dcterms:created>
  <dcterms:modified xsi:type="dcterms:W3CDTF">2023-09-27T06:43:06Z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