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20"/>
  </p:notesMasterIdLst>
  <p:sldIdLst>
    <p:sldId id="256" r:id="rId5"/>
    <p:sldId id="471" r:id="rId6"/>
    <p:sldId id="442" r:id="rId7"/>
    <p:sldId id="473" r:id="rId8"/>
    <p:sldId id="447" r:id="rId9"/>
    <p:sldId id="476" r:id="rId10"/>
    <p:sldId id="483" r:id="rId11"/>
    <p:sldId id="484" r:id="rId12"/>
    <p:sldId id="485" r:id="rId13"/>
    <p:sldId id="495" r:id="rId14"/>
    <p:sldId id="486" r:id="rId15"/>
    <p:sldId id="494" r:id="rId16"/>
    <p:sldId id="496" r:id="rId17"/>
    <p:sldId id="487" r:id="rId18"/>
    <p:sldId id="489" r:id="rId19"/>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1031" autoAdjust="0"/>
  </p:normalViewPr>
  <p:slideViewPr>
    <p:cSldViewPr snapToGrid="0">
      <p:cViewPr varScale="1">
        <p:scale>
          <a:sx n="93" d="100"/>
          <a:sy n="93" d="100"/>
        </p:scale>
        <p:origin x="1272" y="78"/>
      </p:cViewPr>
      <p:guideLst/>
    </p:cSldViewPr>
  </p:slideViewPr>
  <p:notesTextViewPr>
    <p:cViewPr>
      <p:scale>
        <a:sx n="1" d="1"/>
        <a:sy n="1" d="1"/>
      </p:scale>
      <p:origin x="0" y="0"/>
    </p:cViewPr>
  </p:notesTextViewPr>
  <p:notesViewPr>
    <p:cSldViewPr snapToGrid="0">
      <p:cViewPr varScale="1">
        <p:scale>
          <a:sx n="79" d="100"/>
          <a:sy n="79" d="100"/>
        </p:scale>
        <p:origin x="335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05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1"/>
            <a:ext cx="2945659" cy="498055"/>
          </a:xfrm>
          <a:prstGeom prst="rect">
            <a:avLst/>
          </a:prstGeom>
        </p:spPr>
        <p:txBody>
          <a:bodyPr vert="horz" lIns="91440" tIns="45720" rIns="91440" bIns="45720" rtlCol="0"/>
          <a:lstStyle>
            <a:lvl1pPr algn="r">
              <a:defRPr sz="1200"/>
            </a:lvl1pPr>
          </a:lstStyle>
          <a:p>
            <a:fld id="{D482837D-D566-4D5E-B0E4-4D7B51CEFE35}" type="datetimeFigureOut">
              <a:rPr lang="en-GB" smtClean="0"/>
              <a:t>26/09/2023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4"/>
            <a:ext cx="2945659" cy="49805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4"/>
            <a:ext cx="2945659" cy="498054"/>
          </a:xfrm>
          <a:prstGeom prst="rect">
            <a:avLst/>
          </a:prstGeom>
        </p:spPr>
        <p:txBody>
          <a:bodyPr vert="horz" lIns="91440" tIns="45720" rIns="91440" bIns="45720" rtlCol="0" anchor="b"/>
          <a:lstStyle>
            <a:lvl1pPr algn="r">
              <a:defRPr sz="1200"/>
            </a:lvl1pPr>
          </a:lstStyle>
          <a:p>
            <a:fld id="{5D9A2944-A435-41F7-B82C-3C1BE5FE379F}" type="slidenum">
              <a:rPr lang="en-GB" smtClean="0"/>
              <a:t>‹#›</a:t>
            </a:fld>
            <a:endParaRPr lang="en-GB"/>
          </a:p>
        </p:txBody>
      </p:sp>
    </p:spTree>
    <p:extLst>
      <p:ext uri="{BB962C8B-B14F-4D97-AF65-F5344CB8AC3E}">
        <p14:creationId xmlns:p14="http://schemas.microsoft.com/office/powerpoint/2010/main" val="1864638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9A2944-A435-41F7-B82C-3C1BE5FE379F}" type="slidenum">
              <a:rPr lang="en-GB" smtClean="0"/>
              <a:t>1</a:t>
            </a:fld>
            <a:endParaRPr lang="en-GB"/>
          </a:p>
        </p:txBody>
      </p:sp>
    </p:spTree>
    <p:extLst>
      <p:ext uri="{BB962C8B-B14F-4D97-AF65-F5344CB8AC3E}">
        <p14:creationId xmlns:p14="http://schemas.microsoft.com/office/powerpoint/2010/main" val="107063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dirty="0"/>
          </a:p>
        </p:txBody>
      </p:sp>
      <p:sp>
        <p:nvSpPr>
          <p:cNvPr id="4" name="Slide Number Placeholder 3"/>
          <p:cNvSpPr>
            <a:spLocks noGrp="1"/>
          </p:cNvSpPr>
          <p:nvPr>
            <p:ph type="sldNum" sz="quarter" idx="10"/>
          </p:nvPr>
        </p:nvSpPr>
        <p:spPr/>
        <p:txBody>
          <a:bodyPr/>
          <a:lstStyle/>
          <a:p>
            <a:fld id="{5D9A2944-A435-41F7-B82C-3C1BE5FE379F}" type="slidenum">
              <a:rPr lang="en-GB" smtClean="0"/>
              <a:t>10</a:t>
            </a:fld>
            <a:endParaRPr lang="en-GB"/>
          </a:p>
        </p:txBody>
      </p:sp>
    </p:spTree>
    <p:extLst>
      <p:ext uri="{BB962C8B-B14F-4D97-AF65-F5344CB8AC3E}">
        <p14:creationId xmlns:p14="http://schemas.microsoft.com/office/powerpoint/2010/main" val="4169412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dirty="0"/>
          </a:p>
        </p:txBody>
      </p:sp>
      <p:sp>
        <p:nvSpPr>
          <p:cNvPr id="4" name="Slide Number Placeholder 3"/>
          <p:cNvSpPr>
            <a:spLocks noGrp="1"/>
          </p:cNvSpPr>
          <p:nvPr>
            <p:ph type="sldNum" sz="quarter" idx="10"/>
          </p:nvPr>
        </p:nvSpPr>
        <p:spPr/>
        <p:txBody>
          <a:bodyPr/>
          <a:lstStyle/>
          <a:p>
            <a:fld id="{5D9A2944-A435-41F7-B82C-3C1BE5FE379F}" type="slidenum">
              <a:rPr lang="en-GB" smtClean="0"/>
              <a:t>11</a:t>
            </a:fld>
            <a:endParaRPr lang="en-GB"/>
          </a:p>
        </p:txBody>
      </p:sp>
    </p:spTree>
    <p:extLst>
      <p:ext uri="{BB962C8B-B14F-4D97-AF65-F5344CB8AC3E}">
        <p14:creationId xmlns:p14="http://schemas.microsoft.com/office/powerpoint/2010/main" val="3102589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dirty="0"/>
          </a:p>
        </p:txBody>
      </p:sp>
      <p:sp>
        <p:nvSpPr>
          <p:cNvPr id="4" name="Slide Number Placeholder 3"/>
          <p:cNvSpPr>
            <a:spLocks noGrp="1"/>
          </p:cNvSpPr>
          <p:nvPr>
            <p:ph type="sldNum" sz="quarter" idx="10"/>
          </p:nvPr>
        </p:nvSpPr>
        <p:spPr/>
        <p:txBody>
          <a:bodyPr/>
          <a:lstStyle/>
          <a:p>
            <a:fld id="{5D9A2944-A435-41F7-B82C-3C1BE5FE379F}" type="slidenum">
              <a:rPr lang="en-GB" smtClean="0"/>
              <a:t>12</a:t>
            </a:fld>
            <a:endParaRPr lang="en-GB"/>
          </a:p>
        </p:txBody>
      </p:sp>
    </p:spTree>
    <p:extLst>
      <p:ext uri="{BB962C8B-B14F-4D97-AF65-F5344CB8AC3E}">
        <p14:creationId xmlns:p14="http://schemas.microsoft.com/office/powerpoint/2010/main" val="3503416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dirty="0"/>
          </a:p>
        </p:txBody>
      </p:sp>
      <p:sp>
        <p:nvSpPr>
          <p:cNvPr id="4" name="Slide Number Placeholder 3"/>
          <p:cNvSpPr>
            <a:spLocks noGrp="1"/>
          </p:cNvSpPr>
          <p:nvPr>
            <p:ph type="sldNum" sz="quarter" idx="10"/>
          </p:nvPr>
        </p:nvSpPr>
        <p:spPr/>
        <p:txBody>
          <a:bodyPr/>
          <a:lstStyle/>
          <a:p>
            <a:fld id="{5D9A2944-A435-41F7-B82C-3C1BE5FE379F}" type="slidenum">
              <a:rPr lang="en-GB" smtClean="0"/>
              <a:t>13</a:t>
            </a:fld>
            <a:endParaRPr lang="en-GB"/>
          </a:p>
        </p:txBody>
      </p:sp>
    </p:spTree>
    <p:extLst>
      <p:ext uri="{BB962C8B-B14F-4D97-AF65-F5344CB8AC3E}">
        <p14:creationId xmlns:p14="http://schemas.microsoft.com/office/powerpoint/2010/main" val="2010364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dirty="0"/>
          </a:p>
        </p:txBody>
      </p:sp>
      <p:sp>
        <p:nvSpPr>
          <p:cNvPr id="4" name="Slide Number Placeholder 3"/>
          <p:cNvSpPr>
            <a:spLocks noGrp="1"/>
          </p:cNvSpPr>
          <p:nvPr>
            <p:ph type="sldNum" sz="quarter" idx="10"/>
          </p:nvPr>
        </p:nvSpPr>
        <p:spPr/>
        <p:txBody>
          <a:bodyPr/>
          <a:lstStyle/>
          <a:p>
            <a:fld id="{5D9A2944-A435-41F7-B82C-3C1BE5FE379F}" type="slidenum">
              <a:rPr lang="en-GB" smtClean="0"/>
              <a:t>14</a:t>
            </a:fld>
            <a:endParaRPr lang="en-GB"/>
          </a:p>
        </p:txBody>
      </p:sp>
    </p:spTree>
    <p:extLst>
      <p:ext uri="{BB962C8B-B14F-4D97-AF65-F5344CB8AC3E}">
        <p14:creationId xmlns:p14="http://schemas.microsoft.com/office/powerpoint/2010/main" val="396267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dirty="0"/>
          </a:p>
        </p:txBody>
      </p:sp>
      <p:sp>
        <p:nvSpPr>
          <p:cNvPr id="4" name="Slide Number Placeholder 3"/>
          <p:cNvSpPr>
            <a:spLocks noGrp="1"/>
          </p:cNvSpPr>
          <p:nvPr>
            <p:ph type="sldNum" sz="quarter" idx="10"/>
          </p:nvPr>
        </p:nvSpPr>
        <p:spPr/>
        <p:txBody>
          <a:bodyPr/>
          <a:lstStyle/>
          <a:p>
            <a:fld id="{5D9A2944-A435-41F7-B82C-3C1BE5FE379F}" type="slidenum">
              <a:rPr lang="en-GB" smtClean="0"/>
              <a:t>15</a:t>
            </a:fld>
            <a:endParaRPr lang="en-GB"/>
          </a:p>
        </p:txBody>
      </p:sp>
    </p:spTree>
    <p:extLst>
      <p:ext uri="{BB962C8B-B14F-4D97-AF65-F5344CB8AC3E}">
        <p14:creationId xmlns:p14="http://schemas.microsoft.com/office/powerpoint/2010/main" val="1760223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9A2944-A435-41F7-B82C-3C1BE5FE379F}" type="slidenum">
              <a:rPr lang="en-GB" smtClean="0"/>
              <a:t>2</a:t>
            </a:fld>
            <a:endParaRPr lang="en-GB"/>
          </a:p>
        </p:txBody>
      </p:sp>
    </p:spTree>
    <p:extLst>
      <p:ext uri="{BB962C8B-B14F-4D97-AF65-F5344CB8AC3E}">
        <p14:creationId xmlns:p14="http://schemas.microsoft.com/office/powerpoint/2010/main" val="1129952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674542-451C-4C11-97A7-FA471BBEDFDA}" type="slidenum">
              <a:rPr lang="en-US"/>
              <a:pPr/>
              <a:t>3</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pPr rtl="0" fontAlgn="base"/>
            <a:endParaRPr lang="en-US" dirty="0"/>
          </a:p>
        </p:txBody>
      </p:sp>
    </p:spTree>
    <p:extLst>
      <p:ext uri="{BB962C8B-B14F-4D97-AF65-F5344CB8AC3E}">
        <p14:creationId xmlns:p14="http://schemas.microsoft.com/office/powerpoint/2010/main" val="2547148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9A2944-A435-41F7-B82C-3C1BE5FE379F}" type="slidenum">
              <a:rPr lang="en-GB" smtClean="0"/>
              <a:t>4</a:t>
            </a:fld>
            <a:endParaRPr lang="en-GB"/>
          </a:p>
        </p:txBody>
      </p:sp>
    </p:spTree>
    <p:extLst>
      <p:ext uri="{BB962C8B-B14F-4D97-AF65-F5344CB8AC3E}">
        <p14:creationId xmlns:p14="http://schemas.microsoft.com/office/powerpoint/2010/main" val="312661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674542-451C-4C11-97A7-FA471BBEDFDA}" type="slidenum">
              <a:rPr lang="en-US"/>
              <a:pPr/>
              <a:t>5</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769698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dirty="0"/>
          </a:p>
        </p:txBody>
      </p:sp>
      <p:sp>
        <p:nvSpPr>
          <p:cNvPr id="4" name="Slide Number Placeholder 3"/>
          <p:cNvSpPr>
            <a:spLocks noGrp="1"/>
          </p:cNvSpPr>
          <p:nvPr>
            <p:ph type="sldNum" sz="quarter" idx="10"/>
          </p:nvPr>
        </p:nvSpPr>
        <p:spPr/>
        <p:txBody>
          <a:bodyPr/>
          <a:lstStyle/>
          <a:p>
            <a:fld id="{5D9A2944-A435-41F7-B82C-3C1BE5FE379F}" type="slidenum">
              <a:rPr lang="en-GB" smtClean="0"/>
              <a:t>6</a:t>
            </a:fld>
            <a:endParaRPr lang="en-GB"/>
          </a:p>
        </p:txBody>
      </p:sp>
    </p:spTree>
    <p:extLst>
      <p:ext uri="{BB962C8B-B14F-4D97-AF65-F5344CB8AC3E}">
        <p14:creationId xmlns:p14="http://schemas.microsoft.com/office/powerpoint/2010/main" val="2996918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dirty="0"/>
          </a:p>
        </p:txBody>
      </p:sp>
      <p:sp>
        <p:nvSpPr>
          <p:cNvPr id="4" name="Slide Number Placeholder 3"/>
          <p:cNvSpPr>
            <a:spLocks noGrp="1"/>
          </p:cNvSpPr>
          <p:nvPr>
            <p:ph type="sldNum" sz="quarter" idx="10"/>
          </p:nvPr>
        </p:nvSpPr>
        <p:spPr/>
        <p:txBody>
          <a:bodyPr/>
          <a:lstStyle/>
          <a:p>
            <a:fld id="{5D9A2944-A435-41F7-B82C-3C1BE5FE379F}" type="slidenum">
              <a:rPr lang="en-GB" smtClean="0"/>
              <a:t>7</a:t>
            </a:fld>
            <a:endParaRPr lang="en-GB"/>
          </a:p>
        </p:txBody>
      </p:sp>
    </p:spTree>
    <p:extLst>
      <p:ext uri="{BB962C8B-B14F-4D97-AF65-F5344CB8AC3E}">
        <p14:creationId xmlns:p14="http://schemas.microsoft.com/office/powerpoint/2010/main" val="745270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dirty="0"/>
          </a:p>
        </p:txBody>
      </p:sp>
      <p:sp>
        <p:nvSpPr>
          <p:cNvPr id="4" name="Slide Number Placeholder 3"/>
          <p:cNvSpPr>
            <a:spLocks noGrp="1"/>
          </p:cNvSpPr>
          <p:nvPr>
            <p:ph type="sldNum" sz="quarter" idx="10"/>
          </p:nvPr>
        </p:nvSpPr>
        <p:spPr/>
        <p:txBody>
          <a:bodyPr/>
          <a:lstStyle/>
          <a:p>
            <a:fld id="{5D9A2944-A435-41F7-B82C-3C1BE5FE379F}" type="slidenum">
              <a:rPr lang="en-GB" smtClean="0"/>
              <a:t>8</a:t>
            </a:fld>
            <a:endParaRPr lang="en-GB"/>
          </a:p>
        </p:txBody>
      </p:sp>
    </p:spTree>
    <p:extLst>
      <p:ext uri="{BB962C8B-B14F-4D97-AF65-F5344CB8AC3E}">
        <p14:creationId xmlns:p14="http://schemas.microsoft.com/office/powerpoint/2010/main" val="3685567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dirty="0"/>
          </a:p>
        </p:txBody>
      </p:sp>
      <p:sp>
        <p:nvSpPr>
          <p:cNvPr id="4" name="Slide Number Placeholder 3"/>
          <p:cNvSpPr>
            <a:spLocks noGrp="1"/>
          </p:cNvSpPr>
          <p:nvPr>
            <p:ph type="sldNum" sz="quarter" idx="10"/>
          </p:nvPr>
        </p:nvSpPr>
        <p:spPr/>
        <p:txBody>
          <a:bodyPr/>
          <a:lstStyle/>
          <a:p>
            <a:fld id="{5D9A2944-A435-41F7-B82C-3C1BE5FE379F}" type="slidenum">
              <a:rPr lang="en-GB" smtClean="0"/>
              <a:t>9</a:t>
            </a:fld>
            <a:endParaRPr lang="en-GB"/>
          </a:p>
        </p:txBody>
      </p:sp>
    </p:spTree>
    <p:extLst>
      <p:ext uri="{BB962C8B-B14F-4D97-AF65-F5344CB8AC3E}">
        <p14:creationId xmlns:p14="http://schemas.microsoft.com/office/powerpoint/2010/main" val="388744295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9/26/2023</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9/26/2023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9/26/2023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9/26/2023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9/26/2023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9/26/2023</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9/26/2023</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9/26/2023</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14.jpeg"/><Relationship Id="rId4" Type="http://schemas.openxmlformats.org/officeDocument/2006/relationships/hyperlink" Target="https://www.bbc.co.uk/bitesize/articles/zw8qpbk#zh38wnb"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hyperlink" Target="https://www.gcsepod.com/" TargetMode="External"/><Relationship Id="rId4" Type="http://schemas.openxmlformats.org/officeDocument/2006/relationships/hyperlink" Target="mailto:firstname.surname@littleheath.org.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hyperlink" Target="https://www.youtube.com/user/mrbruff" TargetMode="External"/><Relationship Id="rId3" Type="http://schemas.openxmlformats.org/officeDocument/2006/relationships/image" Target="../media/image5.png"/><Relationship Id="rId7" Type="http://schemas.openxmlformats.org/officeDocument/2006/relationships/hyperlink" Target="https://www.youtube.com/channel/UCsBxhDfwURg-vQASN2ZeHwg"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hyperlink" Target="https://www.youtube.com/channel/UCdV1dWYzmXpZ48FkFMpdJRg" TargetMode="External"/><Relationship Id="rId11" Type="http://schemas.openxmlformats.org/officeDocument/2006/relationships/image" Target="../media/image8.png"/><Relationship Id="rId5" Type="http://schemas.openxmlformats.org/officeDocument/2006/relationships/hyperlink" Target="https://www.youtube.com/user/HEGARTYMATHS/featured" TargetMode="External"/><Relationship Id="rId10" Type="http://schemas.openxmlformats.org/officeDocument/2006/relationships/hyperlink" Target="https://www.youtube.com/channel/UCgpsC6oBhFhlKFm8O1jF4Ew/feed" TargetMode="External"/><Relationship Id="rId4" Type="http://schemas.openxmlformats.org/officeDocument/2006/relationships/hyperlink" Target="https://www.youtube.com/channel/UCqbOeHaAUXw9Il7sBVG3_bw" TargetMode="External"/><Relationship Id="rId9" Type="http://schemas.openxmlformats.org/officeDocument/2006/relationships/hyperlink" Target="https://www.youtube.com/channel/UCEB4IwW-eVk9SxHBIGhrY3w"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051560" y="1432223"/>
            <a:ext cx="9966960" cy="3035808"/>
          </a:xfrm>
        </p:spPr>
        <p:txBody>
          <a:bodyPr/>
          <a:lstStyle/>
          <a:p>
            <a:r>
              <a:rPr lang="en-GB" dirty="0"/>
              <a:t>Little heath school</a:t>
            </a:r>
            <a:br>
              <a:rPr lang="en-GB" dirty="0"/>
            </a:br>
            <a:r>
              <a:rPr lang="en-GB" sz="3900" dirty="0">
                <a:solidFill>
                  <a:schemeClr val="accent2"/>
                </a:solidFill>
              </a:rPr>
              <a:t>learning for life </a:t>
            </a:r>
            <a:r>
              <a:rPr lang="en-GB" sz="3900" dirty="0">
                <a:solidFill>
                  <a:schemeClr val="accent2"/>
                </a:solidFill>
                <a:sym typeface="Wingdings 2" panose="05020102010507070707" pitchFamily="18" charset="2"/>
              </a:rPr>
              <a:t> together  one community</a:t>
            </a:r>
            <a:endParaRPr lang="en-GB" sz="3900" dirty="0">
              <a:solidFill>
                <a:schemeClr val="accent2"/>
              </a:solidFill>
            </a:endParaRPr>
          </a:p>
        </p:txBody>
      </p:sp>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rot="733996">
            <a:off x="9630417" y="4206826"/>
            <a:ext cx="1152525" cy="828675"/>
          </a:xfrm>
          <a:prstGeom prst="rect">
            <a:avLst/>
          </a:prstGeom>
        </p:spPr>
      </p:pic>
    </p:spTree>
    <p:extLst>
      <p:ext uri="{BB962C8B-B14F-4D97-AF65-F5344CB8AC3E}">
        <p14:creationId xmlns:p14="http://schemas.microsoft.com/office/powerpoint/2010/main" val="2875296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1613" y="3239684"/>
            <a:ext cx="4306528" cy="3618316"/>
          </a:xfrm>
        </p:spPr>
        <p:txBody>
          <a:bodyPr>
            <a:noAutofit/>
          </a:bodyPr>
          <a:lstStyle/>
          <a:p>
            <a:pPr algn="ctr"/>
            <a:r>
              <a:rPr lang="en-GB" sz="7000" dirty="0"/>
              <a:t>Time lines</a:t>
            </a:r>
            <a:br>
              <a:rPr lang="en-GB" sz="7200" dirty="0"/>
            </a:br>
            <a:br>
              <a:rPr lang="en-GB" sz="7200" dirty="0"/>
            </a:br>
            <a:endParaRPr lang="en-GB" b="0" i="1" cap="none" dirty="0">
              <a:solidFill>
                <a:srgbClr val="C00000"/>
              </a:solidFill>
              <a:latin typeface="Century Gothic" panose="020B0502020202020204" pitchFamily="34" charset="0"/>
            </a:endParaRPr>
          </a:p>
        </p:txBody>
      </p:sp>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rot="733996">
            <a:off x="11411841" y="6299629"/>
            <a:ext cx="459232" cy="330192"/>
          </a:xfrm>
          <a:prstGeom prst="rect">
            <a:avLst/>
          </a:prstGeom>
        </p:spPr>
      </p:pic>
      <p:sp>
        <p:nvSpPr>
          <p:cNvPr id="8" name="Rectangle 2"/>
          <p:cNvSpPr>
            <a:spLocks noGrp="1" noChangeArrowheads="1"/>
          </p:cNvSpPr>
          <p:nvPr>
            <p:ph idx="1"/>
          </p:nvPr>
        </p:nvSpPr>
        <p:spPr>
          <a:xfrm>
            <a:off x="1" y="457200"/>
            <a:ext cx="8232917" cy="6007525"/>
          </a:xfrm>
        </p:spPr>
        <p:txBody>
          <a:bodyPr rtlCol="0">
            <a:normAutofit/>
          </a:bodyPr>
          <a:lstStyle/>
          <a:p>
            <a:r>
              <a:rPr lang="en-US" dirty="0">
                <a:latin typeface="OpenDyslexic" panose="00000500000000000000" pitchFamily="50" charset="0"/>
              </a:rPr>
              <a:t>A timeline is a diagram that helps you to </a:t>
            </a:r>
            <a:r>
              <a:rPr lang="en-US" dirty="0" err="1">
                <a:latin typeface="OpenDyslexic" panose="00000500000000000000" pitchFamily="50" charset="0"/>
              </a:rPr>
              <a:t>visualise</a:t>
            </a:r>
            <a:r>
              <a:rPr lang="en-US" dirty="0">
                <a:latin typeface="OpenDyslexic" panose="00000500000000000000" pitchFamily="50" charset="0"/>
              </a:rPr>
              <a:t> a sequence of events that have happened or will happen over a period of time.</a:t>
            </a:r>
          </a:p>
          <a:p>
            <a:r>
              <a:rPr lang="en-US" dirty="0">
                <a:latin typeface="OpenDyslexic" panose="00000500000000000000" pitchFamily="50" charset="0"/>
              </a:rPr>
              <a:t>It is the </a:t>
            </a:r>
            <a:r>
              <a:rPr lang="en-US" dirty="0" err="1">
                <a:latin typeface="OpenDyslexic" panose="00000500000000000000" pitchFamily="50" charset="0"/>
              </a:rPr>
              <a:t>organisation</a:t>
            </a:r>
            <a:r>
              <a:rPr lang="en-US" dirty="0">
                <a:latin typeface="OpenDyslexic" panose="00000500000000000000" pitchFamily="50" charset="0"/>
              </a:rPr>
              <a:t> of information into chronological order</a:t>
            </a:r>
          </a:p>
          <a:p>
            <a:r>
              <a:rPr lang="en-US" dirty="0">
                <a:latin typeface="OpenDyslexic" panose="00000500000000000000" pitchFamily="50" charset="0"/>
              </a:rPr>
              <a:t>There are a number of different ways to use timelines, and your use of them will depend on your individual learning style.</a:t>
            </a:r>
          </a:p>
          <a:p>
            <a:r>
              <a:rPr lang="en-US" dirty="0">
                <a:latin typeface="OpenDyslexic" panose="00000500000000000000" pitchFamily="50" charset="0"/>
              </a:rPr>
              <a:t>Some people may find that timelines are a great way to create a comprehensive, detailed overview of a time period. You can almost combine the idea of a mind map with your timeline, branching information off dates and events.</a:t>
            </a:r>
          </a:p>
          <a:p>
            <a:r>
              <a:rPr lang="en-US" dirty="0">
                <a:latin typeface="OpenDyslexic" panose="00000500000000000000" pitchFamily="50" charset="0"/>
              </a:rPr>
              <a:t>You may want to keep it simple, with a date and event. This can be extremely useful as a way of understanding the order of events, and means that you will be able to fit more events on to your page!</a:t>
            </a:r>
          </a:p>
          <a:p>
            <a:endParaRPr lang="en-GB" dirty="0"/>
          </a:p>
        </p:txBody>
      </p:sp>
      <p:pic>
        <p:nvPicPr>
          <p:cNvPr id="2050" name="Picture 2" descr="Nazi Germany key dates timeline- GCSE/ALEVEL History | Teaching Resources">
            <a:extLst>
              <a:ext uri="{FF2B5EF4-FFF2-40B4-BE49-F238E27FC236}">
                <a16:creationId xmlns:a16="http://schemas.microsoft.com/office/drawing/2014/main" id="{4BBBB785-8072-4D11-986E-14FA121C1F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8639" y="1"/>
            <a:ext cx="3900105" cy="2753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751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1613" y="3239684"/>
            <a:ext cx="4306528" cy="3618316"/>
          </a:xfrm>
        </p:spPr>
        <p:txBody>
          <a:bodyPr>
            <a:noAutofit/>
          </a:bodyPr>
          <a:lstStyle/>
          <a:p>
            <a:pPr algn="ctr"/>
            <a:r>
              <a:rPr lang="en-GB" sz="7000" dirty="0"/>
              <a:t>Past papers</a:t>
            </a:r>
            <a:br>
              <a:rPr lang="en-GB" sz="7200" dirty="0"/>
            </a:br>
            <a:br>
              <a:rPr lang="en-GB" sz="7200" dirty="0"/>
            </a:br>
            <a:endParaRPr lang="en-GB" b="0" i="1" cap="none" dirty="0">
              <a:solidFill>
                <a:srgbClr val="C00000"/>
              </a:solidFill>
              <a:latin typeface="Century Gothic" panose="020B0502020202020204" pitchFamily="34" charset="0"/>
            </a:endParaRPr>
          </a:p>
        </p:txBody>
      </p:sp>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rot="733996">
            <a:off x="11411841" y="6299629"/>
            <a:ext cx="459232" cy="330192"/>
          </a:xfrm>
          <a:prstGeom prst="rect">
            <a:avLst/>
          </a:prstGeom>
        </p:spPr>
      </p:pic>
      <p:sp>
        <p:nvSpPr>
          <p:cNvPr id="8" name="Rectangle 2"/>
          <p:cNvSpPr>
            <a:spLocks noGrp="1" noChangeArrowheads="1"/>
          </p:cNvSpPr>
          <p:nvPr>
            <p:ph idx="1"/>
          </p:nvPr>
        </p:nvSpPr>
        <p:spPr>
          <a:xfrm>
            <a:off x="1" y="457200"/>
            <a:ext cx="8232917" cy="6007525"/>
          </a:xfrm>
        </p:spPr>
        <p:txBody>
          <a:bodyPr rtlCol="0">
            <a:normAutofit/>
          </a:bodyPr>
          <a:lstStyle/>
          <a:p>
            <a:r>
              <a:rPr lang="en-GB" dirty="0">
                <a:latin typeface="OpenDyslexic" panose="00000500000000000000" pitchFamily="50" charset="0"/>
              </a:rPr>
              <a:t>Past papers are a great way of revising.  The great thing about them is, there’s a past paper for every subject you could possibly do. </a:t>
            </a:r>
          </a:p>
          <a:p>
            <a:r>
              <a:rPr lang="en-GB" dirty="0">
                <a:latin typeface="OpenDyslexic" panose="00000500000000000000" pitchFamily="50" charset="0"/>
              </a:rPr>
              <a:t>They not only improve your knowledge of the content, but they also boost your exam technique, too. </a:t>
            </a:r>
            <a:r>
              <a:rPr lang="en-GB" b="1" dirty="0">
                <a:latin typeface="OpenDyslexic" panose="00000500000000000000" pitchFamily="50" charset="0"/>
              </a:rPr>
              <a:t>Exam technique is essential for any student to succeed.</a:t>
            </a:r>
            <a:endParaRPr lang="en-GB" sz="4700" b="1" dirty="0">
              <a:latin typeface="OpenDyslexic" panose="00000500000000000000" pitchFamily="50" charset="0"/>
              <a:cs typeface="Arial" pitchFamily="34" charset="0"/>
            </a:endParaRPr>
          </a:p>
          <a:p>
            <a:r>
              <a:rPr lang="en-GB" dirty="0">
                <a:latin typeface="OpenDyslexic" panose="00000500000000000000" pitchFamily="50" charset="0"/>
              </a:rPr>
              <a:t>Possibly the most common (and most simple) way of going through past papers is to do all the questions in the allotted time, and then check your answers after. This way is great for preparing you for exams, as it is pretty much what will happen on the day. </a:t>
            </a:r>
          </a:p>
          <a:p>
            <a:r>
              <a:rPr lang="en-GB" dirty="0">
                <a:latin typeface="OpenDyslexic" panose="00000500000000000000" pitchFamily="50" charset="0"/>
              </a:rPr>
              <a:t>Another way, is to take as much time as you need to do the questions. Just work on getting them right with full marks, and then move onto full exam style revision later. </a:t>
            </a:r>
          </a:p>
          <a:p>
            <a:r>
              <a:rPr lang="en-GB" dirty="0">
                <a:latin typeface="OpenDyslexic" panose="00000500000000000000" pitchFamily="50" charset="0"/>
              </a:rPr>
              <a:t>You can even check the answers every once in a while, if you need help. This repeated exam technique practice combined with constant revision is a sure-fire way of exam success. </a:t>
            </a:r>
          </a:p>
          <a:p>
            <a:endParaRPr lang="en-GB" dirty="0"/>
          </a:p>
        </p:txBody>
      </p:sp>
      <p:pic>
        <p:nvPicPr>
          <p:cNvPr id="4" name="Picture 3">
            <a:extLst>
              <a:ext uri="{FF2B5EF4-FFF2-40B4-BE49-F238E27FC236}">
                <a16:creationId xmlns:a16="http://schemas.microsoft.com/office/drawing/2014/main" id="{49E48EF0-8475-416D-8E7F-DBC3CF5E4076}"/>
              </a:ext>
            </a:extLst>
          </p:cNvPr>
          <p:cNvPicPr>
            <a:picLocks noChangeAspect="1"/>
          </p:cNvPicPr>
          <p:nvPr/>
        </p:nvPicPr>
        <p:blipFill>
          <a:blip r:embed="rId4"/>
          <a:stretch>
            <a:fillRect/>
          </a:stretch>
        </p:blipFill>
        <p:spPr>
          <a:xfrm>
            <a:off x="8319034" y="1"/>
            <a:ext cx="3872965" cy="2580968"/>
          </a:xfrm>
          <a:prstGeom prst="rect">
            <a:avLst/>
          </a:prstGeom>
        </p:spPr>
      </p:pic>
    </p:spTree>
    <p:extLst>
      <p:ext uri="{BB962C8B-B14F-4D97-AF65-F5344CB8AC3E}">
        <p14:creationId xmlns:p14="http://schemas.microsoft.com/office/powerpoint/2010/main" val="3976758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1613" y="3239684"/>
            <a:ext cx="4306528" cy="3618316"/>
          </a:xfrm>
        </p:spPr>
        <p:txBody>
          <a:bodyPr>
            <a:noAutofit/>
          </a:bodyPr>
          <a:lstStyle/>
          <a:p>
            <a:pPr algn="ctr"/>
            <a:r>
              <a:rPr lang="en-GB" sz="7000" dirty="0"/>
              <a:t>Be the teacher</a:t>
            </a:r>
            <a:br>
              <a:rPr lang="en-GB" sz="7200" dirty="0"/>
            </a:br>
            <a:br>
              <a:rPr lang="en-GB" sz="7200" dirty="0"/>
            </a:br>
            <a:endParaRPr lang="en-GB" b="0" i="1" cap="none" dirty="0">
              <a:solidFill>
                <a:srgbClr val="C00000"/>
              </a:solidFill>
              <a:latin typeface="Century Gothic" panose="020B0502020202020204" pitchFamily="34" charset="0"/>
            </a:endParaRPr>
          </a:p>
        </p:txBody>
      </p:sp>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rot="733996">
            <a:off x="11411841" y="6299629"/>
            <a:ext cx="459232" cy="330192"/>
          </a:xfrm>
          <a:prstGeom prst="rect">
            <a:avLst/>
          </a:prstGeom>
        </p:spPr>
      </p:pic>
      <p:sp>
        <p:nvSpPr>
          <p:cNvPr id="8" name="Rectangle 2"/>
          <p:cNvSpPr>
            <a:spLocks noGrp="1" noChangeArrowheads="1"/>
          </p:cNvSpPr>
          <p:nvPr>
            <p:ph idx="1"/>
          </p:nvPr>
        </p:nvSpPr>
        <p:spPr>
          <a:xfrm>
            <a:off x="1" y="457200"/>
            <a:ext cx="8232917" cy="6007525"/>
          </a:xfrm>
        </p:spPr>
        <p:txBody>
          <a:bodyPr rtlCol="0">
            <a:normAutofit lnSpcReduction="10000"/>
          </a:bodyPr>
          <a:lstStyle/>
          <a:p>
            <a:r>
              <a:rPr lang="en-GB" sz="2400" dirty="0">
                <a:latin typeface="OpenDyslexic" panose="00000500000000000000" pitchFamily="50" charset="0"/>
              </a:rPr>
              <a:t>Teaching other people is a great way of improving your own understanding of a subject or topic. Relaying your knowledge and helping someone else to understand helps both parties involved, so it’s a win-win. </a:t>
            </a:r>
          </a:p>
          <a:p>
            <a:r>
              <a:rPr lang="en-GB" sz="2400" dirty="0">
                <a:latin typeface="OpenDyslexic" panose="00000500000000000000" pitchFamily="50" charset="0"/>
              </a:rPr>
              <a:t>Everyone has that one subject that they enjoy or are good at, so why not share your knowledge with your fellow students? </a:t>
            </a:r>
          </a:p>
          <a:p>
            <a:r>
              <a:rPr lang="en-GB" sz="2400" dirty="0">
                <a:latin typeface="OpenDyslexic" panose="00000500000000000000" pitchFamily="50" charset="0"/>
              </a:rPr>
              <a:t>When you are teaching someone, they will ask a lot of questions. Each of these questions you will have to explain in detail. Therefore, it is very likely that they will ask a few questions you won’t know the answer to which means you will recognise learning gaps.</a:t>
            </a:r>
          </a:p>
          <a:p>
            <a:r>
              <a:rPr lang="en-GB" sz="2400" dirty="0">
                <a:latin typeface="OpenDyslexic" panose="00000500000000000000" pitchFamily="50" charset="0"/>
              </a:rPr>
              <a:t>Similar to mind maps, teaching someone else reveals those hidden gaps before you reach your exam.  </a:t>
            </a:r>
          </a:p>
          <a:p>
            <a:r>
              <a:rPr lang="en-GB" sz="2400" dirty="0">
                <a:latin typeface="OpenDyslexic" panose="00000500000000000000" pitchFamily="50" charset="0"/>
              </a:rPr>
              <a:t>It’s also a fun and memorable way of revising</a:t>
            </a:r>
          </a:p>
        </p:txBody>
      </p:sp>
      <p:pic>
        <p:nvPicPr>
          <p:cNvPr id="3" name="Picture 2">
            <a:extLst>
              <a:ext uri="{FF2B5EF4-FFF2-40B4-BE49-F238E27FC236}">
                <a16:creationId xmlns:a16="http://schemas.microsoft.com/office/drawing/2014/main" id="{F4F10F81-D2A3-4DDB-94BC-6F1FB934F585}"/>
              </a:ext>
            </a:extLst>
          </p:cNvPr>
          <p:cNvPicPr>
            <a:picLocks noChangeAspect="1"/>
          </p:cNvPicPr>
          <p:nvPr/>
        </p:nvPicPr>
        <p:blipFill>
          <a:blip r:embed="rId4"/>
          <a:stretch>
            <a:fillRect/>
          </a:stretch>
        </p:blipFill>
        <p:spPr>
          <a:xfrm>
            <a:off x="8347586" y="1"/>
            <a:ext cx="3844413" cy="2564944"/>
          </a:xfrm>
          <a:prstGeom prst="rect">
            <a:avLst/>
          </a:prstGeom>
        </p:spPr>
      </p:pic>
    </p:spTree>
    <p:extLst>
      <p:ext uri="{BB962C8B-B14F-4D97-AF65-F5344CB8AC3E}">
        <p14:creationId xmlns:p14="http://schemas.microsoft.com/office/powerpoint/2010/main" val="2803563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1613" y="3239684"/>
            <a:ext cx="4306528" cy="3618316"/>
          </a:xfrm>
        </p:spPr>
        <p:txBody>
          <a:bodyPr>
            <a:noAutofit/>
          </a:bodyPr>
          <a:lstStyle/>
          <a:p>
            <a:pPr algn="ctr"/>
            <a:r>
              <a:rPr lang="en-GB" sz="7000" dirty="0"/>
              <a:t>Group revision</a:t>
            </a:r>
            <a:br>
              <a:rPr lang="en-GB" sz="7200" dirty="0"/>
            </a:br>
            <a:br>
              <a:rPr lang="en-GB" sz="7200" dirty="0"/>
            </a:br>
            <a:endParaRPr lang="en-GB" b="0" i="1" cap="none" dirty="0">
              <a:solidFill>
                <a:srgbClr val="C00000"/>
              </a:solidFill>
              <a:latin typeface="Century Gothic" panose="020B0502020202020204" pitchFamily="34" charset="0"/>
            </a:endParaRPr>
          </a:p>
        </p:txBody>
      </p:sp>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rot="733996">
            <a:off x="11411841" y="6299629"/>
            <a:ext cx="459232" cy="330192"/>
          </a:xfrm>
          <a:prstGeom prst="rect">
            <a:avLst/>
          </a:prstGeom>
        </p:spPr>
      </p:pic>
      <p:sp>
        <p:nvSpPr>
          <p:cNvPr id="8" name="Rectangle 2"/>
          <p:cNvSpPr>
            <a:spLocks noGrp="1" noChangeArrowheads="1"/>
          </p:cNvSpPr>
          <p:nvPr>
            <p:ph idx="1"/>
          </p:nvPr>
        </p:nvSpPr>
        <p:spPr>
          <a:xfrm>
            <a:off x="1" y="457200"/>
            <a:ext cx="8232917" cy="6007525"/>
          </a:xfrm>
        </p:spPr>
        <p:txBody>
          <a:bodyPr rtlCol="0">
            <a:normAutofit/>
          </a:bodyPr>
          <a:lstStyle/>
          <a:p>
            <a:r>
              <a:rPr lang="en-US" sz="2400" dirty="0">
                <a:latin typeface="OpenDyslexic" panose="00000500000000000000" pitchFamily="50" charset="0"/>
              </a:rPr>
              <a:t>Group revision consists of working with friends towards the same goal – being ready for exams. </a:t>
            </a:r>
          </a:p>
          <a:p>
            <a:r>
              <a:rPr lang="en-US" sz="2400" dirty="0">
                <a:latin typeface="OpenDyslexic" panose="00000500000000000000" pitchFamily="50" charset="0"/>
              </a:rPr>
              <a:t>Sitting down with your mates and revising can actually be better than revising on your own. Seeing familiar faces helps your brain remember the knowledge you need to know for your exams. </a:t>
            </a:r>
          </a:p>
          <a:p>
            <a:r>
              <a:rPr lang="en-US" sz="2400" dirty="0">
                <a:latin typeface="OpenDyslexic" panose="00000500000000000000" pitchFamily="50" charset="0"/>
              </a:rPr>
              <a:t>When undertaking a group revision session, it’s important that you focus on the task at hand. Do this, and it’s plain sailing from there. </a:t>
            </a:r>
          </a:p>
          <a:p>
            <a:r>
              <a:rPr lang="en-US" sz="2400" dirty="0">
                <a:latin typeface="OpenDyslexic" panose="00000500000000000000" pitchFamily="50" charset="0"/>
              </a:rPr>
              <a:t>Group revision helps you associate revision with fun times. This in turn will help your motivation to revise as you start looking forward to it. </a:t>
            </a:r>
          </a:p>
          <a:p>
            <a:r>
              <a:rPr lang="en-US" sz="2400" b="1" i="1" dirty="0">
                <a:latin typeface="OpenDyslexic" panose="00000500000000000000" pitchFamily="50" charset="0"/>
              </a:rPr>
              <a:t>Group revision, done right, can be super effective. </a:t>
            </a:r>
            <a:endParaRPr lang="en-US" sz="2400" dirty="0">
              <a:latin typeface="OpenDyslexic" panose="00000500000000000000" pitchFamily="50" charset="0"/>
            </a:endParaRPr>
          </a:p>
          <a:p>
            <a:endParaRPr lang="en-US" dirty="0"/>
          </a:p>
        </p:txBody>
      </p:sp>
      <p:pic>
        <p:nvPicPr>
          <p:cNvPr id="3074" name="Picture 2" descr="Group Revision For GCSE And A-Level">
            <a:extLst>
              <a:ext uri="{FF2B5EF4-FFF2-40B4-BE49-F238E27FC236}">
                <a16:creationId xmlns:a16="http://schemas.microsoft.com/office/drawing/2014/main" id="{BAD57965-E3EE-4167-B470-226BDB85BD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7118" y="0"/>
            <a:ext cx="3864882" cy="2527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609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1613" y="3239684"/>
            <a:ext cx="4306528" cy="3618316"/>
          </a:xfrm>
        </p:spPr>
        <p:txBody>
          <a:bodyPr>
            <a:noAutofit/>
          </a:bodyPr>
          <a:lstStyle/>
          <a:p>
            <a:pPr algn="ctr"/>
            <a:r>
              <a:rPr lang="en-GB" sz="7000" dirty="0" err="1"/>
              <a:t>BBc</a:t>
            </a:r>
            <a:r>
              <a:rPr lang="en-GB" sz="7000" dirty="0"/>
              <a:t> bitesize</a:t>
            </a:r>
            <a:br>
              <a:rPr lang="en-GB" sz="7200" dirty="0"/>
            </a:br>
            <a:br>
              <a:rPr lang="en-GB" sz="7200" dirty="0"/>
            </a:br>
            <a:endParaRPr lang="en-GB" b="0" i="1" cap="none" dirty="0">
              <a:solidFill>
                <a:srgbClr val="C00000"/>
              </a:solidFill>
              <a:latin typeface="Century Gothic" panose="020B0502020202020204" pitchFamily="34" charset="0"/>
            </a:endParaRPr>
          </a:p>
        </p:txBody>
      </p:sp>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rot="733996">
            <a:off x="11411841" y="6299629"/>
            <a:ext cx="459232" cy="330192"/>
          </a:xfrm>
          <a:prstGeom prst="rect">
            <a:avLst/>
          </a:prstGeom>
        </p:spPr>
      </p:pic>
      <p:sp>
        <p:nvSpPr>
          <p:cNvPr id="8" name="Rectangle 2"/>
          <p:cNvSpPr>
            <a:spLocks noGrp="1" noChangeArrowheads="1"/>
          </p:cNvSpPr>
          <p:nvPr>
            <p:ph idx="1"/>
          </p:nvPr>
        </p:nvSpPr>
        <p:spPr>
          <a:xfrm>
            <a:off x="1" y="457200"/>
            <a:ext cx="8232917" cy="6007525"/>
          </a:xfrm>
        </p:spPr>
        <p:txBody>
          <a:bodyPr rtlCol="0">
            <a:normAutofit/>
          </a:bodyPr>
          <a:lstStyle/>
          <a:p>
            <a:r>
              <a:rPr lang="en-GB" sz="2400" dirty="0">
                <a:latin typeface="OpenDyslexic" panose="00000500000000000000" pitchFamily="50" charset="0"/>
              </a:rPr>
              <a:t>Video series created by BBC with tips, hacks and advice created by students and experts</a:t>
            </a:r>
          </a:p>
          <a:p>
            <a:r>
              <a:rPr lang="en-US" sz="2400" dirty="0">
                <a:latin typeface="OpenDyslexic" panose="00000500000000000000" pitchFamily="50" charset="0"/>
              </a:rPr>
              <a:t>Some have been through their GCSEs or National Qualifications already and some have got them coming up. </a:t>
            </a:r>
          </a:p>
          <a:p>
            <a:r>
              <a:rPr lang="en-US" sz="2400" dirty="0">
                <a:latin typeface="OpenDyslexic" panose="00000500000000000000" pitchFamily="50" charset="0"/>
              </a:rPr>
              <a:t>They come from all different backgrounds and all corners of the UK and they’ve all faced different challenges in getting to grips with exam revision</a:t>
            </a:r>
          </a:p>
          <a:p>
            <a:r>
              <a:rPr lang="en-US" sz="2400" dirty="0">
                <a:latin typeface="OpenDyslexic" panose="00000500000000000000" pitchFamily="50" charset="0"/>
              </a:rPr>
              <a:t>H</a:t>
            </a:r>
            <a:r>
              <a:rPr lang="en-GB" sz="2400" dirty="0" err="1">
                <a:latin typeface="OpenDyslexic" panose="00000500000000000000" pitchFamily="50" charset="0"/>
              </a:rPr>
              <a:t>elp</a:t>
            </a:r>
            <a:r>
              <a:rPr lang="en-GB" sz="2400" dirty="0">
                <a:latin typeface="OpenDyslexic" panose="00000500000000000000" pitchFamily="50" charset="0"/>
              </a:rPr>
              <a:t> with looking after wellbeing as well as managing stress and anxiety</a:t>
            </a:r>
          </a:p>
          <a:p>
            <a:r>
              <a:rPr lang="en-US" sz="2400" dirty="0">
                <a:latin typeface="OpenDyslexic" panose="00000500000000000000" pitchFamily="50" charset="0"/>
                <a:hlinkClick r:id="rId4"/>
              </a:rPr>
              <a:t>Top revision techniques for exams - BBC Bitesize</a:t>
            </a:r>
            <a:endParaRPr lang="en-GB" sz="2400" dirty="0">
              <a:latin typeface="OpenDyslexic" panose="00000500000000000000" pitchFamily="50" charset="0"/>
            </a:endParaRPr>
          </a:p>
        </p:txBody>
      </p:sp>
      <p:pic>
        <p:nvPicPr>
          <p:cNvPr id="1026" name="Picture 2" descr="Image result for bbc bitesize">
            <a:extLst>
              <a:ext uri="{FF2B5EF4-FFF2-40B4-BE49-F238E27FC236}">
                <a16:creationId xmlns:a16="http://schemas.microsoft.com/office/drawing/2014/main" id="{94C625CF-1A02-4013-A4EE-D90755894F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0723" y="0"/>
            <a:ext cx="3881276" cy="3056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554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1613" y="3239684"/>
            <a:ext cx="4306528" cy="3618316"/>
          </a:xfrm>
        </p:spPr>
        <p:txBody>
          <a:bodyPr>
            <a:noAutofit/>
          </a:bodyPr>
          <a:lstStyle/>
          <a:p>
            <a:pPr algn="ctr"/>
            <a:r>
              <a:rPr lang="en-GB" sz="7000" dirty="0" err="1"/>
              <a:t>Gcse</a:t>
            </a:r>
            <a:r>
              <a:rPr lang="en-GB" sz="7000" dirty="0"/>
              <a:t> pod</a:t>
            </a:r>
            <a:br>
              <a:rPr lang="en-GB" sz="7200" dirty="0"/>
            </a:br>
            <a:br>
              <a:rPr lang="en-GB" sz="7200" dirty="0"/>
            </a:br>
            <a:endParaRPr lang="en-GB" b="0" i="1" cap="none" dirty="0">
              <a:solidFill>
                <a:srgbClr val="C00000"/>
              </a:solidFill>
              <a:latin typeface="Century Gothic" panose="020B0502020202020204" pitchFamily="34" charset="0"/>
            </a:endParaRPr>
          </a:p>
        </p:txBody>
      </p:sp>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rot="733996">
            <a:off x="11411841" y="6299629"/>
            <a:ext cx="459232" cy="330192"/>
          </a:xfrm>
          <a:prstGeom prst="rect">
            <a:avLst/>
          </a:prstGeom>
        </p:spPr>
      </p:pic>
      <p:sp>
        <p:nvSpPr>
          <p:cNvPr id="8" name="Rectangle 2"/>
          <p:cNvSpPr>
            <a:spLocks noGrp="1" noChangeArrowheads="1"/>
          </p:cNvSpPr>
          <p:nvPr>
            <p:ph idx="1"/>
          </p:nvPr>
        </p:nvSpPr>
        <p:spPr>
          <a:xfrm>
            <a:off x="1" y="457200"/>
            <a:ext cx="8232917" cy="6007525"/>
          </a:xfrm>
        </p:spPr>
        <p:txBody>
          <a:bodyPr rtlCol="0">
            <a:normAutofit/>
          </a:bodyPr>
          <a:lstStyle/>
          <a:p>
            <a:r>
              <a:rPr lang="en-GB" sz="2800" dirty="0">
                <a:latin typeface="OpenDyslexic" panose="00000500000000000000" pitchFamily="50" charset="0"/>
              </a:rPr>
              <a:t>School has funded this fantastic resource for all students – make the most of it, there are PODs on everything</a:t>
            </a:r>
          </a:p>
          <a:p>
            <a:r>
              <a:rPr lang="en-GB" sz="2800" dirty="0">
                <a:latin typeface="OpenDyslexic" panose="00000500000000000000" pitchFamily="50" charset="0"/>
              </a:rPr>
              <a:t>How many PODs can you do? </a:t>
            </a:r>
          </a:p>
          <a:p>
            <a:r>
              <a:rPr lang="en-GB" sz="2800" dirty="0">
                <a:latin typeface="OpenDyslexic" panose="00000500000000000000" pitchFamily="50" charset="0"/>
              </a:rPr>
              <a:t>Your login details are your school email, so: </a:t>
            </a:r>
            <a:r>
              <a:rPr lang="en-GB" sz="2800" dirty="0">
                <a:latin typeface="OpenDyslexic" panose="00000500000000000000" pitchFamily="50" charset="0"/>
                <a:hlinkClick r:id="rId4"/>
              </a:rPr>
              <a:t>firstname.surname@littleheath.org.uk</a:t>
            </a:r>
            <a:endParaRPr lang="en-GB" sz="2800" dirty="0">
              <a:latin typeface="OpenDyslexic" panose="00000500000000000000" pitchFamily="50" charset="0"/>
            </a:endParaRPr>
          </a:p>
          <a:p>
            <a:r>
              <a:rPr lang="en-GB" sz="2800" dirty="0">
                <a:latin typeface="OpenDyslexic" panose="00000500000000000000" pitchFamily="50" charset="0"/>
              </a:rPr>
              <a:t>Your password is your date of birth, so if you were born on the 1</a:t>
            </a:r>
            <a:r>
              <a:rPr lang="en-GB" sz="2800" baseline="30000" dirty="0">
                <a:latin typeface="OpenDyslexic" panose="00000500000000000000" pitchFamily="50" charset="0"/>
              </a:rPr>
              <a:t>st</a:t>
            </a:r>
            <a:r>
              <a:rPr lang="en-GB" sz="2800" dirty="0">
                <a:latin typeface="OpenDyslexic" panose="00000500000000000000" pitchFamily="50" charset="0"/>
              </a:rPr>
              <a:t> of January 2006 it will be: 01012006 (no dots dashes or spaces, and 8 digits) or </a:t>
            </a:r>
            <a:r>
              <a:rPr lang="en-GB" sz="2800" dirty="0" err="1">
                <a:latin typeface="OpenDyslexic" panose="00000500000000000000" pitchFamily="50" charset="0"/>
              </a:rPr>
              <a:t>Littleheath</a:t>
            </a:r>
            <a:endParaRPr lang="en-GB" sz="2800" dirty="0">
              <a:latin typeface="OpenDyslexic" panose="00000500000000000000" pitchFamily="50" charset="0"/>
            </a:endParaRPr>
          </a:p>
          <a:p>
            <a:r>
              <a:rPr lang="en-GB" sz="2800" dirty="0">
                <a:latin typeface="OpenDyslexic" panose="00000500000000000000" pitchFamily="50" charset="0"/>
                <a:hlinkClick r:id="rId5"/>
              </a:rPr>
              <a:t>GCSE Learning and Revision | </a:t>
            </a:r>
            <a:r>
              <a:rPr lang="en-GB" sz="2800" dirty="0" err="1">
                <a:latin typeface="OpenDyslexic" panose="00000500000000000000" pitchFamily="50" charset="0"/>
                <a:hlinkClick r:id="rId5"/>
              </a:rPr>
              <a:t>GCSEPod</a:t>
            </a:r>
            <a:endParaRPr lang="en-GB" sz="2800" dirty="0">
              <a:latin typeface="OpenDyslexic" panose="00000500000000000000" pitchFamily="50" charset="0"/>
            </a:endParaRPr>
          </a:p>
        </p:txBody>
      </p:sp>
      <p:pic>
        <p:nvPicPr>
          <p:cNvPr id="4" name="Picture 3">
            <a:extLst>
              <a:ext uri="{FF2B5EF4-FFF2-40B4-BE49-F238E27FC236}">
                <a16:creationId xmlns:a16="http://schemas.microsoft.com/office/drawing/2014/main" id="{95EBF4EE-CBAE-4582-8009-0C207419A25A}"/>
              </a:ext>
            </a:extLst>
          </p:cNvPr>
          <p:cNvPicPr>
            <a:picLocks noChangeAspect="1"/>
          </p:cNvPicPr>
          <p:nvPr/>
        </p:nvPicPr>
        <p:blipFill>
          <a:blip r:embed="rId6"/>
          <a:stretch>
            <a:fillRect/>
          </a:stretch>
        </p:blipFill>
        <p:spPr>
          <a:xfrm>
            <a:off x="8496198" y="0"/>
            <a:ext cx="3537357" cy="4055806"/>
          </a:xfrm>
          <a:prstGeom prst="rect">
            <a:avLst/>
          </a:prstGeom>
        </p:spPr>
      </p:pic>
    </p:spTree>
    <p:extLst>
      <p:ext uri="{BB962C8B-B14F-4D97-AF65-F5344CB8AC3E}">
        <p14:creationId xmlns:p14="http://schemas.microsoft.com/office/powerpoint/2010/main" val="3702183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899652" y="1432223"/>
            <a:ext cx="10220632" cy="3035808"/>
          </a:xfrm>
        </p:spPr>
        <p:txBody>
          <a:bodyPr/>
          <a:lstStyle/>
          <a:p>
            <a:pPr algn="ctr"/>
            <a:r>
              <a:rPr lang="en-GB" dirty="0"/>
              <a:t>Revision workshop</a:t>
            </a:r>
            <a:br>
              <a:rPr lang="en-GB" dirty="0"/>
            </a:br>
            <a:br>
              <a:rPr lang="en-GB" sz="3900" dirty="0">
                <a:solidFill>
                  <a:schemeClr val="accent2"/>
                </a:solidFill>
                <a:sym typeface="Wingdings 2" panose="05020102010507070707" pitchFamily="18" charset="2"/>
              </a:rPr>
            </a:br>
            <a:r>
              <a:rPr lang="en-GB" sz="3900" dirty="0">
                <a:solidFill>
                  <a:schemeClr val="accent2"/>
                </a:solidFill>
                <a:sym typeface="Wingdings 2" panose="05020102010507070707" pitchFamily="18" charset="2"/>
              </a:rPr>
              <a:t>revision planning  techniques  positive mindset</a:t>
            </a:r>
            <a:endParaRPr lang="en-GB" sz="3900" dirty="0">
              <a:solidFill>
                <a:schemeClr val="accent2"/>
              </a:solidFill>
            </a:endParaRPr>
          </a:p>
        </p:txBody>
      </p:sp>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rot="733996">
            <a:off x="9630417" y="4206826"/>
            <a:ext cx="1152525" cy="828675"/>
          </a:xfrm>
          <a:prstGeom prst="rect">
            <a:avLst/>
          </a:prstGeom>
        </p:spPr>
      </p:pic>
    </p:spTree>
    <p:extLst>
      <p:ext uri="{BB962C8B-B14F-4D97-AF65-F5344CB8AC3E}">
        <p14:creationId xmlns:p14="http://schemas.microsoft.com/office/powerpoint/2010/main" val="3297790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528482" y="1415028"/>
            <a:ext cx="11135036" cy="2359552"/>
          </a:xfrm>
        </p:spPr>
        <p:txBody>
          <a:bodyPr>
            <a:noAutofit/>
          </a:bodyPr>
          <a:lstStyle/>
          <a:p>
            <a:pPr algn="ctr">
              <a:lnSpc>
                <a:spcPct val="100000"/>
              </a:lnSpc>
            </a:pPr>
            <a:r>
              <a:rPr lang="en-GB" sz="6000" b="1" dirty="0">
                <a:solidFill>
                  <a:schemeClr val="tx1"/>
                </a:solidFill>
                <a:latin typeface="+mn-lt"/>
                <a:cs typeface="Arial" pitchFamily="34" charset="0"/>
              </a:rPr>
              <a:t>How do you revise?</a:t>
            </a:r>
          </a:p>
        </p:txBody>
      </p:sp>
      <p:pic>
        <p:nvPicPr>
          <p:cNvPr id="3" name="Picture 2"/>
          <p:cNvPicPr>
            <a:picLocks noChangeAspect="1"/>
          </p:cNvPicPr>
          <p:nvPr/>
        </p:nvPicPr>
        <p:blipFill>
          <a:blip r:embed="rId3">
            <a:clrChange>
              <a:clrFrom>
                <a:srgbClr val="FFFFFF"/>
              </a:clrFrom>
              <a:clrTo>
                <a:srgbClr val="FFFFFF">
                  <a:alpha val="0"/>
                </a:srgbClr>
              </a:clrTo>
            </a:clrChange>
          </a:blip>
          <a:stretch>
            <a:fillRect/>
          </a:stretch>
        </p:blipFill>
        <p:spPr>
          <a:xfrm rot="733996">
            <a:off x="9630417" y="4206825"/>
            <a:ext cx="1152525" cy="828675"/>
          </a:xfrm>
          <a:prstGeom prst="rect">
            <a:avLst/>
          </a:prstGeom>
        </p:spPr>
      </p:pic>
      <p:sp>
        <p:nvSpPr>
          <p:cNvPr id="4" name="Rectangle 2">
            <a:extLst>
              <a:ext uri="{FF2B5EF4-FFF2-40B4-BE49-F238E27FC236}">
                <a16:creationId xmlns:a16="http://schemas.microsoft.com/office/drawing/2014/main" id="{CC4A435A-BE92-4794-8755-E98491132D0E}"/>
              </a:ext>
            </a:extLst>
          </p:cNvPr>
          <p:cNvSpPr txBox="1">
            <a:spLocks noChangeArrowheads="1"/>
          </p:cNvSpPr>
          <p:nvPr/>
        </p:nvSpPr>
        <p:spPr>
          <a:xfrm>
            <a:off x="1118936" y="2324120"/>
            <a:ext cx="9865895" cy="1450460"/>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9600" kern="1200" cap="all" baseline="0">
                <a:blipFill dpi="0" rotWithShape="1">
                  <a:blip r:embed="rId4"/>
                  <a:srcRect/>
                  <a:tile tx="6350" ty="-127000" sx="65000" sy="64000" flip="none" algn="tl"/>
                </a:blipFill>
                <a:latin typeface="+mj-lt"/>
                <a:ea typeface="+mj-ea"/>
                <a:cs typeface="+mj-cs"/>
              </a:defRPr>
            </a:lvl1pPr>
          </a:lstStyle>
          <a:p>
            <a:pPr algn="ctr">
              <a:lnSpc>
                <a:spcPct val="100000"/>
              </a:lnSpc>
            </a:pPr>
            <a:endParaRPr lang="en-GB" sz="3600" b="1" dirty="0">
              <a:solidFill>
                <a:srgbClr val="00B050"/>
              </a:solidFill>
              <a:latin typeface="+mn-lt"/>
              <a:cs typeface="Arial" pitchFamily="34" charset="0"/>
            </a:endParaRPr>
          </a:p>
        </p:txBody>
      </p:sp>
    </p:spTree>
    <p:extLst>
      <p:ext uri="{BB962C8B-B14F-4D97-AF65-F5344CB8AC3E}">
        <p14:creationId xmlns:p14="http://schemas.microsoft.com/office/powerpoint/2010/main" val="1795571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2AEED-A769-4FDE-857B-04B77479ACBA}"/>
              </a:ext>
            </a:extLst>
          </p:cNvPr>
          <p:cNvSpPr>
            <a:spLocks noGrp="1"/>
          </p:cNvSpPr>
          <p:nvPr>
            <p:ph type="title"/>
          </p:nvPr>
        </p:nvSpPr>
        <p:spPr>
          <a:xfrm>
            <a:off x="0" y="0"/>
            <a:ext cx="10058400" cy="1609344"/>
          </a:xfrm>
        </p:spPr>
        <p:txBody>
          <a:bodyPr/>
          <a:lstStyle/>
          <a:p>
            <a:r>
              <a:rPr lang="en-GB" dirty="0"/>
              <a:t>Some revision timetable top tips</a:t>
            </a:r>
          </a:p>
        </p:txBody>
      </p:sp>
      <p:sp>
        <p:nvSpPr>
          <p:cNvPr id="3" name="Content Placeholder 2">
            <a:extLst>
              <a:ext uri="{FF2B5EF4-FFF2-40B4-BE49-F238E27FC236}">
                <a16:creationId xmlns:a16="http://schemas.microsoft.com/office/drawing/2014/main" id="{F1C96C00-CAF0-4C88-A419-6C083A5A882F}"/>
              </a:ext>
            </a:extLst>
          </p:cNvPr>
          <p:cNvSpPr>
            <a:spLocks noGrp="1"/>
          </p:cNvSpPr>
          <p:nvPr>
            <p:ph idx="1"/>
          </p:nvPr>
        </p:nvSpPr>
        <p:spPr>
          <a:xfrm>
            <a:off x="243937" y="1280749"/>
            <a:ext cx="11451533" cy="5002063"/>
          </a:xfrm>
        </p:spPr>
        <p:txBody>
          <a:bodyPr>
            <a:normAutofit fontScale="77500" lnSpcReduction="20000"/>
          </a:bodyPr>
          <a:lstStyle/>
          <a:p>
            <a:r>
              <a:rPr lang="en-GB" sz="2800" dirty="0">
                <a:latin typeface="OpenDyslexic" panose="00000500000000000000" pitchFamily="50" charset="0"/>
              </a:rPr>
              <a:t>Be realistic – don’t create something that is impossible to achieve!</a:t>
            </a:r>
          </a:p>
          <a:p>
            <a:r>
              <a:rPr lang="en-GB" sz="2800" dirty="0">
                <a:latin typeface="OpenDyslexic" panose="00000500000000000000" pitchFamily="50" charset="0"/>
              </a:rPr>
              <a:t>Break the time down into manageable slots….</a:t>
            </a:r>
          </a:p>
          <a:p>
            <a:r>
              <a:rPr lang="en-GB" sz="2800" dirty="0">
                <a:latin typeface="OpenDyslexic" panose="00000500000000000000" pitchFamily="50" charset="0"/>
              </a:rPr>
              <a:t>Divide slots between your different subjects so each subject gets a fair share of the time.</a:t>
            </a:r>
          </a:p>
          <a:p>
            <a:r>
              <a:rPr lang="en-GB" sz="2800" dirty="0">
                <a:latin typeface="OpenDyslexic" panose="00000500000000000000" pitchFamily="50" charset="0"/>
              </a:rPr>
              <a:t>When you write a subject in break it down to a specific area of the curriculum and your PLCs will help you with this – so for example instead of writing Geography you might write ‘Geography – Paper 1 – Coasts’ – also note how you are going to revise – flash cards, mind maps….</a:t>
            </a:r>
          </a:p>
          <a:p>
            <a:r>
              <a:rPr lang="en-GB" sz="2800" dirty="0">
                <a:latin typeface="OpenDyslexic" panose="00000500000000000000" pitchFamily="50" charset="0"/>
              </a:rPr>
              <a:t>Incorporate regular rest breaks or times to do things you enjoy. So if you revise for an hour then take a 20 minute break before resuming it will recharge your mind and body and make you more effective at your revision.</a:t>
            </a:r>
          </a:p>
          <a:p>
            <a:r>
              <a:rPr lang="en-GB" sz="2800" dirty="0">
                <a:latin typeface="OpenDyslexic" panose="00000500000000000000" pitchFamily="50" charset="0"/>
              </a:rPr>
              <a:t>When you get close to the dates of exams make sure the revision for that subject is just before the exam (so if there is a History exam on Monday morning, on Sunday afternoon you will include some time to top up your revision on History).</a:t>
            </a:r>
          </a:p>
          <a:p>
            <a:pPr fontAlgn="base"/>
            <a:endParaRPr lang="en-GB" sz="2400" dirty="0">
              <a:solidFill>
                <a:srgbClr val="000000"/>
              </a:solidFill>
              <a:latin typeface="Century Gothic" panose="020B0502020202020204" pitchFamily="34" charset="0"/>
            </a:endParaRPr>
          </a:p>
        </p:txBody>
      </p:sp>
      <p:pic>
        <p:nvPicPr>
          <p:cNvPr id="5" name="Picture 4">
            <a:extLst>
              <a:ext uri="{FF2B5EF4-FFF2-40B4-BE49-F238E27FC236}">
                <a16:creationId xmlns:a16="http://schemas.microsoft.com/office/drawing/2014/main" id="{63552F7E-C0D7-4CB3-A307-1B4EF79AFB6C}"/>
              </a:ext>
            </a:extLst>
          </p:cNvPr>
          <p:cNvPicPr>
            <a:picLocks noChangeAspect="1"/>
          </p:cNvPicPr>
          <p:nvPr/>
        </p:nvPicPr>
        <p:blipFill>
          <a:blip r:embed="rId3">
            <a:clrChange>
              <a:clrFrom>
                <a:srgbClr val="FFFFFF"/>
              </a:clrFrom>
              <a:clrTo>
                <a:srgbClr val="FFFFFF">
                  <a:alpha val="0"/>
                </a:srgbClr>
              </a:clrTo>
            </a:clrChange>
          </a:blip>
          <a:stretch>
            <a:fillRect/>
          </a:stretch>
        </p:blipFill>
        <p:spPr>
          <a:xfrm rot="733996">
            <a:off x="11278320" y="6220405"/>
            <a:ext cx="628972" cy="452236"/>
          </a:xfrm>
          <a:prstGeom prst="rect">
            <a:avLst/>
          </a:prstGeom>
        </p:spPr>
      </p:pic>
    </p:spTree>
    <p:extLst>
      <p:ext uri="{BB962C8B-B14F-4D97-AF65-F5344CB8AC3E}">
        <p14:creationId xmlns:p14="http://schemas.microsoft.com/office/powerpoint/2010/main" val="408235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847166" y="1479176"/>
            <a:ext cx="10697242" cy="2614952"/>
          </a:xfrm>
        </p:spPr>
        <p:txBody>
          <a:bodyPr>
            <a:noAutofit/>
          </a:bodyPr>
          <a:lstStyle/>
          <a:p>
            <a:pPr algn="ctr">
              <a:lnSpc>
                <a:spcPct val="100000"/>
              </a:lnSpc>
            </a:pPr>
            <a:r>
              <a:rPr lang="en-GB" sz="4800" b="1" dirty="0">
                <a:latin typeface="+mn-lt"/>
                <a:cs typeface="Arial" pitchFamily="34" charset="0"/>
              </a:rPr>
              <a:t>active revision ideas</a:t>
            </a:r>
            <a:endParaRPr lang="en-GB" sz="3200" b="1" i="1" dirty="0">
              <a:solidFill>
                <a:srgbClr val="C00000"/>
              </a:solidFill>
              <a:latin typeface="+mn-lt"/>
              <a:cs typeface="Arial" pitchFamily="34" charset="0"/>
            </a:endParaRPr>
          </a:p>
        </p:txBody>
      </p:sp>
      <p:pic>
        <p:nvPicPr>
          <p:cNvPr id="3" name="Picture 2"/>
          <p:cNvPicPr>
            <a:picLocks noChangeAspect="1"/>
          </p:cNvPicPr>
          <p:nvPr/>
        </p:nvPicPr>
        <p:blipFill>
          <a:blip r:embed="rId3">
            <a:clrChange>
              <a:clrFrom>
                <a:srgbClr val="FFFFFF"/>
              </a:clrFrom>
              <a:clrTo>
                <a:srgbClr val="FFFFFF">
                  <a:alpha val="0"/>
                </a:srgbClr>
              </a:clrTo>
            </a:clrChange>
          </a:blip>
          <a:stretch>
            <a:fillRect/>
          </a:stretch>
        </p:blipFill>
        <p:spPr>
          <a:xfrm rot="733996">
            <a:off x="9630417" y="4206826"/>
            <a:ext cx="1152525" cy="828675"/>
          </a:xfrm>
          <a:prstGeom prst="rect">
            <a:avLst/>
          </a:prstGeom>
        </p:spPr>
      </p:pic>
    </p:spTree>
    <p:extLst>
      <p:ext uri="{BB962C8B-B14F-4D97-AF65-F5344CB8AC3E}">
        <p14:creationId xmlns:p14="http://schemas.microsoft.com/office/powerpoint/2010/main" val="1983142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6483" y="3239684"/>
            <a:ext cx="3760519" cy="3618316"/>
          </a:xfrm>
        </p:spPr>
        <p:txBody>
          <a:bodyPr>
            <a:noAutofit/>
          </a:bodyPr>
          <a:lstStyle/>
          <a:p>
            <a:pPr algn="ctr"/>
            <a:r>
              <a:rPr lang="en-GB" sz="7200" dirty="0"/>
              <a:t>Mind maps</a:t>
            </a:r>
            <a:br>
              <a:rPr lang="en-GB" sz="7200" dirty="0"/>
            </a:br>
            <a:br>
              <a:rPr lang="en-GB" sz="7200" dirty="0"/>
            </a:br>
            <a:endParaRPr lang="en-GB" b="0" i="1" cap="none" dirty="0">
              <a:solidFill>
                <a:srgbClr val="C00000"/>
              </a:solidFill>
              <a:latin typeface="Century Gothic" panose="020B0502020202020204" pitchFamily="34" charset="0"/>
            </a:endParaRPr>
          </a:p>
        </p:txBody>
      </p:sp>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rot="733996">
            <a:off x="11411841" y="6299629"/>
            <a:ext cx="459232" cy="330192"/>
          </a:xfrm>
          <a:prstGeom prst="rect">
            <a:avLst/>
          </a:prstGeom>
        </p:spPr>
      </p:pic>
      <p:sp>
        <p:nvSpPr>
          <p:cNvPr id="8" name="Rectangle 2"/>
          <p:cNvSpPr>
            <a:spLocks noGrp="1" noChangeArrowheads="1"/>
          </p:cNvSpPr>
          <p:nvPr>
            <p:ph idx="1"/>
          </p:nvPr>
        </p:nvSpPr>
        <p:spPr>
          <a:xfrm>
            <a:off x="1" y="457200"/>
            <a:ext cx="8232917" cy="6007525"/>
          </a:xfrm>
        </p:spPr>
        <p:txBody>
          <a:bodyPr rtlCol="0">
            <a:normAutofit fontScale="92500" lnSpcReduction="20000"/>
          </a:bodyPr>
          <a:lstStyle/>
          <a:p>
            <a:pPr>
              <a:lnSpc>
                <a:spcPct val="100000"/>
              </a:lnSpc>
              <a:spcBef>
                <a:spcPts val="0"/>
              </a:spcBef>
              <a:buFont typeface="Arial" panose="020B0604020202020204" pitchFamily="34" charset="0"/>
              <a:buChar char="•"/>
              <a:defRPr/>
            </a:pPr>
            <a:r>
              <a:rPr lang="en-GB" sz="2600" dirty="0">
                <a:latin typeface="OpenDyslexic" panose="00000500000000000000" pitchFamily="50" charset="0"/>
              </a:rPr>
              <a:t>Mind maps are very effective for learning, and they can help you to understand what your strengths and weaknesses are.</a:t>
            </a:r>
          </a:p>
          <a:p>
            <a:pPr>
              <a:lnSpc>
                <a:spcPct val="100000"/>
              </a:lnSpc>
              <a:spcBef>
                <a:spcPts val="0"/>
              </a:spcBef>
              <a:buFont typeface="Arial" panose="020B0604020202020204" pitchFamily="34" charset="0"/>
              <a:buChar char="•"/>
              <a:defRPr/>
            </a:pPr>
            <a:r>
              <a:rPr lang="en-GB" sz="2600" dirty="0">
                <a:latin typeface="OpenDyslexic" panose="00000500000000000000" pitchFamily="50" charset="0"/>
              </a:rPr>
              <a:t>A mind map is essentially a visual representation of the knowledge that is contained inside your head.</a:t>
            </a:r>
          </a:p>
          <a:p>
            <a:pPr>
              <a:lnSpc>
                <a:spcPct val="100000"/>
              </a:lnSpc>
              <a:spcBef>
                <a:spcPts val="0"/>
              </a:spcBef>
              <a:buFont typeface="Arial" panose="020B0604020202020204" pitchFamily="34" charset="0"/>
              <a:buChar char="•"/>
              <a:defRPr/>
            </a:pPr>
            <a:r>
              <a:rPr lang="en-GB" sz="2600" dirty="0">
                <a:latin typeface="OpenDyslexic" panose="00000500000000000000" pitchFamily="50" charset="0"/>
              </a:rPr>
              <a:t>Make your mind maps memorable - to make an effective mind map, you’ll want to add colour – and lots of it. Bright colour helps your brain remember what you’re doing, as it makes it seem more fun and enjoyable. </a:t>
            </a:r>
          </a:p>
          <a:p>
            <a:pPr>
              <a:lnSpc>
                <a:spcPct val="100000"/>
              </a:lnSpc>
              <a:spcBef>
                <a:spcPts val="0"/>
              </a:spcBef>
              <a:buFont typeface="Arial" panose="020B0604020202020204" pitchFamily="34" charset="0"/>
              <a:buChar char="•"/>
              <a:defRPr/>
            </a:pPr>
            <a:r>
              <a:rPr lang="en-GB" sz="2600" dirty="0">
                <a:latin typeface="OpenDyslexic" panose="00000500000000000000" pitchFamily="50" charset="0"/>
              </a:rPr>
              <a:t>Whenever you make a mind map, it highlights the areas that you know a lot about, and also shows you the areas that you don’t. Therefore, you should make a mind map, revise what you didn’t know, and then make another one. </a:t>
            </a:r>
          </a:p>
          <a:p>
            <a:pPr>
              <a:lnSpc>
                <a:spcPct val="100000"/>
              </a:lnSpc>
              <a:spcBef>
                <a:spcPts val="0"/>
              </a:spcBef>
              <a:buFont typeface="Arial" panose="020B0604020202020204" pitchFamily="34" charset="0"/>
              <a:buChar char="•"/>
              <a:defRPr/>
            </a:pPr>
            <a:r>
              <a:rPr lang="en-GB" sz="2600" dirty="0">
                <a:latin typeface="OpenDyslexic" panose="00000500000000000000" pitchFamily="50" charset="0"/>
              </a:rPr>
              <a:t>Carry on making mind maps until you’re confident you’ve written down everything you need to know from memory. </a:t>
            </a:r>
          </a:p>
          <a:p>
            <a:pPr>
              <a:lnSpc>
                <a:spcPct val="100000"/>
              </a:lnSpc>
              <a:spcBef>
                <a:spcPts val="0"/>
              </a:spcBef>
              <a:buFont typeface="Arial" panose="020B0604020202020204" pitchFamily="34" charset="0"/>
              <a:buChar char="•"/>
              <a:defRPr/>
            </a:pPr>
            <a:endParaRPr lang="en-GB" sz="4700" dirty="0">
              <a:latin typeface="Century Gothic" panose="020B0502020202020204" pitchFamily="34" charset="0"/>
              <a:cs typeface="Arial" pitchFamily="34" charset="0"/>
            </a:endParaRPr>
          </a:p>
          <a:p>
            <a:pPr>
              <a:lnSpc>
                <a:spcPct val="110000"/>
              </a:lnSpc>
              <a:buFont typeface="Arial" panose="020B0604020202020204" pitchFamily="34" charset="0"/>
              <a:buChar char="•"/>
              <a:defRPr/>
            </a:pPr>
            <a:endParaRPr lang="en-GB" sz="4700" dirty="0">
              <a:cs typeface="Arial" pitchFamily="34" charset="0"/>
            </a:endParaRPr>
          </a:p>
        </p:txBody>
      </p:sp>
      <p:pic>
        <p:nvPicPr>
          <p:cNvPr id="3" name="Picture 2">
            <a:extLst>
              <a:ext uri="{FF2B5EF4-FFF2-40B4-BE49-F238E27FC236}">
                <a16:creationId xmlns:a16="http://schemas.microsoft.com/office/drawing/2014/main" id="{7432FB17-E098-48B4-BBD0-5B3F1BB9EB3D}"/>
              </a:ext>
            </a:extLst>
          </p:cNvPr>
          <p:cNvPicPr>
            <a:picLocks noChangeAspect="1"/>
          </p:cNvPicPr>
          <p:nvPr/>
        </p:nvPicPr>
        <p:blipFill>
          <a:blip r:embed="rId4"/>
          <a:stretch>
            <a:fillRect/>
          </a:stretch>
        </p:blipFill>
        <p:spPr>
          <a:xfrm>
            <a:off x="8232918" y="0"/>
            <a:ext cx="3959082" cy="3056411"/>
          </a:xfrm>
          <a:prstGeom prst="rect">
            <a:avLst/>
          </a:prstGeom>
        </p:spPr>
      </p:pic>
    </p:spTree>
    <p:extLst>
      <p:ext uri="{BB962C8B-B14F-4D97-AF65-F5344CB8AC3E}">
        <p14:creationId xmlns:p14="http://schemas.microsoft.com/office/powerpoint/2010/main" val="1918609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6483" y="3239684"/>
            <a:ext cx="3760519" cy="3618316"/>
          </a:xfrm>
        </p:spPr>
        <p:txBody>
          <a:bodyPr>
            <a:noAutofit/>
          </a:bodyPr>
          <a:lstStyle/>
          <a:p>
            <a:pPr algn="ctr"/>
            <a:r>
              <a:rPr lang="en-GB" sz="7200" dirty="0"/>
              <a:t>Flash cards</a:t>
            </a:r>
            <a:br>
              <a:rPr lang="en-GB" sz="7200" dirty="0"/>
            </a:br>
            <a:br>
              <a:rPr lang="en-GB" sz="7200" dirty="0"/>
            </a:br>
            <a:endParaRPr lang="en-GB" b="0" i="1" cap="none" dirty="0">
              <a:solidFill>
                <a:srgbClr val="C00000"/>
              </a:solidFill>
              <a:latin typeface="Century Gothic" panose="020B0502020202020204" pitchFamily="34" charset="0"/>
            </a:endParaRPr>
          </a:p>
        </p:txBody>
      </p:sp>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rot="733996">
            <a:off x="11411841" y="6299629"/>
            <a:ext cx="459232" cy="330192"/>
          </a:xfrm>
          <a:prstGeom prst="rect">
            <a:avLst/>
          </a:prstGeom>
        </p:spPr>
      </p:pic>
      <p:sp>
        <p:nvSpPr>
          <p:cNvPr id="8" name="Rectangle 2"/>
          <p:cNvSpPr>
            <a:spLocks noGrp="1" noChangeArrowheads="1"/>
          </p:cNvSpPr>
          <p:nvPr>
            <p:ph idx="1"/>
          </p:nvPr>
        </p:nvSpPr>
        <p:spPr>
          <a:xfrm>
            <a:off x="1" y="176981"/>
            <a:ext cx="8232917" cy="6681019"/>
          </a:xfrm>
        </p:spPr>
        <p:txBody>
          <a:bodyPr rtlCol="0">
            <a:normAutofit fontScale="62500" lnSpcReduction="20000"/>
          </a:bodyPr>
          <a:lstStyle/>
          <a:p>
            <a:r>
              <a:rPr lang="en-GB" sz="3100" dirty="0">
                <a:latin typeface="OpenDyslexic" panose="00000500000000000000" pitchFamily="50" charset="0"/>
              </a:rPr>
              <a:t>Flashcards are the staple revision technique of any student. The reason they work so well is because they cut out all the useless bits of information that you don’t need to know. Short flashes of important facts and figures stick in your memory, meaning you’ll be able to use the information in your exams. </a:t>
            </a:r>
          </a:p>
          <a:p>
            <a:r>
              <a:rPr lang="en-GB" sz="3100" dirty="0">
                <a:latin typeface="OpenDyslexic" panose="00000500000000000000" pitchFamily="50" charset="0"/>
              </a:rPr>
              <a:t>Every time you make a flashcard, make sure that it is actually testing a “Learning Objective” that is stated in your specific subject specification. </a:t>
            </a:r>
          </a:p>
          <a:p>
            <a:r>
              <a:rPr lang="en-GB" sz="3100" dirty="0">
                <a:latin typeface="OpenDyslexic" panose="00000500000000000000" pitchFamily="50" charset="0"/>
              </a:rPr>
              <a:t> Phrasing your flashcards as questions actually makes it easier for you to recall previously revised information when you are in your actual exam.</a:t>
            </a:r>
          </a:p>
          <a:p>
            <a:pPr marL="0" indent="0">
              <a:buNone/>
            </a:pPr>
            <a:r>
              <a:rPr lang="en-GB" sz="3100" b="1" u="sng" dirty="0">
                <a:latin typeface="OpenDyslexic" panose="00000500000000000000" pitchFamily="50" charset="0"/>
              </a:rPr>
              <a:t>How Should You Use Flashcards (So They Actually Work)? </a:t>
            </a:r>
          </a:p>
          <a:p>
            <a:r>
              <a:rPr lang="en-GB" sz="3100" dirty="0">
                <a:latin typeface="OpenDyslexic" panose="00000500000000000000" pitchFamily="50" charset="0"/>
              </a:rPr>
              <a:t>Get someone else to read the question on each flashcard.</a:t>
            </a:r>
          </a:p>
          <a:p>
            <a:r>
              <a:rPr lang="en-GB" sz="3100" dirty="0">
                <a:latin typeface="OpenDyslexic" panose="00000500000000000000" pitchFamily="50" charset="0"/>
              </a:rPr>
              <a:t>For every flashcard you get 100% correct, put it in a pile to your right. However, for every flash card you don’t get exactly right put it in a separate pile (to your left).</a:t>
            </a:r>
          </a:p>
          <a:p>
            <a:r>
              <a:rPr lang="en-GB" sz="3100" dirty="0">
                <a:latin typeface="OpenDyslexic" panose="00000500000000000000" pitchFamily="50" charset="0"/>
              </a:rPr>
              <a:t>Once you have sorted your initial pile of flashcards into the two piles, you pick up the pile of flashcards that you got wrong and then you sort this pile out into their right-wrong respective piles (ask all the flashcards again).</a:t>
            </a:r>
          </a:p>
          <a:p>
            <a:r>
              <a:rPr lang="en-GB" sz="3100" dirty="0">
                <a:latin typeface="OpenDyslexic" panose="00000500000000000000" pitchFamily="50" charset="0"/>
              </a:rPr>
              <a:t>You keep repeating this, until you have no flashcards left in a “wrong” pile.</a:t>
            </a:r>
          </a:p>
          <a:p>
            <a:r>
              <a:rPr lang="en-GB" sz="3100" dirty="0">
                <a:latin typeface="OpenDyslexic" panose="00000500000000000000" pitchFamily="50" charset="0"/>
              </a:rPr>
              <a:t>Repeat steps 1-4 until you can go through the first pile of flashcards and have no wrong ones.</a:t>
            </a:r>
          </a:p>
          <a:p>
            <a:endParaRPr lang="en-GB" dirty="0"/>
          </a:p>
          <a:p>
            <a:pPr>
              <a:lnSpc>
                <a:spcPct val="100000"/>
              </a:lnSpc>
              <a:spcBef>
                <a:spcPts val="0"/>
              </a:spcBef>
              <a:buFont typeface="Arial" panose="020B0604020202020204" pitchFamily="34" charset="0"/>
              <a:buChar char="•"/>
              <a:defRPr/>
            </a:pPr>
            <a:endParaRPr lang="en-GB" sz="4700" dirty="0">
              <a:latin typeface="Century Gothic" panose="020B0502020202020204" pitchFamily="34" charset="0"/>
              <a:cs typeface="Arial" pitchFamily="34" charset="0"/>
            </a:endParaRPr>
          </a:p>
          <a:p>
            <a:pPr>
              <a:lnSpc>
                <a:spcPct val="110000"/>
              </a:lnSpc>
              <a:buFont typeface="Arial" panose="020B0604020202020204" pitchFamily="34" charset="0"/>
              <a:buChar char="•"/>
              <a:defRPr/>
            </a:pPr>
            <a:endParaRPr lang="en-GB" sz="4700" dirty="0">
              <a:cs typeface="Arial" pitchFamily="34" charset="0"/>
            </a:endParaRPr>
          </a:p>
        </p:txBody>
      </p:sp>
      <p:pic>
        <p:nvPicPr>
          <p:cNvPr id="4" name="Picture 3">
            <a:extLst>
              <a:ext uri="{FF2B5EF4-FFF2-40B4-BE49-F238E27FC236}">
                <a16:creationId xmlns:a16="http://schemas.microsoft.com/office/drawing/2014/main" id="{D471D818-13E7-4828-8F7F-1FA464D195D7}"/>
              </a:ext>
            </a:extLst>
          </p:cNvPr>
          <p:cNvPicPr>
            <a:picLocks noChangeAspect="1"/>
          </p:cNvPicPr>
          <p:nvPr/>
        </p:nvPicPr>
        <p:blipFill>
          <a:blip r:embed="rId4"/>
          <a:stretch>
            <a:fillRect/>
          </a:stretch>
        </p:blipFill>
        <p:spPr>
          <a:xfrm>
            <a:off x="8261103" y="427702"/>
            <a:ext cx="3930897" cy="1688998"/>
          </a:xfrm>
          <a:prstGeom prst="rect">
            <a:avLst/>
          </a:prstGeom>
        </p:spPr>
      </p:pic>
    </p:spTree>
    <p:extLst>
      <p:ext uri="{BB962C8B-B14F-4D97-AF65-F5344CB8AC3E}">
        <p14:creationId xmlns:p14="http://schemas.microsoft.com/office/powerpoint/2010/main" val="2865783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6483" y="3239684"/>
            <a:ext cx="3760519" cy="3618316"/>
          </a:xfrm>
        </p:spPr>
        <p:txBody>
          <a:bodyPr>
            <a:noAutofit/>
          </a:bodyPr>
          <a:lstStyle/>
          <a:p>
            <a:pPr algn="ctr"/>
            <a:r>
              <a:rPr lang="en-GB" sz="7200" dirty="0"/>
              <a:t>videos</a:t>
            </a:r>
            <a:br>
              <a:rPr lang="en-GB" sz="7200" dirty="0"/>
            </a:br>
            <a:br>
              <a:rPr lang="en-GB" sz="7200" dirty="0"/>
            </a:br>
            <a:endParaRPr lang="en-GB" b="0" i="1" cap="none" dirty="0">
              <a:solidFill>
                <a:srgbClr val="C00000"/>
              </a:solidFill>
              <a:latin typeface="Century Gothic" panose="020B0502020202020204" pitchFamily="34" charset="0"/>
            </a:endParaRPr>
          </a:p>
        </p:txBody>
      </p:sp>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rot="733996">
            <a:off x="11411841" y="6299629"/>
            <a:ext cx="459232" cy="330192"/>
          </a:xfrm>
          <a:prstGeom prst="rect">
            <a:avLst/>
          </a:prstGeom>
        </p:spPr>
      </p:pic>
      <p:sp>
        <p:nvSpPr>
          <p:cNvPr id="8" name="Rectangle 2"/>
          <p:cNvSpPr>
            <a:spLocks noGrp="1" noChangeArrowheads="1"/>
          </p:cNvSpPr>
          <p:nvPr>
            <p:ph idx="1"/>
          </p:nvPr>
        </p:nvSpPr>
        <p:spPr>
          <a:xfrm>
            <a:off x="1" y="457200"/>
            <a:ext cx="8232917" cy="6007525"/>
          </a:xfrm>
        </p:spPr>
        <p:txBody>
          <a:bodyPr rtlCol="0">
            <a:normAutofit/>
          </a:bodyPr>
          <a:lstStyle/>
          <a:p>
            <a:pPr>
              <a:lnSpc>
                <a:spcPct val="100000"/>
              </a:lnSpc>
              <a:spcBef>
                <a:spcPts val="0"/>
              </a:spcBef>
              <a:buFont typeface="Arial" panose="020B0604020202020204" pitchFamily="34" charset="0"/>
              <a:buChar char="•"/>
              <a:defRPr/>
            </a:pPr>
            <a:r>
              <a:rPr lang="en-GB" dirty="0">
                <a:latin typeface="OpenDyslexic" panose="00000500000000000000" pitchFamily="50" charset="0"/>
              </a:rPr>
              <a:t>Video tutorials. It may not seem like it, but for some this can be an extremely effective way of revising. </a:t>
            </a:r>
          </a:p>
          <a:p>
            <a:pPr>
              <a:lnSpc>
                <a:spcPct val="100000"/>
              </a:lnSpc>
              <a:spcBef>
                <a:spcPts val="0"/>
              </a:spcBef>
              <a:buFont typeface="Arial" panose="020B0604020202020204" pitchFamily="34" charset="0"/>
              <a:buChar char="•"/>
              <a:defRPr/>
            </a:pPr>
            <a:r>
              <a:rPr lang="en-GB" dirty="0">
                <a:latin typeface="OpenDyslexic" panose="00000500000000000000" pitchFamily="50" charset="0"/>
              </a:rPr>
              <a:t>Videos are great for revising, as long as you’re watching videos on your course content… Whatever you end up doing, </a:t>
            </a:r>
            <a:r>
              <a:rPr lang="en-GB" b="1" i="1" dirty="0">
                <a:latin typeface="OpenDyslexic" panose="00000500000000000000" pitchFamily="50" charset="0"/>
              </a:rPr>
              <a:t>don’t drift off</a:t>
            </a:r>
            <a:r>
              <a:rPr lang="en-GB" b="1" dirty="0">
                <a:latin typeface="OpenDyslexic" panose="00000500000000000000" pitchFamily="50" charset="0"/>
              </a:rPr>
              <a:t>.</a:t>
            </a:r>
            <a:r>
              <a:rPr lang="en-GB" dirty="0">
                <a:latin typeface="OpenDyslexic" panose="00000500000000000000" pitchFamily="50" charset="0"/>
              </a:rPr>
              <a:t> It’s extremely important that you stick to your subject content, or your revision time could be wasted. </a:t>
            </a:r>
          </a:p>
          <a:p>
            <a:r>
              <a:rPr lang="en-GB" dirty="0">
                <a:latin typeface="OpenDyslexic" panose="00000500000000000000" pitchFamily="50" charset="0"/>
              </a:rPr>
              <a:t>Some of the best GCSE Revision YouTube Channels (Per Subject):</a:t>
            </a:r>
          </a:p>
          <a:p>
            <a:r>
              <a:rPr lang="en-GB" dirty="0">
                <a:latin typeface="OpenDyslexic" panose="00000500000000000000" pitchFamily="50" charset="0"/>
              </a:rPr>
              <a:t>GCSE Physics – </a:t>
            </a:r>
            <a:r>
              <a:rPr lang="en-GB" i="1" dirty="0" err="1">
                <a:latin typeface="OpenDyslexic" panose="00000500000000000000" pitchFamily="50" charset="0"/>
                <a:hlinkClick r:id="rId4"/>
              </a:rPr>
              <a:t>Freesciencelessons</a:t>
            </a:r>
            <a:endParaRPr lang="en-GB" dirty="0">
              <a:latin typeface="OpenDyslexic" panose="00000500000000000000" pitchFamily="50" charset="0"/>
            </a:endParaRPr>
          </a:p>
          <a:p>
            <a:r>
              <a:rPr lang="en-GB" dirty="0">
                <a:latin typeface="OpenDyslexic" panose="00000500000000000000" pitchFamily="50" charset="0"/>
              </a:rPr>
              <a:t>GCSE Biology – </a:t>
            </a:r>
            <a:r>
              <a:rPr lang="en-GB" i="1" dirty="0" err="1">
                <a:latin typeface="OpenDyslexic" panose="00000500000000000000" pitchFamily="50" charset="0"/>
                <a:hlinkClick r:id="rId4"/>
              </a:rPr>
              <a:t>Freesciencelessons</a:t>
            </a:r>
            <a:endParaRPr lang="en-GB" dirty="0">
              <a:latin typeface="OpenDyslexic" panose="00000500000000000000" pitchFamily="50" charset="0"/>
            </a:endParaRPr>
          </a:p>
          <a:p>
            <a:r>
              <a:rPr lang="en-GB" dirty="0">
                <a:latin typeface="OpenDyslexic" panose="00000500000000000000" pitchFamily="50" charset="0"/>
              </a:rPr>
              <a:t>GCSE Chemistry – </a:t>
            </a:r>
            <a:r>
              <a:rPr lang="en-GB" i="1" dirty="0" err="1">
                <a:latin typeface="OpenDyslexic" panose="00000500000000000000" pitchFamily="50" charset="0"/>
                <a:hlinkClick r:id="rId4"/>
              </a:rPr>
              <a:t>Freesciencelessons</a:t>
            </a:r>
            <a:endParaRPr lang="en-GB" dirty="0">
              <a:latin typeface="OpenDyslexic" panose="00000500000000000000" pitchFamily="50" charset="0"/>
            </a:endParaRPr>
          </a:p>
          <a:p>
            <a:r>
              <a:rPr lang="en-GB" dirty="0">
                <a:latin typeface="OpenDyslexic" panose="00000500000000000000" pitchFamily="50" charset="0"/>
              </a:rPr>
              <a:t>GCSE Maths – </a:t>
            </a:r>
            <a:r>
              <a:rPr lang="en-GB" i="1" dirty="0" err="1">
                <a:latin typeface="OpenDyslexic" panose="00000500000000000000" pitchFamily="50" charset="0"/>
                <a:hlinkClick r:id="rId5"/>
              </a:rPr>
              <a:t>HegartyMaths</a:t>
            </a:r>
            <a:r>
              <a:rPr lang="en-GB" dirty="0">
                <a:latin typeface="OpenDyslexic" panose="00000500000000000000" pitchFamily="50" charset="0"/>
              </a:rPr>
              <a:t> &amp; </a:t>
            </a:r>
            <a:r>
              <a:rPr lang="en-GB" i="1" dirty="0" err="1">
                <a:latin typeface="OpenDyslexic" panose="00000500000000000000" pitchFamily="50" charset="0"/>
                <a:hlinkClick r:id="rId6"/>
              </a:rPr>
              <a:t>WrightMaths</a:t>
            </a:r>
            <a:endParaRPr lang="en-GB" dirty="0">
              <a:latin typeface="OpenDyslexic" panose="00000500000000000000" pitchFamily="50" charset="0"/>
            </a:endParaRPr>
          </a:p>
          <a:p>
            <a:r>
              <a:rPr lang="en-GB" dirty="0">
                <a:latin typeface="OpenDyslexic" panose="00000500000000000000" pitchFamily="50" charset="0"/>
              </a:rPr>
              <a:t>GCSE Computer Science – </a:t>
            </a:r>
            <a:r>
              <a:rPr lang="en-GB" i="1" dirty="0">
                <a:latin typeface="OpenDyslexic" panose="00000500000000000000" pitchFamily="50" charset="0"/>
                <a:hlinkClick r:id="rId7"/>
              </a:rPr>
              <a:t>Computer Science Tutor</a:t>
            </a:r>
            <a:endParaRPr lang="en-GB" dirty="0">
              <a:latin typeface="OpenDyslexic" panose="00000500000000000000" pitchFamily="50" charset="0"/>
            </a:endParaRPr>
          </a:p>
          <a:p>
            <a:r>
              <a:rPr lang="en-GB" dirty="0">
                <a:latin typeface="OpenDyslexic" panose="00000500000000000000" pitchFamily="50" charset="0"/>
              </a:rPr>
              <a:t>GCSE English – </a:t>
            </a:r>
            <a:r>
              <a:rPr lang="en-GB" i="1" dirty="0">
                <a:latin typeface="OpenDyslexic" panose="00000500000000000000" pitchFamily="50" charset="0"/>
                <a:hlinkClick r:id="rId8"/>
              </a:rPr>
              <a:t>Mr </a:t>
            </a:r>
            <a:r>
              <a:rPr lang="en-GB" i="1" dirty="0" err="1">
                <a:latin typeface="OpenDyslexic" panose="00000500000000000000" pitchFamily="50" charset="0"/>
                <a:hlinkClick r:id="rId8"/>
              </a:rPr>
              <a:t>Bruff</a:t>
            </a:r>
            <a:r>
              <a:rPr lang="en-GB" dirty="0">
                <a:latin typeface="OpenDyslexic" panose="00000500000000000000" pitchFamily="50" charset="0"/>
              </a:rPr>
              <a:t> &amp; </a:t>
            </a:r>
            <a:r>
              <a:rPr lang="en-GB" i="1" dirty="0">
                <a:latin typeface="OpenDyslexic" panose="00000500000000000000" pitchFamily="50" charset="0"/>
                <a:hlinkClick r:id="rId9"/>
              </a:rPr>
              <a:t>Mr Salles Teaches English</a:t>
            </a:r>
            <a:endParaRPr lang="en-GB" dirty="0">
              <a:latin typeface="OpenDyslexic" panose="00000500000000000000" pitchFamily="50" charset="0"/>
            </a:endParaRPr>
          </a:p>
          <a:p>
            <a:r>
              <a:rPr lang="en-GB" dirty="0">
                <a:latin typeface="OpenDyslexic" panose="00000500000000000000" pitchFamily="50" charset="0"/>
              </a:rPr>
              <a:t>GCSE PE – </a:t>
            </a:r>
            <a:r>
              <a:rPr lang="en-GB" i="1" dirty="0" err="1">
                <a:latin typeface="OpenDyslexic" panose="00000500000000000000" pitchFamily="50" charset="0"/>
                <a:hlinkClick r:id="rId10"/>
              </a:rPr>
              <a:t>Ladybridge</a:t>
            </a:r>
            <a:r>
              <a:rPr lang="en-GB" i="1" dirty="0">
                <a:latin typeface="OpenDyslexic" panose="00000500000000000000" pitchFamily="50" charset="0"/>
                <a:hlinkClick r:id="rId10"/>
              </a:rPr>
              <a:t> PE</a:t>
            </a:r>
            <a:endParaRPr lang="en-GB" dirty="0">
              <a:latin typeface="OpenDyslexic" panose="00000500000000000000" pitchFamily="50" charset="0"/>
            </a:endParaRPr>
          </a:p>
          <a:p>
            <a:pPr>
              <a:lnSpc>
                <a:spcPct val="100000"/>
              </a:lnSpc>
              <a:spcBef>
                <a:spcPts val="0"/>
              </a:spcBef>
              <a:buFont typeface="Arial" panose="020B0604020202020204" pitchFamily="34" charset="0"/>
              <a:buChar char="•"/>
              <a:defRPr/>
            </a:pPr>
            <a:endParaRPr lang="en-GB" sz="4700" dirty="0">
              <a:latin typeface="Century Gothic" panose="020B0502020202020204" pitchFamily="34" charset="0"/>
              <a:cs typeface="Arial" pitchFamily="34" charset="0"/>
            </a:endParaRPr>
          </a:p>
          <a:p>
            <a:pPr>
              <a:lnSpc>
                <a:spcPct val="110000"/>
              </a:lnSpc>
              <a:buFont typeface="Arial" panose="020B0604020202020204" pitchFamily="34" charset="0"/>
              <a:buChar char="•"/>
              <a:defRPr/>
            </a:pPr>
            <a:endParaRPr lang="en-GB" sz="4700" dirty="0">
              <a:cs typeface="Arial" pitchFamily="34" charset="0"/>
            </a:endParaRPr>
          </a:p>
        </p:txBody>
      </p:sp>
      <p:pic>
        <p:nvPicPr>
          <p:cNvPr id="4" name="Picture 3">
            <a:extLst>
              <a:ext uri="{FF2B5EF4-FFF2-40B4-BE49-F238E27FC236}">
                <a16:creationId xmlns:a16="http://schemas.microsoft.com/office/drawing/2014/main" id="{4D28D078-1476-440F-9CCD-4A58D6FF673F}"/>
              </a:ext>
            </a:extLst>
          </p:cNvPr>
          <p:cNvPicPr>
            <a:picLocks noChangeAspect="1"/>
          </p:cNvPicPr>
          <p:nvPr/>
        </p:nvPicPr>
        <p:blipFill>
          <a:blip r:embed="rId11"/>
          <a:stretch>
            <a:fillRect/>
          </a:stretch>
        </p:blipFill>
        <p:spPr>
          <a:xfrm>
            <a:off x="8363297" y="0"/>
            <a:ext cx="3828702" cy="2551471"/>
          </a:xfrm>
          <a:prstGeom prst="rect">
            <a:avLst/>
          </a:prstGeom>
        </p:spPr>
      </p:pic>
    </p:spTree>
    <p:extLst>
      <p:ext uri="{BB962C8B-B14F-4D97-AF65-F5344CB8AC3E}">
        <p14:creationId xmlns:p14="http://schemas.microsoft.com/office/powerpoint/2010/main" val="2446988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1613" y="3239684"/>
            <a:ext cx="4306528" cy="3618316"/>
          </a:xfrm>
        </p:spPr>
        <p:txBody>
          <a:bodyPr>
            <a:noAutofit/>
          </a:bodyPr>
          <a:lstStyle/>
          <a:p>
            <a:pPr algn="ctr"/>
            <a:r>
              <a:rPr lang="en-GB" sz="7000" dirty="0"/>
              <a:t>pomodoro</a:t>
            </a:r>
            <a:br>
              <a:rPr lang="en-GB" sz="7200" dirty="0"/>
            </a:br>
            <a:br>
              <a:rPr lang="en-GB" sz="7200" dirty="0"/>
            </a:br>
            <a:endParaRPr lang="en-GB" b="0" i="1" cap="none" dirty="0">
              <a:solidFill>
                <a:srgbClr val="C00000"/>
              </a:solidFill>
              <a:latin typeface="Century Gothic" panose="020B0502020202020204" pitchFamily="34" charset="0"/>
            </a:endParaRPr>
          </a:p>
        </p:txBody>
      </p:sp>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rot="733996">
            <a:off x="11411841" y="6299629"/>
            <a:ext cx="459232" cy="330192"/>
          </a:xfrm>
          <a:prstGeom prst="rect">
            <a:avLst/>
          </a:prstGeom>
        </p:spPr>
      </p:pic>
      <p:sp>
        <p:nvSpPr>
          <p:cNvPr id="8" name="Rectangle 2"/>
          <p:cNvSpPr>
            <a:spLocks noGrp="1" noChangeArrowheads="1"/>
          </p:cNvSpPr>
          <p:nvPr>
            <p:ph idx="1"/>
          </p:nvPr>
        </p:nvSpPr>
        <p:spPr>
          <a:xfrm>
            <a:off x="1" y="457200"/>
            <a:ext cx="8232917" cy="6007525"/>
          </a:xfrm>
        </p:spPr>
        <p:txBody>
          <a:bodyPr rtlCol="0">
            <a:normAutofit fontScale="92500"/>
          </a:bodyPr>
          <a:lstStyle/>
          <a:p>
            <a:r>
              <a:rPr lang="en-GB" sz="2200" dirty="0">
                <a:latin typeface="OpenDyslexic" panose="00000500000000000000" pitchFamily="50" charset="0"/>
              </a:rPr>
              <a:t>The pomodoro technique means taking breaks after short periods of revising. </a:t>
            </a:r>
          </a:p>
          <a:p>
            <a:r>
              <a:rPr lang="en-GB" sz="2200" dirty="0">
                <a:latin typeface="OpenDyslexic" panose="00000500000000000000" pitchFamily="50" charset="0"/>
              </a:rPr>
              <a:t>This method of revision supposedly is the best for saving information in your head. The short breaks allow your brain to rest and absorb what you’ve just revised, and so your revision ends up being more efficient. </a:t>
            </a:r>
          </a:p>
          <a:p>
            <a:r>
              <a:rPr lang="en-GB" sz="2200" dirty="0">
                <a:latin typeface="OpenDyslexic" panose="00000500000000000000" pitchFamily="50" charset="0"/>
              </a:rPr>
              <a:t>To implement this revision technique, you need to revise for 25 minutes straight and then immediately take a 5 minute break. Therefore, you would break up your 2 hour revision session down into 4 separate segments – each of these revision segments you would revise for 25 minutes and rest for 5.</a:t>
            </a:r>
          </a:p>
          <a:p>
            <a:r>
              <a:rPr lang="en-GB" sz="2200" dirty="0">
                <a:latin typeface="OpenDyslexic" panose="00000500000000000000" pitchFamily="50" charset="0"/>
              </a:rPr>
              <a:t>When you do a workout, you have rests between the sets of your workout, so why shouldn’t you take breaks when putting your brain under intense stress?</a:t>
            </a:r>
          </a:p>
          <a:p>
            <a:r>
              <a:rPr lang="en-GB" sz="2200" dirty="0">
                <a:latin typeface="OpenDyslexic" panose="00000500000000000000" pitchFamily="50" charset="0"/>
              </a:rPr>
              <a:t>This technique will amplify your already good revision technique. This technique will not help you if you have a poor revision style.</a:t>
            </a:r>
            <a:endParaRPr lang="en-GB" sz="2200" dirty="0">
              <a:latin typeface="OpenDyslexic" panose="00000500000000000000" pitchFamily="50" charset="0"/>
              <a:cs typeface="Arial" pitchFamily="34" charset="0"/>
            </a:endParaRPr>
          </a:p>
          <a:p>
            <a:pPr>
              <a:lnSpc>
                <a:spcPct val="110000"/>
              </a:lnSpc>
              <a:buFont typeface="Arial" panose="020B0604020202020204" pitchFamily="34" charset="0"/>
              <a:buChar char="•"/>
              <a:defRPr/>
            </a:pPr>
            <a:endParaRPr lang="en-GB" sz="4700" dirty="0">
              <a:cs typeface="Arial" pitchFamily="34" charset="0"/>
            </a:endParaRPr>
          </a:p>
        </p:txBody>
      </p:sp>
      <p:pic>
        <p:nvPicPr>
          <p:cNvPr id="3" name="Picture 2">
            <a:extLst>
              <a:ext uri="{FF2B5EF4-FFF2-40B4-BE49-F238E27FC236}">
                <a16:creationId xmlns:a16="http://schemas.microsoft.com/office/drawing/2014/main" id="{5CBDAFB8-3A1A-4A77-A120-D1CCB0D3370E}"/>
              </a:ext>
            </a:extLst>
          </p:cNvPr>
          <p:cNvPicPr>
            <a:picLocks noChangeAspect="1"/>
          </p:cNvPicPr>
          <p:nvPr/>
        </p:nvPicPr>
        <p:blipFill>
          <a:blip r:embed="rId4"/>
          <a:stretch>
            <a:fillRect/>
          </a:stretch>
        </p:blipFill>
        <p:spPr>
          <a:xfrm>
            <a:off x="8362335" y="0"/>
            <a:ext cx="3798173" cy="2851597"/>
          </a:xfrm>
          <a:prstGeom prst="rect">
            <a:avLst/>
          </a:prstGeom>
        </p:spPr>
      </p:pic>
    </p:spTree>
    <p:extLst>
      <p:ext uri="{BB962C8B-B14F-4D97-AF65-F5344CB8AC3E}">
        <p14:creationId xmlns:p14="http://schemas.microsoft.com/office/powerpoint/2010/main" val="27554876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E530B004E4030438EC8C74B8DAE3C6D" ma:contentTypeVersion="14" ma:contentTypeDescription="Create a new document." ma:contentTypeScope="" ma:versionID="500ca30de9a90ebe9f3029dbfd9631fa">
  <xsd:schema xmlns:xsd="http://www.w3.org/2001/XMLSchema" xmlns:xs="http://www.w3.org/2001/XMLSchema" xmlns:p="http://schemas.microsoft.com/office/2006/metadata/properties" xmlns:ns2="3ae4bebc-5183-402f-9a72-94513702be85" xmlns:ns3="0ff20ada-ea1e-4479-af96-12e7f68be8f6" targetNamespace="http://schemas.microsoft.com/office/2006/metadata/properties" ma:root="true" ma:fieldsID="7c9fb19ab756f0a1fc46873fade9387c" ns2:_="" ns3:_="">
    <xsd:import namespace="3ae4bebc-5183-402f-9a72-94513702be85"/>
    <xsd:import namespace="0ff20ada-ea1e-4479-af96-12e7f68be8f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e4bebc-5183-402f-9a72-94513702be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f20ada-ea1e-4479-af96-12e7f68be8f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44BF7C-FCB0-4CCE-9614-209B0283D76A}">
  <ds:schemaRefs>
    <ds:schemaRef ds:uri="0ff20ada-ea1e-4479-af96-12e7f68be8f6"/>
    <ds:schemaRef ds:uri="http://purl.org/dc/dcmitype/"/>
    <ds:schemaRef ds:uri="http://schemas.microsoft.com/office/2006/documentManagement/types"/>
    <ds:schemaRef ds:uri="3ae4bebc-5183-402f-9a72-94513702be85"/>
    <ds:schemaRef ds:uri="http://www.w3.org/XML/1998/namespace"/>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B0E0FACC-A527-4C5C-A20D-E0760A103B61}"/>
</file>

<file path=customXml/itemProps3.xml><?xml version="1.0" encoding="utf-8"?>
<ds:datastoreItem xmlns:ds="http://schemas.openxmlformats.org/officeDocument/2006/customXml" ds:itemID="{00D5CCC2-247A-427F-AAD6-38D22FF5D2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TM03090434[[fn=Wood Type]]</Template>
  <TotalTime>5074</TotalTime>
  <Words>1771</Words>
  <Application>Microsoft Office PowerPoint</Application>
  <PresentationFormat>Widescreen</PresentationFormat>
  <Paragraphs>96</Paragraphs>
  <Slides>15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Century Gothic</vt:lpstr>
      <vt:lpstr>OpenDyslexic</vt:lpstr>
      <vt:lpstr>Rockwell</vt:lpstr>
      <vt:lpstr>Rockwell Condensed</vt:lpstr>
      <vt:lpstr>Wingdings</vt:lpstr>
      <vt:lpstr>Wingdings 2</vt:lpstr>
      <vt:lpstr>Wood Type</vt:lpstr>
      <vt:lpstr>Little heath school learning for life  together  one community</vt:lpstr>
      <vt:lpstr>Revision workshop  revision planning  techniques  positive mindset</vt:lpstr>
      <vt:lpstr>How do you revise?</vt:lpstr>
      <vt:lpstr>Some revision timetable top tips</vt:lpstr>
      <vt:lpstr>active revision ideas</vt:lpstr>
      <vt:lpstr>Mind maps  </vt:lpstr>
      <vt:lpstr>Flash cards  </vt:lpstr>
      <vt:lpstr>videos  </vt:lpstr>
      <vt:lpstr>pomodoro  </vt:lpstr>
      <vt:lpstr>Time lines  </vt:lpstr>
      <vt:lpstr>Past papers  </vt:lpstr>
      <vt:lpstr>Be the teacher  </vt:lpstr>
      <vt:lpstr>Group revision  </vt:lpstr>
      <vt:lpstr>BBc bitesize  </vt:lpstr>
      <vt:lpstr>Gcse pod  </vt:lpstr>
    </vt:vector>
  </TitlesOfParts>
  <Company>Little Heath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Little heath school learning for life  together  one community</dc:title>
  <dc:creator>Emma Saunders</dc:creator>
  <cp:lastModifiedBy>Mrs A Parsons</cp:lastModifiedBy>
  <cp:revision>164</cp:revision>
  <cp:lastPrinted>2021-06-30T14:07:15Z</cp:lastPrinted>
  <dcterms:created xsi:type="dcterms:W3CDTF">2018-07-10T13:34:04Z</dcterms:created>
  <dcterms:modified xsi:type="dcterms:W3CDTF">2023-09-26T15:39:27Z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0x0101008E530B004E4030438EC8C74B8DAE3C6D</vt:lpwstr>
  </property>
</Properties>
</file>