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60" r:id="rId7"/>
    <p:sldId id="265" r:id="rId8"/>
    <p:sldId id="579" r:id="rId9"/>
    <p:sldId id="261" r:id="rId10"/>
    <p:sldId id="577" r:id="rId11"/>
    <p:sldId id="5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A533-B253-447F-B386-EAF6DC77E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F020F8-E082-48D7-9482-5B175FE79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4897-BA3B-4540-981B-B169EABB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76173-4169-4CF4-858C-D2B9B1CA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0B7DC-8C23-41DE-A9DC-BFE90F55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2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85304-6068-401B-9575-82E467D7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3EBA95-A786-47DB-A4DF-9988B44E3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CC71-7D7A-4468-85AB-421FC1DF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7639-0270-4A2E-B637-B70D9F1C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B50E-09D5-4A3F-B40A-CE125FEC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9B873-0581-4C5B-940D-1733AEF8C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7B4CF-6818-4FA6-9B67-B97AB8003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285C6-E755-44B6-9CF9-50817F47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2AD7C-097B-4422-BE00-19745CED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83E87-7AF5-4D03-B333-36A94411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239D-5B20-4950-A976-9948E44C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7256-1C09-44C6-8D9A-21FCCC6D4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2B27B-0382-4246-8894-65D330F5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6C81-0B2C-4715-B417-57F92478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778DB-CE12-46A5-A313-A794209A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7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5EA2-8DEB-404B-9847-6236B497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90E1B-BE20-4DF1-B4AA-3F3E892C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D96A1-7901-4CED-85BE-9F00F506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ECBB4-62D8-4A92-8D09-B63D56E4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DC298-FB6B-4940-B7A4-293D3F26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77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B990-C36C-45F0-9D35-C45F1456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1F9DF-6192-4B98-B044-4FF791561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6CC23-633F-481B-9916-F89009350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663E1-27E7-482C-90AF-79E283E3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D31AA-B2EC-4609-8C2A-9953CE8E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D28FE-2B1E-49EF-B323-68B9660D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5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73637-2C1D-49A0-8F34-8FECE47C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92CB4-6288-44BD-9381-E1A2EFDD4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3E000-2AA8-4257-8C06-B1EFBE0F3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791F2-46B5-4E5D-BFBB-4DFE2C1C3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2637A-2811-459E-BEB4-29FE33F75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51E5E-5E7B-412E-9A0F-0289C7CA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7B0CB-2203-4877-95FF-831A4760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B338E-7760-45A7-90DE-46F6D56B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2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1A15-B513-48E8-9C37-097F6918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219EC-77C4-49FA-895E-FBF365C8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4C2C3-F8EA-4FD5-B6CF-AC70D010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A1A99-CB5E-4304-8627-A385EE2C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5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49537-C891-4810-9270-C65E89B0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728F3-30FC-4DD4-8444-FE739926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25EE0-867D-4AC9-8C0F-0AB24587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CB06-6832-4DAA-B0CF-1F133303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A883-07B3-4D6F-91BA-2288F699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1CFDC-F33C-45F2-8C83-E944F868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D315-3C0F-4CE3-AB26-513B0F78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E5991-A4E8-4A0C-91DE-58845BA1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87A73-937C-4A0B-B3E4-9B7DF7E0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3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D262-1A21-40A5-BADE-CF9467DE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B54F-2BE6-4582-B570-89BC21449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795D6-0468-4E70-AEE7-CC51318ED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7C377-4600-4CD8-A642-98898A3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19DEB-FF36-4191-B67C-DB7BA534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B349-3829-41FB-8274-117FEE56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49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B15B27-0DF6-4DCB-A580-539FC4BA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61B8D-1FBB-49CD-B4E8-40858A5CB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7EDC-7395-4556-980F-ED983F55D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ECA6-529C-4373-9549-1463F2BFEFE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DED1A-08F9-426F-9E0D-95B793F8D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49271-AD6E-4670-8257-59F14E3E9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948" y="4209098"/>
            <a:ext cx="281082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137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73"/>
            <a:ext cx="3978910" cy="273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121920" y="2936240"/>
            <a:ext cx="3599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3721377" y="371475"/>
            <a:ext cx="6715125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 u="sng" dirty="0"/>
              <a:t>AS/A LEVEL </a:t>
            </a:r>
            <a:r>
              <a:rPr lang="en-GB" sz="4000" b="1" u="sng" dirty="0">
                <a:highlight>
                  <a:srgbClr val="00FF00"/>
                </a:highlight>
              </a:rPr>
              <a:t>FURTHER </a:t>
            </a:r>
          </a:p>
          <a:p>
            <a:r>
              <a:rPr lang="en-GB" sz="4400" b="1" u="sng" dirty="0">
                <a:highlight>
                  <a:srgbClr val="00FF00"/>
                </a:highlight>
              </a:rPr>
              <a:t>MATHEMATICS</a:t>
            </a:r>
            <a:endParaRPr lang="en-GB" sz="4000" b="1" u="sng" dirty="0">
              <a:highlight>
                <a:srgbClr val="00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3792479" y="1906068"/>
            <a:ext cx="387745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u="sng" dirty="0"/>
              <a:t>Aims</a:t>
            </a:r>
            <a:r>
              <a:rPr lang="en-GB" sz="2800" b="1" dirty="0"/>
              <a:t>:</a:t>
            </a:r>
          </a:p>
          <a:p>
            <a:r>
              <a:rPr lang="en-GB" sz="2800" dirty="0"/>
              <a:t>Exploring the world of numbers</a:t>
            </a:r>
            <a:endParaRPr lang="en-GB" sz="2800" dirty="0"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8692551" y="317594"/>
            <a:ext cx="3174521" cy="4124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DNA:</a:t>
            </a:r>
          </a:p>
          <a:p>
            <a:pPr algn="l"/>
            <a:endParaRPr lang="en-US" sz="400" b="1" dirty="0"/>
          </a:p>
          <a:p>
            <a:pPr algn="l"/>
            <a:r>
              <a:rPr lang="en-US" sz="2800" b="1" dirty="0"/>
              <a:t>If you </a:t>
            </a:r>
            <a:r>
              <a:rPr lang="en-US" sz="2800" b="1" u="sng" dirty="0"/>
              <a:t>did not</a:t>
            </a:r>
            <a:r>
              <a:rPr lang="en-US" sz="2800" b="1" dirty="0"/>
              <a:t> know our number system, how would/could you go about counting?</a:t>
            </a:r>
          </a:p>
          <a:p>
            <a:pPr algn="l"/>
            <a:r>
              <a:rPr lang="en-US" sz="2800" b="1" dirty="0">
                <a:ea typeface="Calibri"/>
                <a:cs typeface="Calibri"/>
              </a:rPr>
              <a:t>Where did zero come from? It is not a counting number!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9559" y="4478303"/>
            <a:ext cx="2026577" cy="210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F648F9-F486-411D-934D-2E03D049C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742" y="0"/>
            <a:ext cx="9134515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FD2CB84-CFB6-4C0E-82B2-8BBF14D5282E}"/>
              </a:ext>
            </a:extLst>
          </p:cNvPr>
          <p:cNvSpPr/>
          <p:nvPr/>
        </p:nvSpPr>
        <p:spPr>
          <a:xfrm>
            <a:off x="1864311" y="4154749"/>
            <a:ext cx="3133817" cy="115409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C05AEF-B27B-4EB3-97ED-9DF42B9C4171}"/>
              </a:ext>
            </a:extLst>
          </p:cNvPr>
          <p:cNvSpPr/>
          <p:nvPr/>
        </p:nvSpPr>
        <p:spPr>
          <a:xfrm>
            <a:off x="6934940" y="4074850"/>
            <a:ext cx="3392749" cy="252125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6BBCA-FB46-4288-BB22-70EC3DC3B534}"/>
              </a:ext>
            </a:extLst>
          </p:cNvPr>
          <p:cNvSpPr txBox="1"/>
          <p:nvPr/>
        </p:nvSpPr>
        <p:spPr>
          <a:xfrm>
            <a:off x="1864311" y="5421703"/>
            <a:ext cx="4802819" cy="132343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AS Exam in May of Year 12:</a:t>
            </a:r>
          </a:p>
          <a:p>
            <a:r>
              <a:rPr lang="en-GB" sz="1600" dirty="0"/>
              <a:t>2 x 1hr 40min Exam Papers – Core Pure &amp; FS1/D01</a:t>
            </a:r>
          </a:p>
          <a:p>
            <a:r>
              <a:rPr lang="en-GB" sz="1600" dirty="0"/>
              <a:t>An actual external AS grade in August</a:t>
            </a:r>
          </a:p>
          <a:p>
            <a:r>
              <a:rPr lang="en-GB" sz="1600" dirty="0"/>
              <a:t>Stay on for Y13 and the full A Level in FMA </a:t>
            </a:r>
            <a:r>
              <a:rPr lang="en-GB" sz="1600" b="1" u="sng" dirty="0"/>
              <a:t>OR</a:t>
            </a:r>
            <a:r>
              <a:rPr lang="en-GB" sz="1600" dirty="0"/>
              <a:t> stop with an AS grade ‘in the bag’. The choice is yours!</a:t>
            </a:r>
          </a:p>
        </p:txBody>
      </p:sp>
    </p:spTree>
    <p:extLst>
      <p:ext uri="{BB962C8B-B14F-4D97-AF65-F5344CB8AC3E}">
        <p14:creationId xmlns:p14="http://schemas.microsoft.com/office/powerpoint/2010/main" val="82702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1EB1BB-8D88-413D-B478-DDAF09345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600" y="76975"/>
            <a:ext cx="6235296" cy="670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9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942696-2C53-44EB-8BA4-A5D8CEC47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750" y="-1"/>
            <a:ext cx="6135980" cy="687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3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17B8-7E37-4D03-B602-043D16EA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b="1" dirty="0"/>
              <a:t>Why pick AS/AL Further Maths – from The FMA support network: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F1AC-67A4-4CED-9F7A-A19D673B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542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Students taking Further Mathematics overwhelmingly find it to be an enjoyable, rewarding, stimulating and empowering experience.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It is a challenging qualification, which both extends and deepens your knowledge and understanding beyond the standard A level Mathematics. Students who do it often say it is their favourite subject.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For someone who enjoys mathematics, it provides a challenge and a chance to explore new and/or more sophisticated mathematical concepts.</a:t>
            </a: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 As well as new learning new areas of pure mathematics students will study further applications of mathematics in mechanics and statistics.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Students who take Further Mathematics find that the additional time spent studying mathematics boosts their marks/grades in single A level Mathematics.</a:t>
            </a: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 Any student capable of passing an AS/A level in Mathematics should also be able to pass AS Further Mathematics. Studying Further Mathematics consolidates and reinforces your standard A level Mathematics work, helping you to achieve your best possible grades.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6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02E9-4E8F-4B05-813C-30B90097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1"/>
            <a:ext cx="10515600" cy="847695"/>
          </a:xfrm>
        </p:spPr>
        <p:txBody>
          <a:bodyPr>
            <a:normAutofit/>
          </a:bodyPr>
          <a:lstStyle/>
          <a:p>
            <a:r>
              <a:rPr lang="en-US" b="1" dirty="0"/>
              <a:t>WHY PICK A LEVEL MATHS/</a:t>
            </a:r>
            <a:r>
              <a:rPr lang="en-US" sz="5400" b="1" dirty="0">
                <a:highlight>
                  <a:srgbClr val="00FF00"/>
                </a:highlight>
              </a:rPr>
              <a:t>FMA</a:t>
            </a:r>
            <a:r>
              <a:rPr lang="en-US" b="1" dirty="0"/>
              <a:t> ????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0964-261A-4A9D-80AC-A9F643B87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89" y="1212821"/>
            <a:ext cx="10965680" cy="51424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/>
              <a:t>1. </a:t>
            </a:r>
            <a:r>
              <a:rPr lang="en-US" sz="3300" dirty="0">
                <a:highlight>
                  <a:srgbClr val="00FFFF"/>
                </a:highlight>
              </a:rPr>
              <a:t>FUNBUS – every Thursday afterschool for additional support</a:t>
            </a:r>
          </a:p>
          <a:p>
            <a:pPr marL="0" indent="0">
              <a:buNone/>
            </a:pPr>
            <a:r>
              <a:rPr lang="en-US" sz="3300" dirty="0"/>
              <a:t>2. </a:t>
            </a:r>
            <a:r>
              <a:rPr lang="en-US" sz="3300" dirty="0">
                <a:highlight>
                  <a:srgbClr val="FFFF00"/>
                </a:highlight>
              </a:rPr>
              <a:t>New calculators</a:t>
            </a:r>
          </a:p>
          <a:p>
            <a:pPr marL="0" indent="0">
              <a:buNone/>
            </a:pPr>
            <a:r>
              <a:rPr lang="en-US" sz="3300" dirty="0"/>
              <a:t>3. </a:t>
            </a:r>
            <a:r>
              <a:rPr lang="en-US" sz="3300" dirty="0">
                <a:highlight>
                  <a:srgbClr val="00FFFF"/>
                </a:highlight>
              </a:rPr>
              <a:t>Specialist &amp; experienced </a:t>
            </a:r>
            <a:r>
              <a:rPr lang="en-US" sz="3300" dirty="0" err="1">
                <a:highlight>
                  <a:srgbClr val="00FFFF"/>
                </a:highlight>
              </a:rPr>
              <a:t>maths</a:t>
            </a:r>
            <a:r>
              <a:rPr lang="en-US" sz="3300" dirty="0">
                <a:highlight>
                  <a:srgbClr val="00FFFF"/>
                </a:highlight>
              </a:rPr>
              <a:t> team</a:t>
            </a:r>
          </a:p>
          <a:p>
            <a:pPr marL="0" indent="0">
              <a:buNone/>
            </a:pPr>
            <a:r>
              <a:rPr lang="en-US" sz="3300" dirty="0"/>
              <a:t>4. </a:t>
            </a:r>
            <a:r>
              <a:rPr lang="en-US" sz="3300" dirty="0">
                <a:highlight>
                  <a:srgbClr val="FFFF00"/>
                </a:highlight>
              </a:rPr>
              <a:t>Everyone does Pure + Mechanics + Statistics for A Level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endParaRPr lang="en-US" sz="33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3300" dirty="0"/>
              <a:t>5. </a:t>
            </a:r>
            <a:r>
              <a:rPr lang="en-US" sz="3300" dirty="0">
                <a:highlight>
                  <a:srgbClr val="00FFFF"/>
                </a:highlight>
              </a:rPr>
              <a:t>Fantastic results across the whole range, including a good number of A*s in both Ma &amp; </a:t>
            </a:r>
            <a:r>
              <a:rPr lang="en-US" sz="3300" dirty="0" err="1">
                <a:highlight>
                  <a:srgbClr val="00FFFF"/>
                </a:highlight>
              </a:rPr>
              <a:t>FMa</a:t>
            </a:r>
            <a:endParaRPr lang="en-US" sz="3300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en-US" sz="3300" dirty="0"/>
              <a:t>6. </a:t>
            </a:r>
            <a:r>
              <a:rPr lang="en-US" sz="3300" dirty="0">
                <a:highlight>
                  <a:srgbClr val="FFFF00"/>
                </a:highlight>
              </a:rPr>
              <a:t>A shining light as a subject here at LHS and across the county</a:t>
            </a:r>
          </a:p>
          <a:p>
            <a:pPr marL="0" indent="0">
              <a:buNone/>
            </a:pPr>
            <a:r>
              <a:rPr lang="en-US" sz="3300" dirty="0"/>
              <a:t>7. </a:t>
            </a:r>
            <a:r>
              <a:rPr lang="en-US" sz="3300" dirty="0">
                <a:highlight>
                  <a:srgbClr val="00FFFF"/>
                </a:highlight>
              </a:rPr>
              <a:t>Students make great progress (C to B etc.)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300" dirty="0"/>
              <a:t>8. </a:t>
            </a:r>
            <a:r>
              <a:rPr lang="en-US" sz="3300" dirty="0">
                <a:highlight>
                  <a:srgbClr val="FFFF00"/>
                </a:highlight>
              </a:rPr>
              <a:t>FMA is a 4th subject option, IF you a good at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, like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 and love doing more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 with a formal AS qualification at the end of Y12 and then you have the option </a:t>
            </a:r>
            <a:r>
              <a:rPr lang="en-US" sz="3300">
                <a:highlight>
                  <a:srgbClr val="FFFF00"/>
                </a:highlight>
              </a:rPr>
              <a:t>to either </a:t>
            </a:r>
            <a:r>
              <a:rPr lang="en-US" sz="3300" dirty="0">
                <a:highlight>
                  <a:srgbClr val="FFFF00"/>
                </a:highlight>
              </a:rPr>
              <a:t>- drop out OR continue with the course</a:t>
            </a:r>
          </a:p>
          <a:p>
            <a:pPr marL="0" indent="0">
              <a:buNone/>
            </a:pPr>
            <a:r>
              <a:rPr lang="en-US" sz="3300" dirty="0"/>
              <a:t>9. </a:t>
            </a:r>
            <a:r>
              <a:rPr lang="en-US" sz="3300" dirty="0">
                <a:highlight>
                  <a:srgbClr val="00FFFF"/>
                </a:highlight>
              </a:rPr>
              <a:t>A fantastic A level to have that puts you in a very select group of students</a:t>
            </a:r>
          </a:p>
          <a:p>
            <a:pPr marL="0" indent="0">
              <a:buNone/>
            </a:pPr>
            <a:r>
              <a:rPr lang="en-US" sz="3300" dirty="0"/>
              <a:t>10. </a:t>
            </a:r>
            <a:r>
              <a:rPr lang="en-US" sz="3300" dirty="0">
                <a:highlight>
                  <a:srgbClr val="FFFF00"/>
                </a:highlight>
              </a:rPr>
              <a:t>Supports lots of other subjects and is needed for various Degree courses</a:t>
            </a:r>
          </a:p>
          <a:p>
            <a:pPr marL="0" indent="0">
              <a:buNone/>
            </a:pPr>
            <a:r>
              <a:rPr lang="en-US" sz="3300" dirty="0"/>
              <a:t>11. </a:t>
            </a:r>
            <a:r>
              <a:rPr lang="en-US" sz="3300" dirty="0">
                <a:highlight>
                  <a:srgbClr val="00FFFF"/>
                </a:highlight>
              </a:rPr>
              <a:t>Also goes well with English, History etc. if you were wanting to study Law, for example.</a:t>
            </a:r>
          </a:p>
          <a:p>
            <a:pPr marL="0" indent="0">
              <a:buNone/>
            </a:pPr>
            <a:r>
              <a:rPr lang="en-US" sz="3300" dirty="0"/>
              <a:t>12. </a:t>
            </a:r>
            <a:r>
              <a:rPr lang="en-US" sz="3300" dirty="0">
                <a:highlight>
                  <a:srgbClr val="FFFF00"/>
                </a:highlight>
              </a:rPr>
              <a:t>HWK after most lessons, so constant feedback</a:t>
            </a:r>
          </a:p>
          <a:p>
            <a:pPr marL="0" indent="0">
              <a:buNone/>
            </a:pPr>
            <a:r>
              <a:rPr lang="en-US" sz="3300" dirty="0"/>
              <a:t>13. </a:t>
            </a:r>
            <a:r>
              <a:rPr lang="en-US" sz="3300" dirty="0">
                <a:highlight>
                  <a:srgbClr val="00FFFF"/>
                </a:highlight>
              </a:rPr>
              <a:t>Revision weekend in Y13 – YES, a whole weekend of </a:t>
            </a:r>
            <a:r>
              <a:rPr lang="en-US" sz="3300" dirty="0" err="1">
                <a:highlight>
                  <a:srgbClr val="00FFFF"/>
                </a:highlight>
              </a:rPr>
              <a:t>maths</a:t>
            </a:r>
            <a:endParaRPr lang="en-US" sz="3300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en-US" sz="3300" dirty="0"/>
              <a:t>14. </a:t>
            </a:r>
            <a:r>
              <a:rPr lang="en-US" sz="3300" dirty="0">
                <a:highlight>
                  <a:srgbClr val="FFFF00"/>
                </a:highlight>
              </a:rPr>
              <a:t>Probably the best A Level subject – but perhaps I am a little biased?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15. </a:t>
            </a:r>
            <a:r>
              <a:rPr lang="en-US" sz="3300" u="sng" dirty="0">
                <a:highlight>
                  <a:srgbClr val="00FFFF"/>
                </a:highlight>
              </a:rPr>
              <a:t>No</a:t>
            </a:r>
            <a:r>
              <a:rPr lang="en-US" sz="3300" dirty="0">
                <a:highlight>
                  <a:srgbClr val="00FFFF"/>
                </a:highlight>
              </a:rPr>
              <a:t> </a:t>
            </a:r>
            <a:r>
              <a:rPr lang="en-US" sz="3300" b="1" dirty="0">
                <a:highlight>
                  <a:srgbClr val="00FFFF"/>
                </a:highlight>
              </a:rPr>
              <a:t>COURSEWORK</a:t>
            </a:r>
            <a:r>
              <a:rPr lang="en-US" sz="3300" dirty="0">
                <a:highlight>
                  <a:srgbClr val="00FFFF"/>
                </a:highlight>
              </a:rPr>
              <a:t> in either Maths or FMA!!</a:t>
            </a:r>
            <a:r>
              <a:rPr lang="en-US" sz="3300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98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29C217-92BB-40B9-A143-6AA2089E9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279" y="0"/>
            <a:ext cx="4997441" cy="685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361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63BD-4982-448E-95E4-4355584B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E0CF6-D4E5-4997-9294-B5CBA6E6A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numbers – yes it’s video time!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07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5" ma:contentTypeDescription="Create a new document." ma:contentTypeScope="" ma:versionID="68db968f3c201d6bda36f7e0937378bf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a4c179d4ccee0a51f8c94465ac42ae55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0F2264-B177-4F2B-AC85-3769B56AF7E6}">
  <ds:schemaRefs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5160b128-4567-41eb-b2f1-76d033e82c5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dab51e4-4bea-47c2-816f-15eb1d3a7b9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A9D91EF-60A6-4F19-B9DC-4A54EDB430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C694C7-82AD-4B81-88BF-B657E9DA2E95}"/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555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Why pick AS/AL Further Maths – from The FMA support network:</vt:lpstr>
      <vt:lpstr>WHY PICK A LEVEL MATHS/FMA ????</vt:lpstr>
      <vt:lpstr>PowerPoint Presentation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 Chaventre</dc:creator>
  <cp:lastModifiedBy>Mr S Rayner</cp:lastModifiedBy>
  <cp:revision>55</cp:revision>
  <dcterms:created xsi:type="dcterms:W3CDTF">2021-10-12T07:26:12Z</dcterms:created>
  <dcterms:modified xsi:type="dcterms:W3CDTF">2024-07-01T10:50:32Z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</Properties>
</file>