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A533-B253-447F-B386-EAF6DC77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020F8-E082-48D7-9482-5B175FE7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54897-BA3B-4540-981B-B169EAB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76173-4169-4CF4-858C-D2B9B1CA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B7DC-8C23-41DE-A9DC-BFE90F55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2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5304-6068-401B-9575-82E467D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EBA95-A786-47DB-A4DF-9988B44E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CC71-7D7A-4468-85AB-421FC1DF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7639-0270-4A2E-B637-B70D9F1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50E-09D5-4A3F-B40A-CE125FE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9B873-0581-4C5B-940D-1733AEF8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7B4CF-6818-4FA6-9B67-B97AB800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85C6-E755-44B6-9CF9-50817F47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2AD7C-097B-4422-BE00-19745CE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3E87-7AF5-4D03-B333-36A94411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239D-5B20-4950-A976-9948E44C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7256-1C09-44C6-8D9A-21FCCC6D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B27B-0382-4246-8894-65D330F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6C81-0B2C-4715-B417-57F9247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78DB-CE12-46A5-A313-A794209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7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5EA2-8DEB-404B-9847-6236B497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0E1B-BE20-4DF1-B4AA-3F3E892C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96A1-7901-4CED-85BE-9F00F506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CBB4-62D8-4A92-8D09-B63D56E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C298-FB6B-4940-B7A4-293D3F2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990-C36C-45F0-9D35-C45F1456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F9DF-6192-4B98-B044-4FF79156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6CC23-633F-481B-9916-F8900935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663E1-27E7-482C-90AF-79E283E3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D31AA-B2EC-4609-8C2A-9953CE8E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28FE-2B1E-49EF-B323-68B9660D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5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3637-2C1D-49A0-8F34-8FECE47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2CB4-6288-44BD-9381-E1A2EFDD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E000-2AA8-4257-8C06-B1EFBE0F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791F2-46B5-4E5D-BFBB-4DFE2C1C3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2637A-2811-459E-BEB4-29FE33F7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51E5E-5E7B-412E-9A0F-0289C7CA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7B0CB-2203-4877-95FF-831A4760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B338E-7760-45A7-90DE-46F6D56B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1A15-B513-48E8-9C37-097F6918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219EC-77C4-49FA-895E-FBF365C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C2C3-F8EA-4FD5-B6CF-AC70D010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A1A99-CB5E-4304-8627-A385EE2C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49537-C891-4810-9270-C65E89B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728F3-30FC-4DD4-8444-FE739926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5EE0-867D-4AC9-8C0F-0AB24587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B06-6832-4DAA-B0CF-1F13330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A883-07B3-4D6F-91BA-2288F69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CFDC-F33C-45F2-8C83-E944F868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D315-3C0F-4CE3-AB26-513B0F78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5991-A4E8-4A0C-91DE-58845BA1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7A73-937C-4A0B-B3E4-9B7DF7E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D262-1A21-40A5-BADE-CF9467DE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B54F-2BE6-4582-B570-89BC2144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95D6-0468-4E70-AEE7-CC51318E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7C377-4600-4CD8-A642-98898A3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9DEB-FF36-4191-B67C-DB7BA534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AB349-3829-41FB-8274-117FEE5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15B27-0DF6-4DCB-A580-539FC4B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1B8D-1FBB-49CD-B4E8-40858A5C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EDC-7395-4556-980F-ED983F55D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ECA6-529C-4373-9549-1463F2BFEFE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ED1A-08F9-426F-9E0D-95B793F8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9271-AD6E-4670-8257-59F14E3E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viM_GnJb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340" y="5298790"/>
            <a:ext cx="1388886" cy="13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21377" y="170324"/>
            <a:ext cx="815719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Title: Why might you want to study English Literature at A Level?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3698268" y="1028520"/>
            <a:ext cx="830970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Aims:</a:t>
            </a:r>
          </a:p>
          <a:p>
            <a:pPr marL="342900" indent="-342900">
              <a:buAutoNum type="arabicPeriod"/>
            </a:pPr>
            <a:r>
              <a:rPr lang="en-GB" sz="2800" dirty="0"/>
              <a:t>To entice you all into signing up for English Literature.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3956462" y="2102217"/>
            <a:ext cx="7793313" cy="4462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/>
              <a:t>Do Now: </a:t>
            </a:r>
            <a:r>
              <a:rPr lang="en-US" sz="3600" dirty="0"/>
              <a:t>What issues in society do we need to protest about? With your partner, write your ideas onto your mini-whiteboard.</a:t>
            </a: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530" y="5383880"/>
            <a:ext cx="1136261" cy="1182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033DD-E900-4C92-8941-5B103CF07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910" y="4298528"/>
            <a:ext cx="3400683" cy="22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2BB25-3DA0-490A-944A-1C580B9A1634}"/>
              </a:ext>
            </a:extLst>
          </p:cNvPr>
          <p:cNvSpPr txBox="1"/>
          <p:nvPr/>
        </p:nvSpPr>
        <p:spPr>
          <a:xfrm>
            <a:off x="209725" y="105067"/>
            <a:ext cx="5486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Think/pair/share: </a:t>
            </a:r>
            <a:r>
              <a:rPr lang="en-US" sz="3600" b="1" dirty="0"/>
              <a:t>HOW</a:t>
            </a:r>
            <a:r>
              <a:rPr lang="en-US" sz="3600" dirty="0"/>
              <a:t> might a writer present protest through their writing?</a:t>
            </a:r>
          </a:p>
          <a:p>
            <a:endParaRPr lang="en-US" sz="3600" dirty="0"/>
          </a:p>
          <a:p>
            <a:r>
              <a:rPr lang="en-US" sz="3600" dirty="0"/>
              <a:t>You </a:t>
            </a:r>
            <a:r>
              <a:rPr lang="en-US" sz="3600" i="1" dirty="0"/>
              <a:t>could</a:t>
            </a:r>
            <a:r>
              <a:rPr lang="en-US" sz="3600" dirty="0"/>
              <a:t>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Voice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89B58-A393-4510-A78A-EC42F56D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57" y="0"/>
            <a:ext cx="641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BD30D-5476-4A66-ACB3-EBE08ED9609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r="12923"/>
          <a:stretch/>
        </p:blipFill>
        <p:spPr bwMode="auto">
          <a:xfrm>
            <a:off x="1155778" y="66470"/>
            <a:ext cx="9733131" cy="6791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16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‘Still I Rise’ by Maya Angelou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50" y="1717661"/>
            <a:ext cx="7492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elements of social and political protest can you find in </a:t>
            </a:r>
            <a:r>
              <a:rPr lang="en-GB" sz="3600" dirty="0">
                <a:hlinkClick r:id="rId2"/>
              </a:rPr>
              <a:t>this poem</a:t>
            </a:r>
            <a:r>
              <a:rPr lang="en-GB" sz="3600" dirty="0"/>
              <a:t>?</a:t>
            </a:r>
          </a:p>
          <a:p>
            <a:endParaRPr lang="en-GB" sz="3600" dirty="0"/>
          </a:p>
          <a:p>
            <a:r>
              <a:rPr lang="en-GB" sz="3600" dirty="0"/>
              <a:t>HOW does Angelou present her ideas?</a:t>
            </a:r>
          </a:p>
          <a:p>
            <a:endParaRPr lang="en-US" sz="3600" dirty="0"/>
          </a:p>
          <a:p>
            <a:r>
              <a:rPr lang="en-US" sz="3600" b="1" dirty="0"/>
              <a:t>T</a:t>
            </a:r>
            <a:r>
              <a:rPr lang="en-GB" sz="3600" b="1" dirty="0"/>
              <a:t>ask: Annotate the poem </a:t>
            </a:r>
            <a:r>
              <a:rPr lang="en-GB" sz="3600" b="1" u="sng" dirty="0"/>
              <a:t>with your partner </a:t>
            </a:r>
            <a:r>
              <a:rPr lang="en-GB" sz="3600" b="1" dirty="0"/>
              <a:t>and be prepared to share your ideas.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A8C6F-C66D-4B93-ABCA-3F9912284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521" y="1789768"/>
            <a:ext cx="38766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7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9CC9A67-68E7-4FB1-8FEF-F1F322285507}"/>
              </a:ext>
            </a:extLst>
          </p:cNvPr>
          <p:cNvSpPr/>
          <p:nvPr/>
        </p:nvSpPr>
        <p:spPr>
          <a:xfrm>
            <a:off x="5931016" y="90431"/>
            <a:ext cx="6140742" cy="447318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A7B27F-8147-4F1B-B08D-171351373D27}"/>
              </a:ext>
            </a:extLst>
          </p:cNvPr>
          <p:cNvSpPr/>
          <p:nvPr/>
        </p:nvSpPr>
        <p:spPr>
          <a:xfrm>
            <a:off x="6123964" y="532620"/>
            <a:ext cx="55786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‘In her poem ‘Still I Rise’, Angelou ultimately celebrates the resilience of Black women’.</a:t>
            </a:r>
          </a:p>
          <a:p>
            <a:endParaRPr lang="en-US" sz="3600" dirty="0"/>
          </a:p>
          <a:p>
            <a:r>
              <a:rPr lang="en-US" sz="3600" dirty="0"/>
              <a:t>To what extent do you agree with this view?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EEEF2-A09C-4C46-87AD-7E51DE9ACFDA}"/>
              </a:ext>
            </a:extLst>
          </p:cNvPr>
          <p:cNvSpPr/>
          <p:nvPr/>
        </p:nvSpPr>
        <p:spPr>
          <a:xfrm>
            <a:off x="11184" y="5903893"/>
            <a:ext cx="12180816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Remember to include in your answer relevant detailed exploration of Angelou’s authorial methods.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CF825-0D47-456A-8D05-B867949C5D19}"/>
              </a:ext>
            </a:extLst>
          </p:cNvPr>
          <p:cNvSpPr txBox="1"/>
          <p:nvPr/>
        </p:nvSpPr>
        <p:spPr>
          <a:xfrm>
            <a:off x="360727" y="532620"/>
            <a:ext cx="5394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Paired Writing: Write a response to this question ensuring your have a strong opinion about how far you agree with this statement.</a:t>
            </a:r>
          </a:p>
          <a:p>
            <a:endParaRPr lang="en-US" sz="3600" dirty="0"/>
          </a:p>
          <a:p>
            <a:r>
              <a:rPr lang="en-US" sz="3600" i="1" dirty="0"/>
              <a:t>Be prepared to share!</a:t>
            </a:r>
            <a:endParaRPr lang="en-GB" sz="36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EEEACA-665E-4AFB-B749-D84201A4F7C7}"/>
              </a:ext>
            </a:extLst>
          </p:cNvPr>
          <p:cNvCxnSpPr>
            <a:cxnSpLocks/>
          </p:cNvCxnSpPr>
          <p:nvPr/>
        </p:nvCxnSpPr>
        <p:spPr>
          <a:xfrm flipV="1">
            <a:off x="167780" y="5335398"/>
            <a:ext cx="11820088" cy="3355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85EC19-C460-4C10-9A91-0252802775AA}"/>
              </a:ext>
            </a:extLst>
          </p:cNvPr>
          <p:cNvSpPr txBox="1"/>
          <p:nvPr/>
        </p:nvSpPr>
        <p:spPr>
          <a:xfrm>
            <a:off x="285225" y="5335398"/>
            <a:ext cx="120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AGREE					to some extent				DISAGREE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ae4bebc-5183-402f-9a72-94513702be85" xsi:nil="true"/>
    <SharedWithUsers xmlns="0ff20ada-ea1e-4479-af96-12e7f68be8f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9D91EF-60A6-4F19-B9DC-4A54EDB43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E419AA-7E9E-41BB-ADD3-A0CC7ECB8021}"/>
</file>

<file path=customXml/itemProps3.xml><?xml version="1.0" encoding="utf-8"?>
<ds:datastoreItem xmlns:ds="http://schemas.openxmlformats.org/officeDocument/2006/customXml" ds:itemID="{A00F2264-B177-4F2B-AC85-3769B56AF7E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e45d5a6f-e902-4bcd-8698-f03629af2427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ff886b6-37ee-4b55-881f-1488484dc18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217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‘Still I Rise’ by Maya Angelou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Chaventre</dc:creator>
  <cp:lastModifiedBy>Mrs L Kemp</cp:lastModifiedBy>
  <cp:revision>59</cp:revision>
  <dcterms:created xsi:type="dcterms:W3CDTF">2021-10-12T07:26:12Z</dcterms:created>
  <dcterms:modified xsi:type="dcterms:W3CDTF">2024-06-28T07:46:19Z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Order">
    <vt:r8>1193200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