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5" r:id="rId3"/>
    <p:sldId id="256" r:id="rId4"/>
    <p:sldId id="257" r:id="rId5"/>
    <p:sldId id="260" r:id="rId6"/>
    <p:sldId id="261" r:id="rId7"/>
    <p:sldId id="273" r:id="rId8"/>
    <p:sldId id="265" r:id="rId9"/>
    <p:sldId id="262" r:id="rId10"/>
    <p:sldId id="274" r:id="rId11"/>
    <p:sldId id="266" r:id="rId12"/>
    <p:sldId id="263" r:id="rId13"/>
    <p:sldId id="269" r:id="rId14"/>
    <p:sldId id="267" r:id="rId15"/>
    <p:sldId id="26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0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1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9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2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3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6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3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53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6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20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6F7-1352-461E-AF66-7AA9E4F78CB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13/06/2024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D47F-643B-476B-9400-6D8DE4E55E9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0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5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0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2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0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4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0CF2-626E-4E45-B019-C047F1F2C13A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602E-7E30-4D7C-BDC2-1AB7AB6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4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48" y="4209098"/>
            <a:ext cx="281082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721377" y="371475"/>
            <a:ext cx="671512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Title: A Level 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3866420" y="1182231"/>
            <a:ext cx="468108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Aims:</a:t>
            </a:r>
          </a:p>
          <a:p>
            <a:pPr marL="342900" indent="-342900">
              <a:buAutoNum type="arabicPeriod"/>
            </a:pPr>
            <a:r>
              <a:rPr lang="en-GB" sz="2800" dirty="0">
                <a:ea typeface="Calibri"/>
                <a:cs typeface="Calibri"/>
              </a:rPr>
              <a:t>Identify the elements of the exam papers</a:t>
            </a:r>
          </a:p>
          <a:p>
            <a:pPr marL="342900" indent="-342900">
              <a:buAutoNum type="arabicPeriod"/>
            </a:pPr>
            <a:r>
              <a:rPr lang="en-GB" sz="2800" dirty="0">
                <a:ea typeface="Calibri"/>
                <a:cs typeface="Calibri"/>
              </a:rPr>
              <a:t>Attempt exam style questions in each paper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8692551" y="751344"/>
            <a:ext cx="317452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u="sng" dirty="0"/>
              <a:t>DNA:</a:t>
            </a:r>
          </a:p>
          <a:p>
            <a:pPr algn="l"/>
            <a:endParaRPr lang="en-GB" sz="2800" b="1" u="sng" dirty="0"/>
          </a:p>
          <a:p>
            <a:r>
              <a:rPr lang="en-GB" sz="2800" dirty="0">
                <a:ea typeface="Calibri"/>
                <a:cs typeface="Calibri"/>
              </a:rPr>
              <a:t> </a:t>
            </a:r>
            <a:r>
              <a:rPr lang="en-US" sz="2800" dirty="0">
                <a:ea typeface="Calibri"/>
                <a:cs typeface="Calibri"/>
              </a:rPr>
              <a:t>- label the heart work sheet. </a:t>
            </a: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869" y="4451870"/>
            <a:ext cx="2026577" cy="21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93" y="257578"/>
            <a:ext cx="10515600" cy="5352715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200" dirty="0"/>
              <a:t>A basketball free throw is classified as what type of skill? Close or Open?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2) Some people believe you develop your personality by inheriting it from your parents, other believe you develop it from copying the people around you. </a:t>
            </a:r>
          </a:p>
          <a:p>
            <a:pPr marL="0" indent="0">
              <a:buNone/>
            </a:pPr>
            <a:r>
              <a:rPr lang="en-US" sz="3200" dirty="0"/>
              <a:t>What do you think? Inherited or copying?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3) What are the possible reasons someone could become aggressive in sport? 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30" y="5013907"/>
            <a:ext cx="2764665" cy="17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5580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rgbClr val="FF0000"/>
                </a:solidFill>
              </a:rPr>
              <a:t>03 paper - 20% of final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87" y="1730622"/>
            <a:ext cx="10515600" cy="4351338"/>
          </a:xfrm>
        </p:spPr>
        <p:txBody>
          <a:bodyPr/>
          <a:lstStyle/>
          <a:p>
            <a:r>
              <a:rPr lang="en-GB" dirty="0"/>
              <a:t>Development of sport since the 1800s</a:t>
            </a:r>
          </a:p>
          <a:p>
            <a:r>
              <a:rPr lang="en-GB" dirty="0"/>
              <a:t>The modern Olympics</a:t>
            </a:r>
          </a:p>
          <a:p>
            <a:r>
              <a:rPr lang="en-GB" dirty="0"/>
              <a:t>Case studies of the Olympics (The 1936 Nazi games)</a:t>
            </a:r>
          </a:p>
          <a:p>
            <a:r>
              <a:rPr lang="en-GB" dirty="0"/>
              <a:t>Commercialisation of sport</a:t>
            </a:r>
          </a:p>
          <a:p>
            <a:r>
              <a:rPr lang="en-GB" dirty="0"/>
              <a:t>The golden triangle</a:t>
            </a:r>
          </a:p>
          <a:p>
            <a:r>
              <a:rPr lang="en-GB" dirty="0"/>
              <a:t>How media influence sport</a:t>
            </a:r>
          </a:p>
          <a:p>
            <a:r>
              <a:rPr lang="en-GB" dirty="0"/>
              <a:t>Drugs in sport</a:t>
            </a:r>
          </a:p>
          <a:p>
            <a:r>
              <a:rPr lang="en-GB" dirty="0"/>
              <a:t>Entertainment and sport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546" y="4183600"/>
            <a:ext cx="3396529" cy="2544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465" y="175543"/>
            <a:ext cx="3387610" cy="2185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460" y="2510349"/>
            <a:ext cx="2552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5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026" y="188641"/>
            <a:ext cx="8229600" cy="79208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2. What causes violence in sport?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48EB6E-3CA5-4E05-8653-E6D6C002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Exam question: </a:t>
            </a:r>
            <a:r>
              <a:rPr lang="en-US" dirty="0"/>
              <a:t>What causes violence in sport?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579B72-1F78-402A-BBEA-6AEB2A4C8D28}"/>
              </a:ext>
            </a:extLst>
          </p:cNvPr>
          <p:cNvSpPr txBox="1">
            <a:spLocks/>
          </p:cNvSpPr>
          <p:nvPr/>
        </p:nvSpPr>
        <p:spPr>
          <a:xfrm>
            <a:off x="395536" y="1463039"/>
            <a:ext cx="9937184" cy="520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Pressure to win – management, sponsorship</a:t>
            </a:r>
          </a:p>
          <a:p>
            <a:r>
              <a:rPr lang="en-GB" dirty="0"/>
              <a:t>Desire to win – intrinsic and extrinsic motivation</a:t>
            </a:r>
          </a:p>
          <a:p>
            <a:r>
              <a:rPr lang="en-GB" dirty="0"/>
              <a:t>Nature of the game – physical, aggressive, ice hockey, bats, boxing, </a:t>
            </a:r>
          </a:p>
          <a:p>
            <a:r>
              <a:rPr lang="en-GB" dirty="0"/>
              <a:t>Spectators and alcohol/drugs – increases violence, passion, over confident in rowdy situations. </a:t>
            </a:r>
          </a:p>
          <a:p>
            <a:r>
              <a:rPr lang="en-GB" dirty="0"/>
              <a:t>Rivalries between clubs</a:t>
            </a:r>
          </a:p>
          <a:p>
            <a:r>
              <a:rPr lang="en-GB" dirty="0"/>
              <a:t>Spectators to see others being violent - encourages</a:t>
            </a:r>
          </a:p>
          <a:p>
            <a:r>
              <a:rPr lang="en-GB" dirty="0"/>
              <a:t>Media increase tension – pre game tension, social media, </a:t>
            </a:r>
          </a:p>
          <a:p>
            <a:r>
              <a:rPr lang="en-GB" dirty="0"/>
              <a:t>Officials – unfair decisions, poor control over the game,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7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66" y="283335"/>
            <a:ext cx="10515600" cy="53913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arenR"/>
            </a:pPr>
            <a:r>
              <a:rPr lang="en-US" sz="3600" dirty="0"/>
              <a:t>How might the media impact of timing of games played on the </a:t>
            </a:r>
            <a:r>
              <a:rPr lang="en-US" sz="3600" dirty="0" err="1"/>
              <a:t>tv</a:t>
            </a:r>
            <a:r>
              <a:rPr lang="en-US" sz="3600" dirty="0"/>
              <a:t>?</a:t>
            </a:r>
          </a:p>
          <a:p>
            <a:pPr marL="514350" indent="-514350">
              <a:lnSpc>
                <a:spcPct val="100000"/>
              </a:lnSpc>
              <a:buAutoNum type="arabicParenR"/>
            </a:pPr>
            <a:r>
              <a:rPr lang="en-US" sz="3600" dirty="0"/>
              <a:t>What is the difference between an amateur and a professional? </a:t>
            </a:r>
          </a:p>
          <a:p>
            <a:pPr marL="514350" indent="-514350">
              <a:lnSpc>
                <a:spcPct val="100000"/>
              </a:lnSpc>
              <a:buAutoNum type="arabicParenR"/>
            </a:pPr>
            <a:r>
              <a:rPr lang="en-US" sz="3600" dirty="0"/>
              <a:t>Give an example of a sport in the modern day Olympics. </a:t>
            </a:r>
          </a:p>
          <a:p>
            <a:pPr marL="514350" indent="-514350">
              <a:lnSpc>
                <a:spcPct val="100000"/>
              </a:lnSpc>
              <a:buAutoNum type="arabicParenR"/>
            </a:pPr>
            <a:r>
              <a:rPr lang="en-US" sz="3600" dirty="0"/>
              <a:t>Today, how has the media created more entertainment for us to watch sport? </a:t>
            </a:r>
          </a:p>
          <a:p>
            <a:pPr marL="514350" indent="-514350">
              <a:lnSpc>
                <a:spcPct val="100000"/>
              </a:lnSpc>
              <a:buAutoNum type="arabicParenR"/>
            </a:pP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31" y="4580551"/>
            <a:ext cx="3342134" cy="19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8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>
                <a:solidFill>
                  <a:srgbClr val="FF0000"/>
                </a:solidFill>
              </a:rPr>
              <a:t>04 – Practical and talk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u="sng" dirty="0">
                <a:solidFill>
                  <a:srgbClr val="FF0000"/>
                </a:solidFill>
              </a:rPr>
              <a:t>Practical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903" y="2552576"/>
            <a:ext cx="5157787" cy="3684588"/>
          </a:xfrm>
        </p:spPr>
        <p:txBody>
          <a:bodyPr/>
          <a:lstStyle/>
          <a:p>
            <a:r>
              <a:rPr lang="en-GB" dirty="0"/>
              <a:t>1 sport. </a:t>
            </a:r>
          </a:p>
          <a:p>
            <a:r>
              <a:rPr lang="en-GB" dirty="0"/>
              <a:t>This means you only focus on one sport to be your best. </a:t>
            </a:r>
          </a:p>
          <a:p>
            <a:r>
              <a:rPr lang="en-GB" dirty="0"/>
              <a:t>You will need to keep a log book therefore it is expected that you play this sport outside of school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u="sng" dirty="0">
                <a:solidFill>
                  <a:srgbClr val="FF0000"/>
                </a:solidFill>
              </a:rPr>
              <a:t>Coursework - EAPI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This is a talk</a:t>
            </a:r>
          </a:p>
          <a:p>
            <a:r>
              <a:rPr lang="en-GB" dirty="0"/>
              <a:t>You will watch a video of a performer in your sport. </a:t>
            </a:r>
          </a:p>
          <a:p>
            <a:r>
              <a:rPr lang="en-GB" dirty="0"/>
              <a:t>You will need to identify their strengths and weaknesses and relate the theory to what you have seen.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634" y="1710047"/>
            <a:ext cx="5462649" cy="478575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97039" y="1662545"/>
            <a:ext cx="5628904" cy="477388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What we expect from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Commitment to 1 sport outside of school. We will not offer practical lessons within school time. </a:t>
            </a:r>
          </a:p>
          <a:p>
            <a:r>
              <a:rPr lang="en-GB" sz="3200" dirty="0"/>
              <a:t>Folders to be kept up to date and tidy, clearly identifying the content for each section of the course. You will need a divider for each section (01, 02, 03, 04) </a:t>
            </a:r>
          </a:p>
          <a:p>
            <a:r>
              <a:rPr lang="en-GB" sz="3200" dirty="0"/>
              <a:t>Completing homework to a good standard. A Level requires a lot of work outside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6088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29049" y="2859502"/>
            <a:ext cx="4270664" cy="1198148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449782" y="524889"/>
            <a:ext cx="5205845" cy="1690451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381" y="546477"/>
            <a:ext cx="9144000" cy="1361064"/>
          </a:xfrm>
        </p:spPr>
        <p:txBody>
          <a:bodyPr>
            <a:normAutofit/>
          </a:bodyPr>
          <a:lstStyle/>
          <a:p>
            <a:r>
              <a:rPr lang="en-GB" sz="6600" b="1" u="sng" dirty="0"/>
              <a:t>A Level 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381" y="3032540"/>
            <a:ext cx="9144000" cy="910810"/>
          </a:xfrm>
        </p:spPr>
        <p:txBody>
          <a:bodyPr/>
          <a:lstStyle/>
          <a:p>
            <a:r>
              <a:rPr lang="en-GB" dirty="0"/>
              <a:t>What you can expect from us.</a:t>
            </a:r>
          </a:p>
          <a:p>
            <a:r>
              <a:rPr lang="en-GB" dirty="0"/>
              <a:t>What we expect from you.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4" y="4641051"/>
            <a:ext cx="3258421" cy="1921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540" y="4599602"/>
            <a:ext cx="2853175" cy="1963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857" y="4685681"/>
            <a:ext cx="3272091" cy="183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540" y="2426676"/>
            <a:ext cx="285750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36" y="2605242"/>
            <a:ext cx="27813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5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16632"/>
            <a:ext cx="8229600" cy="1143000"/>
          </a:xfrm>
        </p:spPr>
        <p:txBody>
          <a:bodyPr/>
          <a:lstStyle/>
          <a:p>
            <a:r>
              <a:rPr lang="en-GB" b="1" u="sng" dirty="0"/>
              <a:t>A’ Level PE Course – 2 year course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31496"/>
              </p:ext>
            </p:extLst>
          </p:nvPr>
        </p:nvGraphicFramePr>
        <p:xfrm>
          <a:off x="1111828" y="1259632"/>
          <a:ext cx="9840192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dirty="0"/>
                        <a:t>Assessment</a:t>
                      </a:r>
                      <a:r>
                        <a:rPr lang="en-GB" baseline="0" dirty="0"/>
                        <a:t> overview    Content overview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 dirty="0"/>
                        <a:t>Physiological factors affecting</a:t>
                      </a:r>
                      <a:r>
                        <a:rPr lang="en-GB" b="1" u="sng" baseline="0" dirty="0"/>
                        <a:t> performance (01)</a:t>
                      </a:r>
                    </a:p>
                    <a:p>
                      <a:r>
                        <a:rPr lang="en-GB" baseline="0" dirty="0"/>
                        <a:t>90 marks</a:t>
                      </a:r>
                    </a:p>
                    <a:p>
                      <a:r>
                        <a:rPr lang="en-GB" baseline="0" dirty="0"/>
                        <a:t>2 hour written paper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Applied anatomy and physiology</a:t>
                      </a:r>
                    </a:p>
                    <a:p>
                      <a:r>
                        <a:rPr lang="en-GB" dirty="0"/>
                        <a:t>Exercise physiology</a:t>
                      </a:r>
                    </a:p>
                    <a:p>
                      <a:r>
                        <a:rPr lang="en-GB" dirty="0"/>
                        <a:t>Biomechanics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30% </a:t>
                      </a:r>
                      <a:r>
                        <a:rPr lang="en-GB" dirty="0"/>
                        <a:t>of</a:t>
                      </a:r>
                      <a:r>
                        <a:rPr lang="en-GB" baseline="0" dirty="0"/>
                        <a:t> total A’ Level 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72">
                <a:tc>
                  <a:txBody>
                    <a:bodyPr/>
                    <a:lstStyle/>
                    <a:p>
                      <a:r>
                        <a:rPr lang="en-GB" b="1" u="sng" dirty="0"/>
                        <a:t>Psychological factors</a:t>
                      </a:r>
                      <a:r>
                        <a:rPr lang="en-GB" b="1" u="sng" baseline="0" dirty="0"/>
                        <a:t> affecting performance (02)</a:t>
                      </a:r>
                    </a:p>
                    <a:p>
                      <a:r>
                        <a:rPr lang="en-GB" baseline="0" dirty="0"/>
                        <a:t>60 marks</a:t>
                      </a:r>
                    </a:p>
                    <a:p>
                      <a:r>
                        <a:rPr lang="en-GB" baseline="0" dirty="0"/>
                        <a:t>1 hour written paper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Skill Acquisition</a:t>
                      </a:r>
                    </a:p>
                    <a:p>
                      <a:r>
                        <a:rPr lang="en-GB" dirty="0"/>
                        <a:t>Sport Psychology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20%</a:t>
                      </a:r>
                      <a:r>
                        <a:rPr lang="en-GB" dirty="0"/>
                        <a:t> of total</a:t>
                      </a:r>
                      <a:r>
                        <a:rPr lang="en-GB" baseline="0" dirty="0"/>
                        <a:t> A’ Level 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 dirty="0"/>
                        <a:t>Socio-cultural</a:t>
                      </a:r>
                      <a:r>
                        <a:rPr lang="en-GB" b="1" u="sng" baseline="0" dirty="0"/>
                        <a:t> issues in physical activity and sport (03) </a:t>
                      </a:r>
                    </a:p>
                    <a:p>
                      <a:r>
                        <a:rPr lang="en-GB" baseline="0" dirty="0"/>
                        <a:t>60 marks</a:t>
                      </a:r>
                    </a:p>
                    <a:p>
                      <a:r>
                        <a:rPr lang="en-GB" baseline="0" dirty="0"/>
                        <a:t>1 hour written paper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Sport and Society</a:t>
                      </a:r>
                    </a:p>
                    <a:p>
                      <a:r>
                        <a:rPr lang="en-GB" dirty="0"/>
                        <a:t>Contemporary Issues in Physical activity and sport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20%</a:t>
                      </a:r>
                      <a:r>
                        <a:rPr lang="en-GB" dirty="0"/>
                        <a:t> Of total A’ Level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sng" dirty="0"/>
                        <a:t>Performance</a:t>
                      </a:r>
                      <a:r>
                        <a:rPr lang="en-GB" b="1" u="sng" baseline="0" dirty="0"/>
                        <a:t> in physical education (04)</a:t>
                      </a:r>
                    </a:p>
                    <a:p>
                      <a:r>
                        <a:rPr lang="en-GB" baseline="0" dirty="0"/>
                        <a:t>60 marks</a:t>
                      </a:r>
                    </a:p>
                    <a:p>
                      <a:r>
                        <a:rPr lang="en-GB" baseline="0" dirty="0"/>
                        <a:t>Non-exam assessment (NEA)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Performance/Coaching</a:t>
                      </a:r>
                    </a:p>
                    <a:p>
                      <a:r>
                        <a:rPr lang="en-GB" dirty="0"/>
                        <a:t>Evaluation and Analysis of performance for improvement (EAPI)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30%</a:t>
                      </a:r>
                      <a:r>
                        <a:rPr lang="en-GB" dirty="0"/>
                        <a:t> of total A’ Level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12545" y="1285320"/>
            <a:ext cx="9871363" cy="1535523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5" y="2795155"/>
            <a:ext cx="9893223" cy="1184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4" y="3969327"/>
            <a:ext cx="9893224" cy="1266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4" y="5225173"/>
            <a:ext cx="989322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/>
              <a:t>How you will study over the 2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/>
              <a:t>Year 12:</a:t>
            </a:r>
          </a:p>
          <a:p>
            <a:r>
              <a:rPr lang="en-GB" dirty="0"/>
              <a:t>01 paper – Physiological effects of sport</a:t>
            </a:r>
          </a:p>
          <a:p>
            <a:r>
              <a:rPr lang="en-GB" dirty="0"/>
              <a:t>02 paper – psychological effects of sport</a:t>
            </a:r>
          </a:p>
          <a:p>
            <a:r>
              <a:rPr lang="en-GB" dirty="0"/>
              <a:t>04 practical – a practice moderation and EAPI talk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Year 13</a:t>
            </a:r>
            <a:endParaRPr lang="en-GB" dirty="0"/>
          </a:p>
          <a:p>
            <a:r>
              <a:rPr lang="en-GB" dirty="0"/>
              <a:t>01 paper – continue as bigger paper.</a:t>
            </a:r>
          </a:p>
          <a:p>
            <a:r>
              <a:rPr lang="en-GB" dirty="0"/>
              <a:t>03 paper – social cultural aspects of sport. </a:t>
            </a:r>
          </a:p>
          <a:p>
            <a:r>
              <a:rPr lang="en-GB" dirty="0"/>
              <a:t>04 practical – moderation for final practical grade and EAPI talk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u="sng" dirty="0">
                <a:solidFill>
                  <a:srgbClr val="FF0000"/>
                </a:solidFill>
              </a:rPr>
              <a:t>01 paper – 30% of final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3" y="1601034"/>
            <a:ext cx="10515600" cy="4831849"/>
          </a:xfrm>
        </p:spPr>
        <p:txBody>
          <a:bodyPr>
            <a:normAutofit/>
          </a:bodyPr>
          <a:lstStyle/>
          <a:p>
            <a:r>
              <a:rPr lang="en-GB" dirty="0"/>
              <a:t>Bones and muscles</a:t>
            </a:r>
          </a:p>
          <a:p>
            <a:r>
              <a:rPr lang="en-GB" dirty="0"/>
              <a:t>Levers</a:t>
            </a:r>
          </a:p>
          <a:p>
            <a:r>
              <a:rPr lang="en-GB" dirty="0"/>
              <a:t>Energy systems</a:t>
            </a:r>
          </a:p>
          <a:p>
            <a:r>
              <a:rPr lang="en-GB" dirty="0"/>
              <a:t>Cardiovascular system</a:t>
            </a:r>
          </a:p>
          <a:p>
            <a:r>
              <a:rPr lang="en-GB" dirty="0"/>
              <a:t>Respiratory system </a:t>
            </a:r>
          </a:p>
          <a:p>
            <a:r>
              <a:rPr lang="en-GB" dirty="0"/>
              <a:t>Types of training</a:t>
            </a:r>
          </a:p>
          <a:p>
            <a:r>
              <a:rPr lang="en-GB" dirty="0"/>
              <a:t>Training cycles</a:t>
            </a:r>
          </a:p>
          <a:p>
            <a:r>
              <a:rPr lang="en-GB" dirty="0"/>
              <a:t>Injury</a:t>
            </a:r>
          </a:p>
          <a:p>
            <a:r>
              <a:rPr lang="en-GB" dirty="0"/>
              <a:t>Diet and nutrition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03" y="1698172"/>
            <a:ext cx="5183799" cy="343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191" y="4197370"/>
            <a:ext cx="2660630" cy="2660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382" y="1322181"/>
            <a:ext cx="17049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12" y="181608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u="sng" dirty="0"/>
              <a:t>Task: Route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196752"/>
            <a:ext cx="9448800" cy="5616624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/>
              <a:t>Vena Cava</a:t>
            </a:r>
          </a:p>
          <a:p>
            <a:pPr>
              <a:spcBef>
                <a:spcPct val="50000"/>
              </a:spcBef>
            </a:pPr>
            <a:r>
              <a:rPr lang="en-GB" altLang="en-US" sz="3600" dirty="0"/>
              <a:t>Right Atrium 				</a:t>
            </a:r>
          </a:p>
          <a:p>
            <a:pPr>
              <a:spcBef>
                <a:spcPct val="50000"/>
              </a:spcBef>
            </a:pPr>
            <a:r>
              <a:rPr lang="en-GB" altLang="en-US" sz="3600" dirty="0"/>
              <a:t>Tricuspid Valve				</a:t>
            </a:r>
          </a:p>
          <a:p>
            <a:pPr>
              <a:spcBef>
                <a:spcPct val="50000"/>
              </a:spcBef>
            </a:pPr>
            <a:r>
              <a:rPr lang="en-GB" altLang="en-US" sz="3600" dirty="0"/>
              <a:t>Right Ventricle				</a:t>
            </a:r>
          </a:p>
          <a:p>
            <a:pPr>
              <a:spcBef>
                <a:spcPct val="50000"/>
              </a:spcBef>
            </a:pPr>
            <a:r>
              <a:rPr lang="en-GB" altLang="en-US" sz="3600" dirty="0"/>
              <a:t>Semi-lunar Valve 				</a:t>
            </a:r>
          </a:p>
          <a:p>
            <a:pPr>
              <a:spcBef>
                <a:spcPct val="50000"/>
              </a:spcBef>
            </a:pPr>
            <a:r>
              <a:rPr lang="en-GB" altLang="en-US" sz="3600" dirty="0"/>
              <a:t>Pulmonary Artery 			</a:t>
            </a:r>
          </a:p>
          <a:p>
            <a:pPr>
              <a:spcBef>
                <a:spcPct val="50000"/>
              </a:spcBef>
            </a:pPr>
            <a:r>
              <a:rPr lang="en-GB" altLang="en-US" sz="3600" dirty="0"/>
              <a:t>Lungs </a:t>
            </a:r>
            <a:r>
              <a:rPr lang="en-GB" altLang="en-US" dirty="0"/>
              <a:t>					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dirty="0"/>
              <a:t>Pulmonary Vein</a:t>
            </a:r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47728" y="1556792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9696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9696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87688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8768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99656" y="5157192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71664" y="5805264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08168" y="5805264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68208" y="50851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968208" y="44371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968208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68208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968208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104112" y="148478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92145" y="184482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Body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152" y="256490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Aorta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7" y="3212977"/>
            <a:ext cx="419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Semi-</a:t>
            </a:r>
            <a:r>
              <a:rPr lang="en-GB" sz="3600" dirty="0" err="1"/>
              <a:t>luna</a:t>
            </a:r>
            <a:r>
              <a:rPr lang="en-GB" sz="3600" dirty="0"/>
              <a:t> valve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4112" y="386104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Left ventricle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0096" y="458112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Bicuspid valve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6460" y="55083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Left Atrium </a:t>
            </a:r>
          </a:p>
        </p:txBody>
      </p:sp>
    </p:spTree>
    <p:extLst>
      <p:ext uri="{BB962C8B-B14F-4D97-AF65-F5344CB8AC3E}">
        <p14:creationId xmlns:p14="http://schemas.microsoft.com/office/powerpoint/2010/main" val="28250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618186"/>
            <a:ext cx="10722735" cy="555877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4000" dirty="0"/>
              <a:t>The heart is split into 4 chambers. Name the two chambers at the top of the heart.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4000" dirty="0"/>
              <a:t>“the volume of blood which is ejected from the left ventricle in one contraction” is known as the what?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4000" dirty="0"/>
              <a:t>Muscles work in A…………… pairs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4000" dirty="0"/>
              <a:t>What is the name for the group of muscles that cover your stomach?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953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7" y="35452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rgbClr val="FF0000"/>
                </a:solidFill>
              </a:rPr>
              <a:t>02 paper - 20% of final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67" y="1694997"/>
            <a:ext cx="5596742" cy="4351338"/>
          </a:xfrm>
        </p:spPr>
        <p:txBody>
          <a:bodyPr/>
          <a:lstStyle/>
          <a:p>
            <a:r>
              <a:rPr lang="en-GB" dirty="0"/>
              <a:t>Skill classification</a:t>
            </a:r>
          </a:p>
          <a:p>
            <a:r>
              <a:rPr lang="en-GB" dirty="0"/>
              <a:t>Theories of learning</a:t>
            </a:r>
          </a:p>
          <a:p>
            <a:r>
              <a:rPr lang="en-GB" dirty="0"/>
              <a:t>Types of learning</a:t>
            </a:r>
          </a:p>
          <a:p>
            <a:r>
              <a:rPr lang="en-GB" dirty="0"/>
              <a:t>Personality</a:t>
            </a:r>
          </a:p>
          <a:p>
            <a:r>
              <a:rPr lang="en-GB" dirty="0"/>
              <a:t>Aggression in sport</a:t>
            </a:r>
          </a:p>
          <a:p>
            <a:r>
              <a:rPr lang="en-GB" dirty="0"/>
              <a:t>Types of leaders</a:t>
            </a:r>
          </a:p>
          <a:p>
            <a:r>
              <a:rPr lang="en-GB" dirty="0"/>
              <a:t>Stress in sport</a:t>
            </a:r>
          </a:p>
          <a:p>
            <a:r>
              <a:rPr lang="en-GB" dirty="0"/>
              <a:t>Motivation in sport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2514971"/>
            <a:ext cx="3213596" cy="1807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802" y="4602676"/>
            <a:ext cx="3339899" cy="2071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467" y="434438"/>
            <a:ext cx="2737325" cy="19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3B68-6664-44CB-BC5B-32461B41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25" y="2572227"/>
            <a:ext cx="10515600" cy="4351338"/>
          </a:xfrm>
        </p:spPr>
        <p:txBody>
          <a:bodyPr/>
          <a:lstStyle/>
          <a:p>
            <a:r>
              <a:rPr lang="en-US" dirty="0"/>
              <a:t>A volunteer needs to throw some paper into the bin. They will throw backwards and not be able to see the bin. They will do this 3 times, all differently. </a:t>
            </a:r>
          </a:p>
          <a:p>
            <a:r>
              <a:rPr lang="en-US" dirty="0"/>
              <a:t>They will then received 3 types of Feedback on attempting to throw the paper into the bin 3 times: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No feedback</a:t>
            </a:r>
          </a:p>
          <a:p>
            <a:r>
              <a:rPr lang="en-US" dirty="0"/>
              <a:t>Knowledge of results – scored or not</a:t>
            </a:r>
          </a:p>
          <a:p>
            <a:r>
              <a:rPr lang="en-US" dirty="0"/>
              <a:t>Knowledge of performance –  </a:t>
            </a:r>
            <a:r>
              <a:rPr lang="en-US" dirty="0" err="1"/>
              <a:t>eg.</a:t>
            </a:r>
            <a:r>
              <a:rPr lang="en-US" dirty="0"/>
              <a:t> “throw to the left a bit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F94BEF-5702-4BEA-B29D-6683722C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77440" cy="1325563"/>
          </a:xfrm>
        </p:spPr>
        <p:txBody>
          <a:bodyPr>
            <a:normAutofit/>
          </a:bodyPr>
          <a:lstStyle/>
          <a:p>
            <a:r>
              <a:rPr lang="en-GB" b="1" u="sng" dirty="0"/>
              <a:t>Feedback</a:t>
            </a:r>
            <a:br>
              <a:rPr lang="en-GB" b="1" u="sng" dirty="0">
                <a:solidFill>
                  <a:schemeClr val="bg1"/>
                </a:solidFill>
              </a:rPr>
            </a:b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79C68-CBC6-4226-BAD5-504041CD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26" y="1341942"/>
            <a:ext cx="1036354" cy="1036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D865C-3894-48B8-94DA-BA12064D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804" y="1110881"/>
            <a:ext cx="951058" cy="153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D4525-0391-4ED2-9A8B-30D073D6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03" y="98857"/>
            <a:ext cx="4212701" cy="10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3AD0F-A50D-4A5C-B374-3584A32C1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978" y="1027906"/>
            <a:ext cx="69500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04F602-BDDF-41E1-A67A-C7A1121EF84B}"/>
</file>

<file path=customXml/itemProps2.xml><?xml version="1.0" encoding="utf-8"?>
<ds:datastoreItem xmlns:ds="http://schemas.openxmlformats.org/officeDocument/2006/customXml" ds:itemID="{756AD59E-577B-4665-8688-9FD25518E312}"/>
</file>

<file path=customXml/itemProps3.xml><?xml version="1.0" encoding="utf-8"?>
<ds:datastoreItem xmlns:ds="http://schemas.openxmlformats.org/officeDocument/2006/customXml" ds:itemID="{FC46B488-4FF2-45BE-972B-5727E9349752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921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A Level PE</vt:lpstr>
      <vt:lpstr>A’ Level PE Course – 2 year course</vt:lpstr>
      <vt:lpstr>How you will study over the 2 years</vt:lpstr>
      <vt:lpstr>01 paper – 30% of final grade</vt:lpstr>
      <vt:lpstr>Task: Route of Blood</vt:lpstr>
      <vt:lpstr>PowerPoint Presentation</vt:lpstr>
      <vt:lpstr>02 paper - 20% of final grade</vt:lpstr>
      <vt:lpstr>Feedback </vt:lpstr>
      <vt:lpstr>PowerPoint Presentation</vt:lpstr>
      <vt:lpstr>03 paper - 20% of final grade</vt:lpstr>
      <vt:lpstr>Exam question: What causes violence in sport?  </vt:lpstr>
      <vt:lpstr>PowerPoint Presentation</vt:lpstr>
      <vt:lpstr>04 – Practical and talk</vt:lpstr>
      <vt:lpstr>What we expect from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PE</dc:title>
  <dc:creator>Ms L Hodder</dc:creator>
  <cp:lastModifiedBy>Miss L Hodder</cp:lastModifiedBy>
  <cp:revision>54</cp:revision>
  <dcterms:created xsi:type="dcterms:W3CDTF">2018-06-26T10:58:55Z</dcterms:created>
  <dcterms:modified xsi:type="dcterms:W3CDTF">2024-06-13T07:32:10Z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