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0" r:id="rId3"/>
    <p:sldId id="279" r:id="rId4"/>
    <p:sldId id="259" r:id="rId5"/>
    <p:sldId id="278" r:id="rId6"/>
    <p:sldId id="271" r:id="rId7"/>
    <p:sldId id="280" r:id="rId8"/>
    <p:sldId id="258" r:id="rId9"/>
    <p:sldId id="275" r:id="rId10"/>
    <p:sldId id="277" r:id="rId11"/>
    <p:sldId id="272" r:id="rId12"/>
    <p:sldId id="262" r:id="rId13"/>
    <p:sldId id="283" r:id="rId14"/>
    <p:sldId id="263" r:id="rId15"/>
    <p:sldId id="264" r:id="rId16"/>
    <p:sldId id="265" r:id="rId17"/>
    <p:sldId id="273" r:id="rId18"/>
    <p:sldId id="282" r:id="rId19"/>
    <p:sldId id="281" r:id="rId20"/>
    <p:sldId id="267" r:id="rId21"/>
    <p:sldId id="269" r:id="rId22"/>
    <p:sldId id="284" r:id="rId23"/>
    <p:sldId id="274" r:id="rId24"/>
    <p:sldId id="285" r:id="rId2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80" autoAdjust="0"/>
    <p:restoredTop sz="93979" autoAdjust="0"/>
  </p:normalViewPr>
  <p:slideViewPr>
    <p:cSldViewPr snapToGrid="0">
      <p:cViewPr varScale="1">
        <p:scale>
          <a:sx n="80" d="100"/>
          <a:sy n="80" d="100"/>
        </p:scale>
        <p:origin x="2952" y="84"/>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151741-D36C-47D3-8730-B0E238DED433}" type="datetimeFigureOut">
              <a:rPr lang="en-GB" smtClean="0"/>
              <a:t>27/06/2023</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EEF5C44-A26F-42B2-A029-CA47F023A31B}" type="slidenum">
              <a:rPr lang="en-GB" smtClean="0"/>
              <a:t>‹#›</a:t>
            </a:fld>
            <a:endParaRPr lang="en-GB"/>
          </a:p>
        </p:txBody>
      </p:sp>
    </p:spTree>
    <p:extLst>
      <p:ext uri="{BB962C8B-B14F-4D97-AF65-F5344CB8AC3E}">
        <p14:creationId xmlns:p14="http://schemas.microsoft.com/office/powerpoint/2010/main" val="306640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Md5-ANncZp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hlinkClick r:id="rId3"/>
              </a:rPr>
              <a:t>https://youtu.be/Md5-ANncZpM</a:t>
            </a:r>
            <a:endParaRPr lang="en-GB" dirty="0"/>
          </a:p>
        </p:txBody>
      </p:sp>
      <p:sp>
        <p:nvSpPr>
          <p:cNvPr id="4" name="Slide Number Placeholder 3"/>
          <p:cNvSpPr>
            <a:spLocks noGrp="1"/>
          </p:cNvSpPr>
          <p:nvPr>
            <p:ph type="sldNum" sz="quarter" idx="10"/>
          </p:nvPr>
        </p:nvSpPr>
        <p:spPr/>
        <p:txBody>
          <a:bodyPr/>
          <a:lstStyle/>
          <a:p>
            <a:fld id="{1EEF5C44-A26F-42B2-A029-CA47F023A31B}" type="slidenum">
              <a:rPr lang="en-GB" smtClean="0"/>
              <a:t>8</a:t>
            </a:fld>
            <a:endParaRPr lang="en-GB"/>
          </a:p>
        </p:txBody>
      </p:sp>
    </p:spTree>
    <p:extLst>
      <p:ext uri="{BB962C8B-B14F-4D97-AF65-F5344CB8AC3E}">
        <p14:creationId xmlns:p14="http://schemas.microsoft.com/office/powerpoint/2010/main" val="85229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499"/>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A8CDB-9299-4C4B-A700-C65258E69D96}"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16945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8CDB-9299-4C4B-A700-C65258E69D96}"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388450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8CDB-9299-4C4B-A700-C65258E69D96}"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42687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8CDB-9299-4C4B-A700-C65258E69D96}"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83021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499"/>
            </a:lvl1pPr>
          </a:lstStyle>
          <a:p>
            <a:r>
              <a:rPr lang="en-US"/>
              <a:t>Click to edit Master title style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499">
                <a:solidFill>
                  <a:schemeClr val="tx1">
                    <a:tint val="75000"/>
                  </a:schemeClr>
                </a:solidFill>
              </a:defRPr>
            </a:lvl2pPr>
            <a:lvl3pPr marL="685771" indent="0">
              <a:buNone/>
              <a:defRPr sz="1351">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200"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A8CDB-9299-4C4B-A700-C65258E69D96}" type="datetimeFigureOut">
              <a:rPr lang="en-GB" smtClean="0"/>
              <a:t>27/06/2023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334935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A8CDB-9299-4C4B-A700-C65258E69D96}"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10529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en-US"/>
              <a:t>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en-US"/>
              <a:t>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A8CDB-9299-4C4B-A700-C65258E69D96}" type="datetimeFigureOut">
              <a:rPr lang="en-GB" smtClean="0"/>
              <a:t>27/06/2023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383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A8CDB-9299-4C4B-A700-C65258E69D96}" type="datetimeFigureOut">
              <a:rPr lang="en-GB" smtClean="0"/>
              <a:t>27/06/2023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268199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8CDB-9299-4C4B-A700-C65258E69D96}" type="datetimeFigureOut">
              <a:rPr lang="en-GB" smtClean="0"/>
              <a:t>27/06/2023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361168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en-US"/>
              <a:t>Click to edit Master title style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4A8CDB-9299-4C4B-A700-C65258E69D96}"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40932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1"/>
            </a:lvl1pPr>
            <a:lvl2pPr marL="342886" indent="0">
              <a:buNone/>
              <a:defRPr sz="2100"/>
            </a:lvl2pPr>
            <a:lvl3pPr marL="685771" indent="0">
              <a:buNone/>
              <a:defRPr sz="1800"/>
            </a:lvl3pPr>
            <a:lvl4pPr marL="1028657" indent="0">
              <a:buNone/>
              <a:defRPr sz="1499"/>
            </a:lvl4pPr>
            <a:lvl5pPr marL="1371543" indent="0">
              <a:buNone/>
              <a:defRPr sz="1499"/>
            </a:lvl5pPr>
            <a:lvl6pPr marL="1714428" indent="0">
              <a:buNone/>
              <a:defRPr sz="1499"/>
            </a:lvl6pPr>
            <a:lvl7pPr marL="2057314" indent="0">
              <a:buNone/>
              <a:defRPr sz="1499"/>
            </a:lvl7pPr>
            <a:lvl8pPr marL="2400200" indent="0">
              <a:buNone/>
              <a:defRPr sz="1499"/>
            </a:lvl8pPr>
            <a:lvl9pPr marL="2743085" indent="0">
              <a:buNone/>
              <a:defRPr sz="1499"/>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4A8CDB-9299-4C4B-A700-C65258E69D96}" type="datetimeFigureOut">
              <a:rPr lang="en-GB" smtClean="0"/>
              <a:t>27/06/2023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6FA6DA-1677-4A7E-87C1-F2E1D8BF94FB}" type="slidenum">
              <a:rPr lang="en-GB" smtClean="0"/>
              <a:t>‹#›</a:t>
            </a:fld>
            <a:endParaRPr lang="en-GB"/>
          </a:p>
        </p:txBody>
      </p:sp>
    </p:spTree>
    <p:extLst>
      <p:ext uri="{BB962C8B-B14F-4D97-AF65-F5344CB8AC3E}">
        <p14:creationId xmlns:p14="http://schemas.microsoft.com/office/powerpoint/2010/main" val="257702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C4A8CDB-9299-4C4B-A700-C65258E69D96}" type="datetimeFigureOut">
              <a:rPr lang="en-GB" smtClean="0"/>
              <a:t>27/06/2023</a:t>
            </a:fld>
            <a:endParaRPr lang="en-GB"/>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E6FA6DA-1677-4A7E-87C1-F2E1D8BF94FB}" type="slidenum">
              <a:rPr lang="en-GB" smtClean="0"/>
              <a:t>‹#›</a:t>
            </a:fld>
            <a:endParaRPr lang="en-GB"/>
          </a:p>
        </p:txBody>
      </p:sp>
    </p:spTree>
    <p:extLst>
      <p:ext uri="{BB962C8B-B14F-4D97-AF65-F5344CB8AC3E}">
        <p14:creationId xmlns:p14="http://schemas.microsoft.com/office/powerpoint/2010/main" val="3596266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1" rtl="0" eaLnBrk="1" latinLnBrk="0" hangingPunct="1">
        <a:defRPr sz="1351" kern="1200">
          <a:solidFill>
            <a:schemeClr val="tx1"/>
          </a:solidFill>
          <a:latin typeface="+mn-lt"/>
          <a:ea typeface="+mn-ea"/>
          <a:cs typeface="+mn-cs"/>
        </a:defRPr>
      </a:lvl1pPr>
      <a:lvl2pPr marL="342886" algn="l" defTabSz="685771" rtl="0" eaLnBrk="1" latinLnBrk="0" hangingPunct="1">
        <a:defRPr sz="1351" kern="1200">
          <a:solidFill>
            <a:schemeClr val="tx1"/>
          </a:solidFill>
          <a:latin typeface="+mn-lt"/>
          <a:ea typeface="+mn-ea"/>
          <a:cs typeface="+mn-cs"/>
        </a:defRPr>
      </a:lvl2pPr>
      <a:lvl3pPr marL="685771" algn="l" defTabSz="685771" rtl="0" eaLnBrk="1" latinLnBrk="0" hangingPunct="1">
        <a:defRPr sz="1351" kern="1200">
          <a:solidFill>
            <a:schemeClr val="tx1"/>
          </a:solidFill>
          <a:latin typeface="+mn-lt"/>
          <a:ea typeface="+mn-ea"/>
          <a:cs typeface="+mn-cs"/>
        </a:defRPr>
      </a:lvl3pPr>
      <a:lvl4pPr marL="1028657" algn="l" defTabSz="685771" rtl="0" eaLnBrk="1" latinLnBrk="0" hangingPunct="1">
        <a:defRPr sz="1351" kern="1200">
          <a:solidFill>
            <a:schemeClr val="tx1"/>
          </a:solidFill>
          <a:latin typeface="+mn-lt"/>
          <a:ea typeface="+mn-ea"/>
          <a:cs typeface="+mn-cs"/>
        </a:defRPr>
      </a:lvl4pPr>
      <a:lvl5pPr marL="1371543" algn="l" defTabSz="685771" rtl="0" eaLnBrk="1" latinLnBrk="0" hangingPunct="1">
        <a:defRPr sz="1351" kern="1200">
          <a:solidFill>
            <a:schemeClr val="tx1"/>
          </a:solidFill>
          <a:latin typeface="+mn-lt"/>
          <a:ea typeface="+mn-ea"/>
          <a:cs typeface="+mn-cs"/>
        </a:defRPr>
      </a:lvl5pPr>
      <a:lvl6pPr marL="1714428" algn="l" defTabSz="685771" rtl="0" eaLnBrk="1" latinLnBrk="0" hangingPunct="1">
        <a:defRPr sz="1351" kern="1200">
          <a:solidFill>
            <a:schemeClr val="tx1"/>
          </a:solidFill>
          <a:latin typeface="+mn-lt"/>
          <a:ea typeface="+mn-ea"/>
          <a:cs typeface="+mn-cs"/>
        </a:defRPr>
      </a:lvl6pPr>
      <a:lvl7pPr marL="2057314" algn="l" defTabSz="685771" rtl="0" eaLnBrk="1" latinLnBrk="0" hangingPunct="1">
        <a:defRPr sz="1351" kern="1200">
          <a:solidFill>
            <a:schemeClr val="tx1"/>
          </a:solidFill>
          <a:latin typeface="+mn-lt"/>
          <a:ea typeface="+mn-ea"/>
          <a:cs typeface="+mn-cs"/>
        </a:defRPr>
      </a:lvl7pPr>
      <a:lvl8pPr marL="2400200" algn="l" defTabSz="685771" rtl="0" eaLnBrk="1" latinLnBrk="0" hangingPunct="1">
        <a:defRPr sz="1351" kern="1200">
          <a:solidFill>
            <a:schemeClr val="tx1"/>
          </a:solidFill>
          <a:latin typeface="+mn-lt"/>
          <a:ea typeface="+mn-ea"/>
          <a:cs typeface="+mn-cs"/>
        </a:defRPr>
      </a:lvl8pPr>
      <a:lvl9pPr marL="2743085" algn="l" defTabSz="68577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4283" y="8271272"/>
            <a:ext cx="6166935" cy="781109"/>
          </a:xfrm>
          <a:prstGeom prst="rect">
            <a:avLst/>
          </a:prstGeom>
        </p:spPr>
      </p:pic>
      <p:pic>
        <p:nvPicPr>
          <p:cNvPr id="9" name="Picture 8"/>
          <p:cNvPicPr>
            <a:picLocks noChangeAspect="1"/>
          </p:cNvPicPr>
          <p:nvPr/>
        </p:nvPicPr>
        <p:blipFill>
          <a:blip r:embed="rId3"/>
          <a:stretch>
            <a:fillRect/>
          </a:stretch>
        </p:blipFill>
        <p:spPr>
          <a:xfrm>
            <a:off x="219951" y="730669"/>
            <a:ext cx="6515601" cy="982904"/>
          </a:xfrm>
          <a:prstGeom prst="rect">
            <a:avLst/>
          </a:prstGeom>
        </p:spPr>
      </p:pic>
      <p:sp>
        <p:nvSpPr>
          <p:cNvPr id="10" name="TextBox 9"/>
          <p:cNvSpPr txBox="1"/>
          <p:nvPr/>
        </p:nvSpPr>
        <p:spPr>
          <a:xfrm>
            <a:off x="219951" y="144379"/>
            <a:ext cx="6515601" cy="369332"/>
          </a:xfrm>
          <a:prstGeom prst="rect">
            <a:avLst/>
          </a:prstGeom>
          <a:noFill/>
        </p:spPr>
        <p:txBody>
          <a:bodyPr wrap="square" rtlCol="0">
            <a:spAutoFit/>
          </a:bodyPr>
          <a:lstStyle/>
          <a:p>
            <a:pPr algn="ctr"/>
            <a:r>
              <a:rPr lang="es-ES_tradnl" spc="300" dirty="0" err="1">
                <a:solidFill>
                  <a:schemeClr val="tx1">
                    <a:lumMod val="50000"/>
                    <a:lumOff val="50000"/>
                  </a:schemeClr>
                </a:solidFill>
              </a:rPr>
              <a:t>Year</a:t>
            </a:r>
            <a:r>
              <a:rPr lang="es-ES_tradnl" spc="300" dirty="0">
                <a:solidFill>
                  <a:schemeClr val="tx1">
                    <a:lumMod val="50000"/>
                    <a:lumOff val="50000"/>
                  </a:schemeClr>
                </a:solidFill>
              </a:rPr>
              <a:t> 12 A-</a:t>
            </a:r>
            <a:r>
              <a:rPr lang="es-ES_tradnl" spc="300" dirty="0" err="1">
                <a:solidFill>
                  <a:schemeClr val="tx1">
                    <a:lumMod val="50000"/>
                    <a:lumOff val="50000"/>
                  </a:schemeClr>
                </a:solidFill>
              </a:rPr>
              <a:t>level</a:t>
            </a:r>
            <a:r>
              <a:rPr lang="es-ES_tradnl" spc="300" dirty="0">
                <a:solidFill>
                  <a:schemeClr val="tx1">
                    <a:lumMod val="50000"/>
                    <a:lumOff val="50000"/>
                  </a:schemeClr>
                </a:solidFill>
              </a:rPr>
              <a:t> </a:t>
            </a:r>
            <a:r>
              <a:rPr lang="es-ES_tradnl" spc="300" dirty="0" err="1">
                <a:solidFill>
                  <a:schemeClr val="tx1">
                    <a:lumMod val="50000"/>
                    <a:lumOff val="50000"/>
                  </a:schemeClr>
                </a:solidFill>
              </a:rPr>
              <a:t>Spanish</a:t>
            </a:r>
            <a:r>
              <a:rPr lang="es-ES_tradnl" spc="300" dirty="0">
                <a:solidFill>
                  <a:schemeClr val="tx1">
                    <a:lumMod val="50000"/>
                    <a:lumOff val="50000"/>
                  </a:schemeClr>
                </a:solidFill>
              </a:rPr>
              <a:t> </a:t>
            </a:r>
            <a:r>
              <a:rPr lang="es-ES_tradnl" spc="300" dirty="0" err="1">
                <a:solidFill>
                  <a:schemeClr val="tx1">
                    <a:lumMod val="50000"/>
                    <a:lumOff val="50000"/>
                  </a:schemeClr>
                </a:solidFill>
              </a:rPr>
              <a:t>bridging</a:t>
            </a:r>
            <a:r>
              <a:rPr lang="es-ES_tradnl" spc="300" dirty="0">
                <a:solidFill>
                  <a:schemeClr val="tx1">
                    <a:lumMod val="50000"/>
                    <a:lumOff val="50000"/>
                  </a:schemeClr>
                </a:solidFill>
              </a:rPr>
              <a:t> </a:t>
            </a:r>
            <a:r>
              <a:rPr lang="es-ES_tradnl" spc="300" dirty="0" err="1">
                <a:solidFill>
                  <a:schemeClr val="tx1">
                    <a:lumMod val="50000"/>
                    <a:lumOff val="50000"/>
                  </a:schemeClr>
                </a:solidFill>
              </a:rPr>
              <a:t>booklet</a:t>
            </a:r>
            <a:endParaRPr lang="es-ES_tradnl" spc="300" dirty="0">
              <a:solidFill>
                <a:schemeClr val="tx1">
                  <a:lumMod val="50000"/>
                  <a:lumOff val="50000"/>
                </a:schemeClr>
              </a:solidFill>
            </a:endParaRPr>
          </a:p>
        </p:txBody>
      </p:sp>
      <p:sp>
        <p:nvSpPr>
          <p:cNvPr id="13" name="TextBox 12"/>
          <p:cNvSpPr txBox="1"/>
          <p:nvPr/>
        </p:nvSpPr>
        <p:spPr>
          <a:xfrm>
            <a:off x="655217" y="9071896"/>
            <a:ext cx="6515601" cy="369332"/>
          </a:xfrm>
          <a:prstGeom prst="rect">
            <a:avLst/>
          </a:prstGeom>
          <a:noFill/>
        </p:spPr>
        <p:txBody>
          <a:bodyPr wrap="square" rtlCol="0">
            <a:spAutoFit/>
          </a:bodyPr>
          <a:lstStyle/>
          <a:p>
            <a:r>
              <a:rPr lang="es-ES_tradnl" spc="300" dirty="0" err="1">
                <a:solidFill>
                  <a:schemeClr val="tx1">
                    <a:lumMod val="50000"/>
                    <a:lumOff val="50000"/>
                  </a:schemeClr>
                </a:solidFill>
              </a:rPr>
              <a:t>Name</a:t>
            </a:r>
            <a:r>
              <a:rPr lang="es-ES_tradnl" spc="300" dirty="0">
                <a:solidFill>
                  <a:schemeClr val="tx1">
                    <a:lumMod val="50000"/>
                    <a:lumOff val="50000"/>
                  </a:schemeClr>
                </a:solidFill>
              </a:rPr>
              <a:t>:</a:t>
            </a:r>
          </a:p>
        </p:txBody>
      </p:sp>
      <p:cxnSp>
        <p:nvCxnSpPr>
          <p:cNvPr id="12" name="Straight Connector 11"/>
          <p:cNvCxnSpPr/>
          <p:nvPr/>
        </p:nvCxnSpPr>
        <p:spPr>
          <a:xfrm>
            <a:off x="1652337" y="9377788"/>
            <a:ext cx="415490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Guitar Icon 26257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39" y="2037641"/>
            <a:ext cx="1310728" cy="13107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rrida Icon 26257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83" y="4156679"/>
            <a:ext cx="1506184" cy="15061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live oil Icon 26257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6316" y="4094744"/>
            <a:ext cx="1568119" cy="15681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pain Icon 14398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9922" y="2019751"/>
            <a:ext cx="1650702" cy="165070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pain flag Icon 1392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9922" y="4156679"/>
            <a:ext cx="1453192" cy="145319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tin america Icon 2979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7575" y="6069471"/>
            <a:ext cx="1802563" cy="18025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actus Icon 10772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283" y="6042778"/>
            <a:ext cx="1705592" cy="170559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athedral Icon 23579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4232" y="1930531"/>
            <a:ext cx="1600203" cy="160020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speech Icon 13842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8704" y="5797278"/>
            <a:ext cx="2083342" cy="232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9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99510" y="2579223"/>
            <a:ext cx="5802614" cy="5352654"/>
          </a:xfrm>
          <a:prstGeom prst="rect">
            <a:avLst/>
          </a:prstGeom>
        </p:spPr>
      </p:pic>
      <p:sp>
        <p:nvSpPr>
          <p:cNvPr id="11" name="TextBox 10"/>
          <p:cNvSpPr txBox="1"/>
          <p:nvPr/>
        </p:nvSpPr>
        <p:spPr>
          <a:xfrm>
            <a:off x="161731" y="1040482"/>
            <a:ext cx="2276670" cy="1061829"/>
          </a:xfrm>
          <a:prstGeom prst="rect">
            <a:avLst/>
          </a:prstGeom>
          <a:solidFill>
            <a:schemeClr val="bg1">
              <a:lumMod val="95000"/>
            </a:schemeClr>
          </a:solidFill>
        </p:spPr>
        <p:txBody>
          <a:bodyPr wrap="square" rtlCol="0">
            <a:spAutoFit/>
          </a:bodyPr>
          <a:lstStyle/>
          <a:p>
            <a:r>
              <a:rPr lang="es-ES_tradnl" sz="1050" b="1" dirty="0"/>
              <a:t>Castilla y León </a:t>
            </a:r>
            <a:r>
              <a:rPr lang="es-ES_tradnl" sz="1050" dirty="0"/>
              <a:t>es la autonomía más grande del país. Es conocido por su acueducto romano de Segovia, y la Universidad de Salamanca, una de las universidades más antiguas del mundo.</a:t>
            </a:r>
          </a:p>
        </p:txBody>
      </p:sp>
      <p:cxnSp>
        <p:nvCxnSpPr>
          <p:cNvPr id="12" name="Straight Connector 11"/>
          <p:cNvCxnSpPr/>
          <p:nvPr/>
        </p:nvCxnSpPr>
        <p:spPr>
          <a:xfrm>
            <a:off x="1095702" y="2102311"/>
            <a:ext cx="952554" cy="1326689"/>
          </a:xfrm>
          <a:prstGeom prst="line">
            <a:avLst/>
          </a:prstGeom>
        </p:spPr>
        <p:style>
          <a:lnRef idx="1">
            <a:schemeClr val="dk1"/>
          </a:lnRef>
          <a:fillRef idx="0">
            <a:schemeClr val="dk1"/>
          </a:fillRef>
          <a:effectRef idx="0">
            <a:schemeClr val="dk1"/>
          </a:effectRef>
          <a:fontRef idx="minor">
            <a:schemeClr val="tx1"/>
          </a:fontRef>
        </p:style>
      </p:cxnSp>
      <p:pic>
        <p:nvPicPr>
          <p:cNvPr id="2052" name="Picture 4" descr="aqueduct of segoviaqueduct of segovia Icon 23222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737" y="1776732"/>
            <a:ext cx="651158" cy="6511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61731" y="7552295"/>
            <a:ext cx="2276670" cy="1223412"/>
          </a:xfrm>
          <a:prstGeom prst="rect">
            <a:avLst/>
          </a:prstGeom>
          <a:solidFill>
            <a:schemeClr val="bg1">
              <a:lumMod val="95000"/>
            </a:schemeClr>
          </a:solidFill>
        </p:spPr>
        <p:txBody>
          <a:bodyPr wrap="square" rtlCol="0">
            <a:spAutoFit/>
          </a:bodyPr>
          <a:lstStyle/>
          <a:p>
            <a:r>
              <a:rPr lang="es-ES_tradnl" sz="1050" b="1" dirty="0"/>
              <a:t>Andalucía </a:t>
            </a:r>
            <a:r>
              <a:rPr lang="es-ES_tradnl" sz="1050" dirty="0"/>
              <a:t>es la autonomía con más habitantes del país – más de 8 millones. Tiene mucha historia, como la Alhambra de Granada, que representa el pasado musulmán de España. También es aquí donde nació el Flamenco.</a:t>
            </a:r>
          </a:p>
        </p:txBody>
      </p:sp>
      <p:pic>
        <p:nvPicPr>
          <p:cNvPr id="2054" name="Picture 6" descr="Flamenco Icon 368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373" y="8249429"/>
            <a:ext cx="626921" cy="62692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flipH="1">
            <a:off x="1232856" y="6502400"/>
            <a:ext cx="749460" cy="1049895"/>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452643" y="1993440"/>
            <a:ext cx="1253684" cy="1708160"/>
          </a:xfrm>
          <a:prstGeom prst="rect">
            <a:avLst/>
          </a:prstGeom>
          <a:solidFill>
            <a:schemeClr val="bg1">
              <a:lumMod val="95000"/>
            </a:schemeClr>
          </a:solidFill>
        </p:spPr>
        <p:txBody>
          <a:bodyPr wrap="square" rtlCol="0">
            <a:spAutoFit/>
          </a:bodyPr>
          <a:lstStyle/>
          <a:p>
            <a:r>
              <a:rPr lang="es-ES_tradnl" sz="1050" b="1" dirty="0"/>
              <a:t>Cataluña </a:t>
            </a:r>
            <a:r>
              <a:rPr lang="es-ES_tradnl" sz="1050" dirty="0"/>
              <a:t>tiene la ciudad de Barcelona, una ciudad famosa al nivel mundial por la arquitectura única de</a:t>
            </a:r>
            <a:r>
              <a:rPr lang="es-ES_tradnl" sz="1050" b="1" dirty="0"/>
              <a:t> </a:t>
            </a:r>
            <a:r>
              <a:rPr lang="es-ES_tradnl" sz="1050" dirty="0"/>
              <a:t>Gaudí, incluido su obra maestra; la Basílica de la Sagrada Familia.</a:t>
            </a:r>
          </a:p>
        </p:txBody>
      </p:sp>
      <p:pic>
        <p:nvPicPr>
          <p:cNvPr id="2056" name="Picture 8" descr="Sagrada Familia Icon 23222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990" y="3319924"/>
            <a:ext cx="533010" cy="53301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flipH="1">
            <a:off x="5016500" y="2598506"/>
            <a:ext cx="436143" cy="987923"/>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505200" y="8026787"/>
            <a:ext cx="2649635" cy="738664"/>
          </a:xfrm>
          <a:prstGeom prst="rect">
            <a:avLst/>
          </a:prstGeom>
          <a:solidFill>
            <a:schemeClr val="bg1">
              <a:lumMod val="95000"/>
            </a:schemeClr>
          </a:solidFill>
        </p:spPr>
        <p:txBody>
          <a:bodyPr wrap="square" rtlCol="0">
            <a:spAutoFit/>
          </a:bodyPr>
          <a:lstStyle/>
          <a:p>
            <a:r>
              <a:rPr lang="es-ES_tradnl" sz="1050" b="1" dirty="0"/>
              <a:t>La Comunidad Valenciana, </a:t>
            </a:r>
            <a:r>
              <a:rPr lang="es-ES_tradnl" sz="1050" dirty="0"/>
              <a:t>junto al mar mediterránea es la región de la que procede el plato famoso de paella. También es conocido por sus fiestas de Las Fallas.</a:t>
            </a:r>
          </a:p>
        </p:txBody>
      </p:sp>
      <p:pic>
        <p:nvPicPr>
          <p:cNvPr id="2058" name="Picture 10" descr="Paella Icon 1783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3340">
            <a:off x="5709133" y="8395100"/>
            <a:ext cx="740701" cy="74070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4353085" y="5473700"/>
            <a:ext cx="493454" cy="2505632"/>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1408258" y="9193903"/>
            <a:ext cx="3169857" cy="577081"/>
          </a:xfrm>
          <a:prstGeom prst="rect">
            <a:avLst/>
          </a:prstGeom>
          <a:solidFill>
            <a:schemeClr val="bg1">
              <a:lumMod val="95000"/>
            </a:schemeClr>
          </a:solidFill>
        </p:spPr>
        <p:txBody>
          <a:bodyPr wrap="square" rtlCol="0">
            <a:spAutoFit/>
          </a:bodyPr>
          <a:lstStyle/>
          <a:p>
            <a:r>
              <a:rPr lang="es-ES_tradnl" sz="1050" b="1" dirty="0"/>
              <a:t>La Comunidad de Madrid </a:t>
            </a:r>
            <a:r>
              <a:rPr lang="es-ES_tradnl" sz="1050" dirty="0"/>
              <a:t>tiene Madrid, la ciudad más grande, y el capital del país. Aquí reside El Prado, uno de los más importantes museos de arte en el mundo.</a:t>
            </a:r>
          </a:p>
        </p:txBody>
      </p:sp>
      <p:cxnSp>
        <p:nvCxnSpPr>
          <p:cNvPr id="30" name="Straight Connector 29"/>
          <p:cNvCxnSpPr/>
          <p:nvPr/>
        </p:nvCxnSpPr>
        <p:spPr>
          <a:xfrm>
            <a:off x="2919466" y="4749800"/>
            <a:ext cx="37369" cy="4458621"/>
          </a:xfrm>
          <a:prstGeom prst="line">
            <a:avLst/>
          </a:prstGeom>
        </p:spPr>
        <p:style>
          <a:lnRef idx="1">
            <a:schemeClr val="dk1"/>
          </a:lnRef>
          <a:fillRef idx="0">
            <a:schemeClr val="dk1"/>
          </a:fillRef>
          <a:effectRef idx="0">
            <a:schemeClr val="dk1"/>
          </a:effectRef>
          <a:fontRef idx="minor">
            <a:schemeClr val="tx1"/>
          </a:fontRef>
        </p:style>
      </p:cxnSp>
      <p:pic>
        <p:nvPicPr>
          <p:cNvPr id="2060" name="Picture 12" descr="Art Icon 214498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1249" y="9328768"/>
            <a:ext cx="442216" cy="44221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045467" y="1044701"/>
            <a:ext cx="2148833" cy="738664"/>
          </a:xfrm>
          <a:prstGeom prst="rect">
            <a:avLst/>
          </a:prstGeom>
          <a:solidFill>
            <a:schemeClr val="bg1">
              <a:lumMod val="95000"/>
            </a:schemeClr>
          </a:solidFill>
        </p:spPr>
        <p:txBody>
          <a:bodyPr wrap="square" rtlCol="0">
            <a:spAutoFit/>
          </a:bodyPr>
          <a:lstStyle/>
          <a:p>
            <a:r>
              <a:rPr lang="es-ES_tradnl" sz="1050" b="1" dirty="0"/>
              <a:t>Navarra </a:t>
            </a:r>
            <a:r>
              <a:rPr lang="es-ES_tradnl" sz="1050" dirty="0"/>
              <a:t>tiene una frontera con Francia. Una de las fiestas más famosas del país, el San Fermín, tiene lugar en su capital, Pamplona.</a:t>
            </a:r>
          </a:p>
        </p:txBody>
      </p:sp>
      <p:pic>
        <p:nvPicPr>
          <p:cNvPr id="2062" name="Picture 14" descr="bull Icon 1229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6500" y="1242264"/>
            <a:ext cx="712484" cy="71248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flipH="1">
            <a:off x="3834063" y="1788384"/>
            <a:ext cx="423626" cy="1403995"/>
          </a:xfrm>
          <a:prstGeom prst="line">
            <a:avLst/>
          </a:prstGeom>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175484" y="4080301"/>
            <a:ext cx="993358" cy="1384995"/>
          </a:xfrm>
          <a:prstGeom prst="rect">
            <a:avLst/>
          </a:prstGeom>
          <a:solidFill>
            <a:schemeClr val="bg1">
              <a:lumMod val="95000"/>
            </a:schemeClr>
          </a:solidFill>
        </p:spPr>
        <p:txBody>
          <a:bodyPr wrap="square" rtlCol="0">
            <a:spAutoFit/>
          </a:bodyPr>
          <a:lstStyle/>
          <a:p>
            <a:r>
              <a:rPr lang="es-ES_tradnl" sz="1050" b="1" dirty="0"/>
              <a:t>La Rioja </a:t>
            </a:r>
            <a:r>
              <a:rPr lang="es-ES_tradnl" sz="1050" dirty="0"/>
              <a:t>es la región de donde procede el vino más famoso de España; el rioja.</a:t>
            </a:r>
          </a:p>
        </p:txBody>
      </p:sp>
      <p:pic>
        <p:nvPicPr>
          <p:cNvPr id="2064" name="Picture 16" descr="Wine Icon 33943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342" y="5125168"/>
            <a:ext cx="563644" cy="563644"/>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flipH="1">
            <a:off x="1168842" y="3675180"/>
            <a:ext cx="2074368" cy="840003"/>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10"/>
          <a:stretch>
            <a:fillRect/>
          </a:stretch>
        </p:blipFill>
        <p:spPr>
          <a:xfrm>
            <a:off x="581202" y="212529"/>
            <a:ext cx="5847995" cy="622127"/>
          </a:xfrm>
          <a:prstGeom prst="rect">
            <a:avLst/>
          </a:prstGeom>
        </p:spPr>
      </p:pic>
      <p:sp>
        <p:nvSpPr>
          <p:cNvPr id="27" name="TextBox 26"/>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10</a:t>
            </a:r>
          </a:p>
        </p:txBody>
      </p:sp>
    </p:spTree>
    <p:extLst>
      <p:ext uri="{BB962C8B-B14F-4D97-AF65-F5344CB8AC3E}">
        <p14:creationId xmlns:p14="http://schemas.microsoft.com/office/powerpoint/2010/main" val="299102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4" name="Rectangle 3"/>
          <p:cNvSpPr/>
          <p:nvPr/>
        </p:nvSpPr>
        <p:spPr>
          <a:xfrm>
            <a:off x="1636294" y="0"/>
            <a:ext cx="4819213" cy="276999"/>
          </a:xfrm>
          <a:prstGeom prst="rect">
            <a:avLst/>
          </a:prstGeom>
        </p:spPr>
        <p:txBody>
          <a:bodyPr wrap="square">
            <a:spAutoFit/>
          </a:bodyPr>
          <a:lstStyle/>
          <a:p>
            <a:pPr algn="ctr"/>
            <a:r>
              <a:rPr lang="es-ES_tradnl" sz="1200" b="1" u="sng" dirty="0">
                <a:latin typeface="Microsoft JhengHei" panose="020B0604030504040204" pitchFamily="34" charset="-120"/>
                <a:ea typeface="Microsoft JhengHei" panose="020B0604030504040204" pitchFamily="34" charset="-120"/>
              </a:rPr>
              <a:t>Las comunidades autónomas de Espa</a:t>
            </a:r>
            <a:r>
              <a:rPr lang="es-ES_tradnl" sz="1200" b="1" u="sng" dirty="0">
                <a:latin typeface="Microsoft JhengHei" panose="020B0604030504040204" pitchFamily="34" charset="-120"/>
                <a:ea typeface="Microsoft JhengHei" panose="020B0604030504040204" pitchFamily="34" charset="-120"/>
                <a:cs typeface="Calibri" panose="020F0502020204030204" pitchFamily="34" charset="0"/>
              </a:rPr>
              <a:t>ña</a:t>
            </a:r>
            <a:endParaRPr lang="es-ES_tradnl" sz="1200" b="1" u="sng" dirty="0">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11</a:t>
            </a:r>
          </a:p>
        </p:txBody>
      </p:sp>
    </p:spTree>
    <p:extLst>
      <p:ext uri="{BB962C8B-B14F-4D97-AF65-F5344CB8AC3E}">
        <p14:creationId xmlns:p14="http://schemas.microsoft.com/office/powerpoint/2010/main" val="309323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12</a:t>
            </a:r>
          </a:p>
        </p:txBody>
      </p:sp>
    </p:spTree>
    <p:extLst>
      <p:ext uri="{BB962C8B-B14F-4D97-AF65-F5344CB8AC3E}">
        <p14:creationId xmlns:p14="http://schemas.microsoft.com/office/powerpoint/2010/main" val="66176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828506" y="1549400"/>
            <a:ext cx="12700" cy="783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6907" y="2335766"/>
            <a:ext cx="2209799" cy="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949407" y="2192959"/>
            <a:ext cx="3009900" cy="261610"/>
          </a:xfrm>
          <a:prstGeom prst="rect">
            <a:avLst/>
          </a:prstGeom>
          <a:noFill/>
        </p:spPr>
        <p:txBody>
          <a:bodyPr wrap="square" rtlCol="0">
            <a:spAutoFit/>
          </a:bodyPr>
          <a:lstStyle/>
          <a:p>
            <a:r>
              <a:rPr lang="es-ES_tradnl" sz="1100" b="1" dirty="0"/>
              <a:t>Julio 1936 </a:t>
            </a:r>
            <a:r>
              <a:rPr lang="es-ES_tradnl" sz="1050" dirty="0"/>
              <a:t>Golpe de Estado</a:t>
            </a:r>
          </a:p>
        </p:txBody>
      </p:sp>
      <p:sp>
        <p:nvSpPr>
          <p:cNvPr id="23" name="TextBox 22"/>
          <p:cNvSpPr txBox="1"/>
          <p:nvPr/>
        </p:nvSpPr>
        <p:spPr>
          <a:xfrm>
            <a:off x="2936706" y="2715566"/>
            <a:ext cx="3009900" cy="423193"/>
          </a:xfrm>
          <a:prstGeom prst="rect">
            <a:avLst/>
          </a:prstGeom>
          <a:noFill/>
        </p:spPr>
        <p:txBody>
          <a:bodyPr wrap="square" rtlCol="0">
            <a:spAutoFit/>
          </a:bodyPr>
          <a:lstStyle/>
          <a:p>
            <a:r>
              <a:rPr lang="es-ES_tradnl" sz="1100" b="1" dirty="0"/>
              <a:t>Octubre 1939 </a:t>
            </a:r>
            <a:r>
              <a:rPr lang="en-GB" sz="1050" dirty="0"/>
              <a:t>Franco </a:t>
            </a:r>
            <a:r>
              <a:rPr lang="es-ES_tradnl" sz="1050" dirty="0"/>
              <a:t>se nombró Jefe del Estado</a:t>
            </a:r>
          </a:p>
          <a:p>
            <a:endParaRPr lang="es-ES_tradnl" sz="1050" dirty="0"/>
          </a:p>
        </p:txBody>
      </p:sp>
      <p:cxnSp>
        <p:nvCxnSpPr>
          <p:cNvPr id="24" name="Straight Connector 23"/>
          <p:cNvCxnSpPr/>
          <p:nvPr/>
        </p:nvCxnSpPr>
        <p:spPr>
          <a:xfrm flipV="1">
            <a:off x="758653" y="7998538"/>
            <a:ext cx="2235201" cy="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2958252" y="7871580"/>
            <a:ext cx="1889126" cy="253916"/>
          </a:xfrm>
          <a:prstGeom prst="rect">
            <a:avLst/>
          </a:prstGeom>
          <a:noFill/>
        </p:spPr>
        <p:txBody>
          <a:bodyPr wrap="square" rtlCol="0">
            <a:spAutoFit/>
          </a:bodyPr>
          <a:lstStyle/>
          <a:p>
            <a:r>
              <a:rPr lang="es-ES_tradnl" sz="1050" b="1" dirty="0"/>
              <a:t>Noviembre 1975 </a:t>
            </a:r>
            <a:r>
              <a:rPr lang="es-ES_tradnl" sz="1050" dirty="0"/>
              <a:t>Franco murió</a:t>
            </a:r>
          </a:p>
        </p:txBody>
      </p:sp>
      <p:sp>
        <p:nvSpPr>
          <p:cNvPr id="27" name="TextBox 26"/>
          <p:cNvSpPr txBox="1"/>
          <p:nvPr/>
        </p:nvSpPr>
        <p:spPr>
          <a:xfrm>
            <a:off x="2958252" y="8416752"/>
            <a:ext cx="3009900" cy="253916"/>
          </a:xfrm>
          <a:prstGeom prst="rect">
            <a:avLst/>
          </a:prstGeom>
          <a:noFill/>
        </p:spPr>
        <p:txBody>
          <a:bodyPr wrap="square" rtlCol="0">
            <a:spAutoFit/>
          </a:bodyPr>
          <a:lstStyle/>
          <a:p>
            <a:r>
              <a:rPr lang="es-ES_tradnl" sz="1050" b="1" dirty="0"/>
              <a:t>Diciembre 1978 </a:t>
            </a:r>
            <a:r>
              <a:rPr lang="es-ES_tradnl" sz="1050" dirty="0"/>
              <a:t>Se aprobó la Constitución Española </a:t>
            </a:r>
          </a:p>
        </p:txBody>
      </p:sp>
      <p:sp>
        <p:nvSpPr>
          <p:cNvPr id="35" name="TextBox 34"/>
          <p:cNvSpPr txBox="1"/>
          <p:nvPr/>
        </p:nvSpPr>
        <p:spPr>
          <a:xfrm>
            <a:off x="955506" y="2438567"/>
            <a:ext cx="1993901" cy="276999"/>
          </a:xfrm>
          <a:prstGeom prst="rect">
            <a:avLst/>
          </a:prstGeom>
          <a:solidFill>
            <a:schemeClr val="bg1">
              <a:lumMod val="95000"/>
            </a:schemeClr>
          </a:solidFill>
        </p:spPr>
        <p:txBody>
          <a:bodyPr wrap="square" rtlCol="0">
            <a:spAutoFit/>
          </a:bodyPr>
          <a:lstStyle/>
          <a:p>
            <a:pPr algn="ctr"/>
            <a:r>
              <a:rPr lang="es-ES_tradnl" sz="1200" b="1" dirty="0"/>
              <a:t>La guerra civil española</a:t>
            </a:r>
          </a:p>
        </p:txBody>
      </p:sp>
      <p:cxnSp>
        <p:nvCxnSpPr>
          <p:cNvPr id="41" name="Straight Connector 40"/>
          <p:cNvCxnSpPr/>
          <p:nvPr/>
        </p:nvCxnSpPr>
        <p:spPr>
          <a:xfrm>
            <a:off x="726907" y="2840220"/>
            <a:ext cx="2209799" cy="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955506" y="2927162"/>
            <a:ext cx="1981200" cy="49358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p:cNvSpPr txBox="1"/>
          <p:nvPr/>
        </p:nvSpPr>
        <p:spPr>
          <a:xfrm>
            <a:off x="599906" y="4983184"/>
            <a:ext cx="2463800" cy="461665"/>
          </a:xfrm>
          <a:prstGeom prst="rect">
            <a:avLst/>
          </a:prstGeom>
          <a:noFill/>
        </p:spPr>
        <p:txBody>
          <a:bodyPr wrap="square" rtlCol="0">
            <a:spAutoFit/>
          </a:bodyPr>
          <a:lstStyle/>
          <a:p>
            <a:pPr algn="ctr"/>
            <a:r>
              <a:rPr lang="es-ES_tradnl" sz="1200" b="1" dirty="0"/>
              <a:t>La dictadura de </a:t>
            </a:r>
          </a:p>
          <a:p>
            <a:pPr algn="ctr"/>
            <a:r>
              <a:rPr lang="es-ES_tradnl" sz="1200" b="1" dirty="0"/>
              <a:t>Francisco Franco</a:t>
            </a:r>
          </a:p>
        </p:txBody>
      </p:sp>
      <p:cxnSp>
        <p:nvCxnSpPr>
          <p:cNvPr id="46" name="Straight Connector 45"/>
          <p:cNvCxnSpPr/>
          <p:nvPr/>
        </p:nvCxnSpPr>
        <p:spPr>
          <a:xfrm>
            <a:off x="714206" y="8553716"/>
            <a:ext cx="223520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377657" y="2389222"/>
            <a:ext cx="698499" cy="400110"/>
          </a:xfrm>
          <a:prstGeom prst="rect">
            <a:avLst/>
          </a:prstGeom>
          <a:noFill/>
        </p:spPr>
        <p:txBody>
          <a:bodyPr wrap="square" rtlCol="0">
            <a:spAutoFit/>
          </a:bodyPr>
          <a:lstStyle/>
          <a:p>
            <a:r>
              <a:rPr lang="es-ES_tradnl" sz="1000" i="1" dirty="0"/>
              <a:t>1936 - 1939</a:t>
            </a:r>
          </a:p>
        </p:txBody>
      </p:sp>
      <p:sp>
        <p:nvSpPr>
          <p:cNvPr id="49" name="TextBox 48"/>
          <p:cNvSpPr txBox="1"/>
          <p:nvPr/>
        </p:nvSpPr>
        <p:spPr>
          <a:xfrm>
            <a:off x="364956" y="5044739"/>
            <a:ext cx="698499" cy="400110"/>
          </a:xfrm>
          <a:prstGeom prst="rect">
            <a:avLst/>
          </a:prstGeom>
          <a:noFill/>
        </p:spPr>
        <p:txBody>
          <a:bodyPr wrap="square" rtlCol="0">
            <a:spAutoFit/>
          </a:bodyPr>
          <a:lstStyle/>
          <a:p>
            <a:r>
              <a:rPr lang="es-ES_tradnl" sz="1000" i="1" dirty="0"/>
              <a:t>1939 - 1975</a:t>
            </a:r>
          </a:p>
        </p:txBody>
      </p:sp>
      <p:sp>
        <p:nvSpPr>
          <p:cNvPr id="50" name="TextBox 49"/>
          <p:cNvSpPr txBox="1"/>
          <p:nvPr/>
        </p:nvSpPr>
        <p:spPr>
          <a:xfrm>
            <a:off x="377657" y="8089477"/>
            <a:ext cx="698499" cy="400110"/>
          </a:xfrm>
          <a:prstGeom prst="rect">
            <a:avLst/>
          </a:prstGeom>
          <a:noFill/>
        </p:spPr>
        <p:txBody>
          <a:bodyPr wrap="square" rtlCol="0">
            <a:spAutoFit/>
          </a:bodyPr>
          <a:lstStyle/>
          <a:p>
            <a:r>
              <a:rPr lang="es-ES_tradnl" sz="1000" i="1" dirty="0"/>
              <a:t>1975 - 1978</a:t>
            </a:r>
          </a:p>
        </p:txBody>
      </p:sp>
      <p:sp>
        <p:nvSpPr>
          <p:cNvPr id="51" name="Rectangle 50"/>
          <p:cNvSpPr/>
          <p:nvPr/>
        </p:nvSpPr>
        <p:spPr>
          <a:xfrm>
            <a:off x="955167" y="8089477"/>
            <a:ext cx="1981200" cy="387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Rectangle 51"/>
          <p:cNvSpPr/>
          <p:nvPr/>
        </p:nvSpPr>
        <p:spPr>
          <a:xfrm>
            <a:off x="907200" y="8144260"/>
            <a:ext cx="2007281" cy="273921"/>
          </a:xfrm>
          <a:prstGeom prst="rect">
            <a:avLst/>
          </a:prstGeom>
        </p:spPr>
        <p:txBody>
          <a:bodyPr wrap="none">
            <a:spAutoFit/>
          </a:bodyPr>
          <a:lstStyle/>
          <a:p>
            <a:pPr algn="ctr"/>
            <a:r>
              <a:rPr lang="es-ES_tradnl" sz="1180" b="1" dirty="0"/>
              <a:t>La transición a la democracia</a:t>
            </a:r>
          </a:p>
        </p:txBody>
      </p:sp>
      <p:sp>
        <p:nvSpPr>
          <p:cNvPr id="54" name="TextBox 53"/>
          <p:cNvSpPr txBox="1"/>
          <p:nvPr/>
        </p:nvSpPr>
        <p:spPr>
          <a:xfrm>
            <a:off x="1076156" y="1511301"/>
            <a:ext cx="5029202" cy="553998"/>
          </a:xfrm>
          <a:prstGeom prst="rect">
            <a:avLst/>
          </a:prstGeom>
          <a:noFill/>
        </p:spPr>
        <p:txBody>
          <a:bodyPr wrap="square" rtlCol="0">
            <a:spAutoFit/>
          </a:bodyPr>
          <a:lstStyle/>
          <a:p>
            <a:pPr algn="ctr"/>
            <a:r>
              <a:rPr lang="es-ES_tradnl" sz="1000" dirty="0">
                <a:solidFill>
                  <a:schemeClr val="bg2">
                    <a:lumMod val="50000"/>
                  </a:schemeClr>
                </a:solidFill>
              </a:rPr>
              <a:t>La Segunda República desde 1931</a:t>
            </a:r>
          </a:p>
          <a:p>
            <a:pPr algn="ctr"/>
            <a:r>
              <a:rPr lang="es-ES_tradnl" sz="1000" dirty="0">
                <a:solidFill>
                  <a:schemeClr val="bg2">
                    <a:lumMod val="50000"/>
                  </a:schemeClr>
                </a:solidFill>
              </a:rPr>
              <a:t>(época caracterizada por avances en derechos civiles, emancipación de las mujeres, autonomía regional  y separación de la iglesia y el estado) </a:t>
            </a:r>
          </a:p>
        </p:txBody>
      </p:sp>
      <p:sp>
        <p:nvSpPr>
          <p:cNvPr id="55" name="TextBox 54"/>
          <p:cNvSpPr txBox="1"/>
          <p:nvPr/>
        </p:nvSpPr>
        <p:spPr>
          <a:xfrm>
            <a:off x="1076156" y="8844973"/>
            <a:ext cx="5029202" cy="400110"/>
          </a:xfrm>
          <a:prstGeom prst="rect">
            <a:avLst/>
          </a:prstGeom>
          <a:noFill/>
        </p:spPr>
        <p:txBody>
          <a:bodyPr wrap="square" rtlCol="0">
            <a:spAutoFit/>
          </a:bodyPr>
          <a:lstStyle/>
          <a:p>
            <a:pPr algn="ctr"/>
            <a:r>
              <a:rPr lang="es-ES_tradnl" sz="1000" dirty="0">
                <a:solidFill>
                  <a:schemeClr val="bg2">
                    <a:lumMod val="50000"/>
                  </a:schemeClr>
                </a:solidFill>
              </a:rPr>
              <a:t>Hasta ahora</a:t>
            </a:r>
          </a:p>
          <a:p>
            <a:pPr algn="ctr"/>
            <a:r>
              <a:rPr lang="es-ES_tradnl" sz="1000" dirty="0">
                <a:solidFill>
                  <a:schemeClr val="bg2">
                    <a:lumMod val="50000"/>
                  </a:schemeClr>
                </a:solidFill>
              </a:rPr>
              <a:t>España como un país democrático, con un sistema político monarquía paramentaría; </a:t>
            </a:r>
          </a:p>
        </p:txBody>
      </p:sp>
      <p:sp>
        <p:nvSpPr>
          <p:cNvPr id="57" name="Oval 56"/>
          <p:cNvSpPr/>
          <p:nvPr/>
        </p:nvSpPr>
        <p:spPr>
          <a:xfrm>
            <a:off x="3298656" y="3822251"/>
            <a:ext cx="3175002" cy="3145661"/>
          </a:xfrm>
          <a:prstGeom prst="ellipse">
            <a:avLst/>
          </a:prstGeom>
          <a:noFill/>
          <a:ln w="317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Rectangle 57"/>
          <p:cNvSpPr/>
          <p:nvPr/>
        </p:nvSpPr>
        <p:spPr>
          <a:xfrm>
            <a:off x="3559006" y="4453096"/>
            <a:ext cx="2636839" cy="461665"/>
          </a:xfrm>
          <a:prstGeom prst="rect">
            <a:avLst/>
          </a:prstGeom>
        </p:spPr>
        <p:txBody>
          <a:bodyPr wrap="square">
            <a:spAutoFit/>
          </a:bodyPr>
          <a:lstStyle/>
          <a:p>
            <a:pPr algn="ctr"/>
            <a:r>
              <a:rPr lang="es-ES_tradnl" sz="1200" dirty="0">
                <a:solidFill>
                  <a:schemeClr val="bg2">
                    <a:lumMod val="50000"/>
                  </a:schemeClr>
                </a:solidFill>
              </a:rPr>
              <a:t>Se implantó en el país un</a:t>
            </a:r>
          </a:p>
          <a:p>
            <a:pPr algn="ctr"/>
            <a:r>
              <a:rPr lang="es-ES_tradnl" sz="1200" dirty="0">
                <a:solidFill>
                  <a:schemeClr val="bg2">
                    <a:lumMod val="50000"/>
                  </a:schemeClr>
                </a:solidFill>
              </a:rPr>
              <a:t> </a:t>
            </a:r>
            <a:r>
              <a:rPr lang="es-ES_tradnl" sz="1200" u="sng" dirty="0">
                <a:solidFill>
                  <a:schemeClr val="bg2">
                    <a:lumMod val="50000"/>
                  </a:schemeClr>
                </a:solidFill>
              </a:rPr>
              <a:t>régimen totalitario</a:t>
            </a:r>
            <a:r>
              <a:rPr lang="es-ES_tradnl" sz="1200" dirty="0">
                <a:solidFill>
                  <a:schemeClr val="bg2">
                    <a:lumMod val="50000"/>
                  </a:schemeClr>
                </a:solidFill>
              </a:rPr>
              <a:t> </a:t>
            </a:r>
            <a:r>
              <a:rPr lang="es-ES_tradnl" sz="1200" u="sng" dirty="0">
                <a:solidFill>
                  <a:schemeClr val="bg2">
                    <a:lumMod val="50000"/>
                  </a:schemeClr>
                </a:solidFill>
              </a:rPr>
              <a:t>fascista</a:t>
            </a:r>
            <a:endParaRPr lang="es-ES_tradnl" sz="1200" dirty="0">
              <a:solidFill>
                <a:schemeClr val="bg2">
                  <a:lumMod val="50000"/>
                </a:schemeClr>
              </a:solidFill>
            </a:endParaRPr>
          </a:p>
        </p:txBody>
      </p:sp>
      <p:sp>
        <p:nvSpPr>
          <p:cNvPr id="65" name="TextBox 64"/>
          <p:cNvSpPr txBox="1"/>
          <p:nvPr/>
        </p:nvSpPr>
        <p:spPr>
          <a:xfrm>
            <a:off x="3857455" y="5318481"/>
            <a:ext cx="908050" cy="10156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000" dirty="0">
                <a:solidFill>
                  <a:schemeClr val="bg2">
                    <a:lumMod val="50000"/>
                  </a:schemeClr>
                </a:solidFill>
                <a:cs typeface="Gisha" panose="020B0502040204020203" pitchFamily="34" charset="-79"/>
              </a:rPr>
              <a:t>Un </a:t>
            </a:r>
            <a:r>
              <a:rPr lang="en-GB" sz="1000" dirty="0" err="1">
                <a:solidFill>
                  <a:schemeClr val="bg2">
                    <a:lumMod val="50000"/>
                  </a:schemeClr>
                </a:solidFill>
                <a:cs typeface="Gisha" panose="020B0502040204020203" pitchFamily="34" charset="-79"/>
              </a:rPr>
              <a:t>sistema</a:t>
            </a:r>
            <a:r>
              <a:rPr lang="en-GB" sz="1000" dirty="0">
                <a:solidFill>
                  <a:schemeClr val="bg2">
                    <a:lumMod val="50000"/>
                  </a:schemeClr>
                </a:solidFill>
                <a:cs typeface="Gisha" panose="020B0502040204020203" pitchFamily="34" charset="-79"/>
              </a:rPr>
              <a:t> de </a:t>
            </a:r>
            <a:r>
              <a:rPr lang="en-GB" sz="1000" dirty="0" err="1">
                <a:solidFill>
                  <a:schemeClr val="bg2">
                    <a:lumMod val="50000"/>
                  </a:schemeClr>
                </a:solidFill>
                <a:cs typeface="Gisha" panose="020B0502040204020203" pitchFamily="34" charset="-79"/>
              </a:rPr>
              <a:t>gobierno</a:t>
            </a:r>
            <a:r>
              <a:rPr lang="en-GB" sz="1000" dirty="0">
                <a:solidFill>
                  <a:schemeClr val="bg2">
                    <a:lumMod val="50000"/>
                  </a:schemeClr>
                </a:solidFill>
                <a:cs typeface="Gisha" panose="020B0502040204020203" pitchFamily="34" charset="-79"/>
              </a:rPr>
              <a:t> </a:t>
            </a:r>
            <a:r>
              <a:rPr lang="en-GB" sz="1000" dirty="0" err="1">
                <a:solidFill>
                  <a:schemeClr val="bg2">
                    <a:lumMod val="50000"/>
                  </a:schemeClr>
                </a:solidFill>
                <a:cs typeface="Gisha" panose="020B0502040204020203" pitchFamily="34" charset="-79"/>
              </a:rPr>
              <a:t>que</a:t>
            </a:r>
            <a:r>
              <a:rPr lang="en-GB" sz="1000" dirty="0">
                <a:solidFill>
                  <a:schemeClr val="bg2">
                    <a:lumMod val="50000"/>
                  </a:schemeClr>
                </a:solidFill>
                <a:cs typeface="Gisha" panose="020B0502040204020203" pitchFamily="34" charset="-79"/>
              </a:rPr>
              <a:t> </a:t>
            </a:r>
            <a:r>
              <a:rPr lang="en-GB" sz="1000" dirty="0" err="1">
                <a:solidFill>
                  <a:schemeClr val="bg2">
                    <a:lumMod val="50000"/>
                  </a:schemeClr>
                </a:solidFill>
                <a:cs typeface="Gisha" panose="020B0502040204020203" pitchFamily="34" charset="-79"/>
              </a:rPr>
              <a:t>sólo</a:t>
            </a:r>
            <a:r>
              <a:rPr lang="en-GB" sz="1000" dirty="0">
                <a:solidFill>
                  <a:schemeClr val="bg2">
                    <a:lumMod val="50000"/>
                  </a:schemeClr>
                </a:solidFill>
                <a:cs typeface="Gisha" panose="020B0502040204020203" pitchFamily="34" charset="-79"/>
              </a:rPr>
              <a:t> </a:t>
            </a:r>
            <a:r>
              <a:rPr lang="en-GB" sz="1000" dirty="0" err="1">
                <a:solidFill>
                  <a:schemeClr val="bg2">
                    <a:lumMod val="50000"/>
                  </a:schemeClr>
                </a:solidFill>
                <a:cs typeface="Gisha" panose="020B0502040204020203" pitchFamily="34" charset="-79"/>
              </a:rPr>
              <a:t>tiene</a:t>
            </a:r>
            <a:r>
              <a:rPr lang="en-GB" sz="1000" dirty="0">
                <a:solidFill>
                  <a:schemeClr val="bg2">
                    <a:lumMod val="50000"/>
                  </a:schemeClr>
                </a:solidFill>
                <a:cs typeface="Gisha" panose="020B0502040204020203" pitchFamily="34" charset="-79"/>
              </a:rPr>
              <a:t> un </a:t>
            </a:r>
            <a:r>
              <a:rPr lang="en-GB" sz="1000" dirty="0" err="1">
                <a:solidFill>
                  <a:schemeClr val="bg2">
                    <a:lumMod val="50000"/>
                  </a:schemeClr>
                </a:solidFill>
                <a:cs typeface="Gisha" panose="020B0502040204020203" pitchFamily="34" charset="-79"/>
              </a:rPr>
              <a:t>líder</a:t>
            </a:r>
            <a:r>
              <a:rPr lang="en-GB" sz="1000" dirty="0">
                <a:solidFill>
                  <a:schemeClr val="bg2">
                    <a:lumMod val="50000"/>
                  </a:schemeClr>
                </a:solidFill>
                <a:cs typeface="Gisha" panose="020B0502040204020203" pitchFamily="34" charset="-79"/>
              </a:rPr>
              <a:t> y un </a:t>
            </a:r>
            <a:r>
              <a:rPr lang="en-GB" sz="1000" dirty="0" err="1">
                <a:solidFill>
                  <a:schemeClr val="bg2">
                    <a:lumMod val="50000"/>
                  </a:schemeClr>
                </a:solidFill>
                <a:cs typeface="Gisha" panose="020B0502040204020203" pitchFamily="34" charset="-79"/>
              </a:rPr>
              <a:t>partido</a:t>
            </a:r>
            <a:r>
              <a:rPr lang="en-GB" sz="1000" dirty="0">
                <a:solidFill>
                  <a:schemeClr val="bg2">
                    <a:lumMod val="50000"/>
                  </a:schemeClr>
                </a:solidFill>
                <a:cs typeface="Gisha" panose="020B0502040204020203" pitchFamily="34" charset="-79"/>
              </a:rPr>
              <a:t> </a:t>
            </a:r>
            <a:r>
              <a:rPr lang="en-GB" sz="1000" dirty="0" err="1">
                <a:solidFill>
                  <a:schemeClr val="bg2">
                    <a:lumMod val="50000"/>
                  </a:schemeClr>
                </a:solidFill>
                <a:cs typeface="Gisha" panose="020B0502040204020203" pitchFamily="34" charset="-79"/>
              </a:rPr>
              <a:t>político</a:t>
            </a:r>
            <a:r>
              <a:rPr lang="en-GB" sz="1000" dirty="0">
                <a:solidFill>
                  <a:schemeClr val="bg2">
                    <a:lumMod val="50000"/>
                  </a:schemeClr>
                </a:solidFill>
                <a:cs typeface="Gisha" panose="020B0502040204020203" pitchFamily="34" charset="-79"/>
              </a:rPr>
              <a:t>.</a:t>
            </a:r>
          </a:p>
        </p:txBody>
      </p:sp>
      <p:sp>
        <p:nvSpPr>
          <p:cNvPr id="59" name="Rectangle 58"/>
          <p:cNvSpPr/>
          <p:nvPr/>
        </p:nvSpPr>
        <p:spPr>
          <a:xfrm>
            <a:off x="4902031" y="5332974"/>
            <a:ext cx="1057276" cy="1015663"/>
          </a:xfrm>
          <a:prstGeom prst="rect">
            <a:avLst/>
          </a:prstGeom>
        </p:spPr>
        <p:txBody>
          <a:bodyPr wrap="square">
            <a:spAutoFit/>
          </a:bodyPr>
          <a:lstStyle/>
          <a:p>
            <a:pPr algn="ctr"/>
            <a:r>
              <a:rPr lang="en-GB" sz="1000" dirty="0">
                <a:solidFill>
                  <a:schemeClr val="bg2">
                    <a:lumMod val="50000"/>
                  </a:schemeClr>
                </a:solidFill>
                <a:cs typeface="Gisha" panose="020B0502040204020203" pitchFamily="34" charset="-79"/>
              </a:rPr>
              <a:t>Un </a:t>
            </a:r>
            <a:r>
              <a:rPr lang="en-GB" sz="1000" dirty="0" err="1">
                <a:solidFill>
                  <a:schemeClr val="bg2">
                    <a:lumMod val="50000"/>
                  </a:schemeClr>
                </a:solidFill>
                <a:cs typeface="Gisha" panose="020B0502040204020203" pitchFamily="34" charset="-79"/>
              </a:rPr>
              <a:t>sistema</a:t>
            </a:r>
            <a:r>
              <a:rPr lang="en-GB" sz="1000" dirty="0">
                <a:solidFill>
                  <a:schemeClr val="bg2">
                    <a:lumMod val="50000"/>
                  </a:schemeClr>
                </a:solidFill>
                <a:cs typeface="Gisha" panose="020B0502040204020203" pitchFamily="34" charset="-79"/>
              </a:rPr>
              <a:t> de </a:t>
            </a:r>
            <a:r>
              <a:rPr lang="en-GB" sz="1000" dirty="0" err="1">
                <a:solidFill>
                  <a:schemeClr val="bg2">
                    <a:lumMod val="50000"/>
                  </a:schemeClr>
                </a:solidFill>
                <a:cs typeface="Gisha" panose="020B0502040204020203" pitchFamily="34" charset="-79"/>
              </a:rPr>
              <a:t>gobierno</a:t>
            </a:r>
            <a:r>
              <a:rPr lang="en-GB" sz="1000" dirty="0">
                <a:solidFill>
                  <a:schemeClr val="bg2">
                    <a:lumMod val="50000"/>
                  </a:schemeClr>
                </a:solidFill>
                <a:cs typeface="Gisha" panose="020B0502040204020203" pitchFamily="34" charset="-79"/>
              </a:rPr>
              <a:t> con un </a:t>
            </a:r>
            <a:r>
              <a:rPr lang="en-GB" sz="1000" dirty="0" err="1">
                <a:solidFill>
                  <a:schemeClr val="bg2">
                    <a:lumMod val="50000"/>
                  </a:schemeClr>
                </a:solidFill>
                <a:cs typeface="Gisha" panose="020B0502040204020203" pitchFamily="34" charset="-79"/>
              </a:rPr>
              <a:t>dictador</a:t>
            </a:r>
            <a:r>
              <a:rPr lang="en-GB" sz="1000" dirty="0">
                <a:solidFill>
                  <a:schemeClr val="bg2">
                    <a:lumMod val="50000"/>
                  </a:schemeClr>
                </a:solidFill>
                <a:cs typeface="Gisha" panose="020B0502040204020203" pitchFamily="34" charset="-79"/>
              </a:rPr>
              <a:t> </a:t>
            </a:r>
            <a:r>
              <a:rPr lang="en-GB" sz="1000" dirty="0" err="1">
                <a:solidFill>
                  <a:schemeClr val="bg2">
                    <a:lumMod val="50000"/>
                  </a:schemeClr>
                </a:solidFill>
                <a:cs typeface="Gisha" panose="020B0502040204020203" pitchFamily="34" charset="-79"/>
              </a:rPr>
              <a:t>muy</a:t>
            </a:r>
            <a:r>
              <a:rPr lang="en-GB" sz="1000" dirty="0">
                <a:solidFill>
                  <a:schemeClr val="bg2">
                    <a:lumMod val="50000"/>
                  </a:schemeClr>
                </a:solidFill>
                <a:cs typeface="Gisha" panose="020B0502040204020203" pitchFamily="34" charset="-79"/>
              </a:rPr>
              <a:t> </a:t>
            </a:r>
            <a:r>
              <a:rPr lang="en-GB" sz="1000" dirty="0" err="1">
                <a:solidFill>
                  <a:schemeClr val="bg2">
                    <a:lumMod val="50000"/>
                  </a:schemeClr>
                </a:solidFill>
                <a:cs typeface="Gisha" panose="020B0502040204020203" pitchFamily="34" charset="-79"/>
              </a:rPr>
              <a:t>poderoso</a:t>
            </a:r>
            <a:r>
              <a:rPr lang="en-GB" sz="1000" dirty="0">
                <a:solidFill>
                  <a:schemeClr val="bg2">
                    <a:lumMod val="50000"/>
                  </a:schemeClr>
                </a:solidFill>
                <a:cs typeface="Gisha" panose="020B0502040204020203" pitchFamily="34" charset="-79"/>
              </a:rPr>
              <a:t> que </a:t>
            </a:r>
            <a:r>
              <a:rPr lang="en-GB" sz="1000" dirty="0" err="1">
                <a:solidFill>
                  <a:schemeClr val="bg2">
                    <a:lumMod val="50000"/>
                  </a:schemeClr>
                </a:solidFill>
                <a:cs typeface="Gisha" panose="020B0502040204020203" pitchFamily="34" charset="-79"/>
              </a:rPr>
              <a:t>controla</a:t>
            </a:r>
            <a:r>
              <a:rPr lang="en-GB" sz="1000" dirty="0">
                <a:solidFill>
                  <a:schemeClr val="bg2">
                    <a:lumMod val="50000"/>
                  </a:schemeClr>
                </a:solidFill>
                <a:cs typeface="Gisha" panose="020B0502040204020203" pitchFamily="34" charset="-79"/>
              </a:rPr>
              <a:t> </a:t>
            </a:r>
            <a:r>
              <a:rPr lang="en-GB" sz="1000" dirty="0" err="1">
                <a:solidFill>
                  <a:schemeClr val="bg2">
                    <a:lumMod val="50000"/>
                  </a:schemeClr>
                </a:solidFill>
                <a:cs typeface="Gisha" panose="020B0502040204020203" pitchFamily="34" charset="-79"/>
              </a:rPr>
              <a:t>todo</a:t>
            </a:r>
            <a:r>
              <a:rPr lang="en-GB" sz="1000" dirty="0">
                <a:solidFill>
                  <a:schemeClr val="bg2">
                    <a:lumMod val="50000"/>
                  </a:schemeClr>
                </a:solidFill>
                <a:cs typeface="Gisha" panose="020B0502040204020203" pitchFamily="34" charset="-79"/>
              </a:rPr>
              <a:t> el Estado. </a:t>
            </a:r>
          </a:p>
        </p:txBody>
      </p:sp>
      <p:cxnSp>
        <p:nvCxnSpPr>
          <p:cNvPr id="61" name="Straight Arrow Connector 60"/>
          <p:cNvCxnSpPr/>
          <p:nvPr/>
        </p:nvCxnSpPr>
        <p:spPr>
          <a:xfrm flipH="1">
            <a:off x="4454357" y="4983184"/>
            <a:ext cx="146050" cy="335297"/>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a:endCxn id="59" idx="0"/>
          </p:cNvCxnSpPr>
          <p:nvPr/>
        </p:nvCxnSpPr>
        <p:spPr>
          <a:xfrm>
            <a:off x="5430669" y="4921417"/>
            <a:ext cx="0" cy="411557"/>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2"/>
          <a:stretch>
            <a:fillRect/>
          </a:stretch>
        </p:blipFill>
        <p:spPr>
          <a:xfrm>
            <a:off x="599906" y="361466"/>
            <a:ext cx="5813425" cy="803482"/>
          </a:xfrm>
          <a:prstGeom prst="rect">
            <a:avLst/>
          </a:prstGeom>
        </p:spPr>
      </p:pic>
      <p:sp>
        <p:nvSpPr>
          <p:cNvPr id="30" name="TextBox 29"/>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13</a:t>
            </a:r>
          </a:p>
        </p:txBody>
      </p:sp>
    </p:spTree>
    <p:extLst>
      <p:ext uri="{BB962C8B-B14F-4D97-AF65-F5344CB8AC3E}">
        <p14:creationId xmlns:p14="http://schemas.microsoft.com/office/powerpoint/2010/main" val="131196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71231835"/>
              </p:ext>
            </p:extLst>
          </p:nvPr>
        </p:nvGraphicFramePr>
        <p:xfrm>
          <a:off x="298268" y="992909"/>
          <a:ext cx="6246910" cy="8662933"/>
        </p:xfrm>
        <a:graphic>
          <a:graphicData uri="http://schemas.openxmlformats.org/drawingml/2006/table">
            <a:tbl>
              <a:tblPr firstRow="1" bandRow="1">
                <a:tableStyleId>{5C22544A-7EE6-4342-B048-85BDC9FD1C3A}</a:tableStyleId>
              </a:tblPr>
              <a:tblGrid>
                <a:gridCol w="2529125">
                  <a:extLst>
                    <a:ext uri="{9D8B030D-6E8A-4147-A177-3AD203B41FA5}">
                      <a16:colId xmlns:a16="http://schemas.microsoft.com/office/drawing/2014/main" val="2152334958"/>
                    </a:ext>
                  </a:extLst>
                </a:gridCol>
                <a:gridCol w="3717785">
                  <a:extLst>
                    <a:ext uri="{9D8B030D-6E8A-4147-A177-3AD203B41FA5}">
                      <a16:colId xmlns:a16="http://schemas.microsoft.com/office/drawing/2014/main" val="2357376215"/>
                    </a:ext>
                  </a:extLst>
                </a:gridCol>
              </a:tblGrid>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latin typeface="+mn-lt"/>
                        </a:rPr>
                        <a:t>La</a:t>
                      </a:r>
                      <a:r>
                        <a:rPr lang="es-ES_tradnl" sz="1050" b="0" baseline="0" noProof="0" dirty="0">
                          <a:solidFill>
                            <a:schemeClr val="tx1"/>
                          </a:solidFill>
                          <a:latin typeface="+mn-lt"/>
                        </a:rPr>
                        <a:t> guerra civil española era un conflicto sangriento que tuvo lugar en España</a:t>
                      </a:r>
                      <a:endParaRPr lang="es-ES_tradnl" sz="1050" b="0" noProof="0" dirty="0">
                        <a:solidFill>
                          <a:schemeClr val="tx1"/>
                        </a:solidFill>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latin typeface="+mn-lt"/>
                        </a:rPr>
                        <a:t>tras el fracaso</a:t>
                      </a:r>
                      <a:r>
                        <a:rPr lang="es-ES_tradnl" sz="1050" b="0" baseline="0" noProof="0" dirty="0">
                          <a:solidFill>
                            <a:schemeClr val="tx1"/>
                          </a:solidFill>
                          <a:latin typeface="+mn-lt"/>
                        </a:rPr>
                        <a:t> parcial del golpe de Estado  de julio de 1936.</a:t>
                      </a:r>
                      <a:endParaRPr lang="es-ES_tradnl" sz="1050" b="0" noProof="0" dirty="0">
                        <a:solidFill>
                          <a:schemeClr val="tx1"/>
                        </a:solidFill>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b="0" dirty="0">
                          <a:solidFill>
                            <a:srgbClr val="000000"/>
                          </a:solidFill>
                          <a:latin typeface="+mn-lt"/>
                        </a:rPr>
                        <a:t>Fue un episodio complejo de la historia española,</a:t>
                      </a:r>
                      <a:endParaRPr lang="es-ES_tradnl" sz="1050" b="0" noProof="0" dirty="0">
                        <a:solidFill>
                          <a:schemeClr val="tx1"/>
                        </a:solidFill>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b="0" dirty="0">
                          <a:solidFill>
                            <a:srgbClr val="000000"/>
                          </a:solidFill>
                          <a:latin typeface="+mn-lt"/>
                        </a:rPr>
                        <a:t>en el que se opusieron modelos muy distintos de país;</a:t>
                      </a:r>
                      <a:endParaRPr lang="es-ES_tradnl" sz="1050" b="0" noProof="0" dirty="0">
                        <a:solidFill>
                          <a:schemeClr val="tx1"/>
                        </a:solidFill>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467476">
                <a:tc>
                  <a:txBody>
                    <a:bodyPr/>
                    <a:lstStyle/>
                    <a:p>
                      <a:r>
                        <a:rPr lang="es-ES" sz="1050" b="0" dirty="0">
                          <a:solidFill>
                            <a:srgbClr val="000000"/>
                          </a:solidFill>
                          <a:latin typeface="+mn-lt"/>
                        </a:rPr>
                        <a:t>conservadores versus liberales, dictadura militar versus democracia, </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467476">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b="0" dirty="0">
                          <a:solidFill>
                            <a:srgbClr val="000000"/>
                          </a:solidFill>
                          <a:latin typeface="+mn-lt"/>
                        </a:rPr>
                        <a:t>fascismo</a:t>
                      </a:r>
                      <a:r>
                        <a:rPr lang="es-ES" sz="1050" b="0" baseline="0" dirty="0">
                          <a:solidFill>
                            <a:srgbClr val="000000"/>
                          </a:solidFill>
                          <a:latin typeface="+mn-lt"/>
                        </a:rPr>
                        <a:t> </a:t>
                      </a:r>
                      <a:r>
                        <a:rPr lang="es-ES" sz="1050" b="0" dirty="0">
                          <a:solidFill>
                            <a:srgbClr val="000000"/>
                          </a:solidFill>
                          <a:latin typeface="+mn-lt"/>
                        </a:rPr>
                        <a:t>versus comunismo y anarquismo.</a:t>
                      </a:r>
                      <a:endParaRPr lang="es-ES_tradnl" sz="1050" b="0" noProof="0" dirty="0">
                        <a:solidFill>
                          <a:schemeClr val="tx1"/>
                        </a:solidFill>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088386"/>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latin typeface="+mn-lt"/>
                        </a:rPr>
                        <a:t>El bando republicano estuvo constituido</a:t>
                      </a:r>
                      <a:r>
                        <a:rPr lang="es-ES_tradnl" sz="1050" b="0" baseline="0" noProof="0" dirty="0">
                          <a:solidFill>
                            <a:schemeClr val="tx1"/>
                          </a:solidFill>
                          <a:latin typeface="+mn-lt"/>
                        </a:rPr>
                        <a:t> en torno al gobierno,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2912"/>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baseline="0" noProof="0" dirty="0">
                          <a:solidFill>
                            <a:schemeClr val="tx1"/>
                          </a:solidFill>
                          <a:latin typeface="+mn-lt"/>
                        </a:rPr>
                        <a:t>que se componía de </a:t>
                      </a:r>
                      <a:r>
                        <a:rPr lang="es-ES_tradnl" sz="1050" b="0" noProof="0" dirty="0">
                          <a:solidFill>
                            <a:schemeClr val="tx1"/>
                          </a:solidFill>
                          <a:latin typeface="+mn-lt"/>
                        </a:rPr>
                        <a:t>una coalición</a:t>
                      </a:r>
                      <a:r>
                        <a:rPr lang="es-ES_tradnl" sz="1050" b="0" baseline="0" noProof="0" dirty="0">
                          <a:solidFill>
                            <a:schemeClr val="tx1"/>
                          </a:solidFill>
                          <a:latin typeface="+mn-lt"/>
                        </a:rPr>
                        <a:t> de partidos republicanos. </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latin typeface="+mn-lt"/>
                        </a:rPr>
                        <a:t>Era apoyado por grupos socialistas,</a:t>
                      </a:r>
                      <a:r>
                        <a:rPr lang="es-ES_tradnl" sz="1050" b="0" baseline="0" noProof="0" dirty="0">
                          <a:solidFill>
                            <a:schemeClr val="tx1"/>
                          </a:solidFill>
                          <a:latin typeface="+mn-lt"/>
                        </a:rPr>
                        <a:t> </a:t>
                      </a:r>
                      <a:r>
                        <a:rPr lang="es-ES_tradnl" sz="1050" b="0" noProof="0" dirty="0">
                          <a:solidFill>
                            <a:schemeClr val="tx1"/>
                          </a:solidFill>
                          <a:latin typeface="+mn-lt"/>
                        </a:rPr>
                        <a:t>el movimiento obrero</a:t>
                      </a:r>
                      <a:r>
                        <a:rPr lang="es-ES_tradnl" sz="1050" b="0" baseline="0" noProof="0" dirty="0">
                          <a:solidFill>
                            <a:schemeClr val="tx1"/>
                          </a:solidFill>
                          <a:latin typeface="+mn-lt"/>
                        </a:rPr>
                        <a:t> y los sindicatos.</a:t>
                      </a:r>
                      <a:endParaRPr lang="es-ES_tradnl" sz="1050" b="0" noProof="0" dirty="0">
                        <a:solidFill>
                          <a:schemeClr val="tx1"/>
                        </a:solidFill>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latin typeface="+mn-lt"/>
                        </a:rPr>
                        <a:t>El bando nacional se</a:t>
                      </a:r>
                      <a:r>
                        <a:rPr lang="es-ES_tradnl" sz="1050" b="0" baseline="0" noProof="0" dirty="0">
                          <a:solidFill>
                            <a:schemeClr val="tx1"/>
                          </a:solidFill>
                          <a:latin typeface="+mn-lt"/>
                        </a:rPr>
                        <a:t> componía políticamente por la fascista Falange Española </a:t>
                      </a:r>
                      <a:r>
                        <a:rPr lang="es-ES_tradnl" sz="1050" b="0" noProof="0" dirty="0">
                          <a:solidFill>
                            <a:schemeClr val="tx1"/>
                          </a:solidFill>
                          <a:latin typeface="+mn-lt"/>
                        </a:rPr>
                        <a:t>y otros grupos conservadores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591661"/>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latin typeface="+mn-lt"/>
                        </a:rPr>
                        <a:t>socialmente era apoyado por </a:t>
                      </a:r>
                      <a:r>
                        <a:rPr lang="es-ES_tradnl" sz="1050" b="0" baseline="0" noProof="0" dirty="0">
                          <a:solidFill>
                            <a:schemeClr val="tx1"/>
                          </a:solidFill>
                          <a:latin typeface="+mn-lt"/>
                        </a:rPr>
                        <a:t>la iglesia católica</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latin typeface="+mn-lt"/>
                        </a:rPr>
                        <a:t>y tenía colaboración</a:t>
                      </a:r>
                      <a:r>
                        <a:rPr lang="es-ES_tradnl" sz="1050" b="0" baseline="0" noProof="0" dirty="0">
                          <a:solidFill>
                            <a:schemeClr val="tx1"/>
                          </a:solidFill>
                          <a:latin typeface="+mn-lt"/>
                        </a:rPr>
                        <a:t> de la Alemania nazi y la Italia fascista. </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r h="577881">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b="0" dirty="0">
                          <a:solidFill>
                            <a:srgbClr val="000000"/>
                          </a:solidFill>
                          <a:latin typeface="+mn-lt"/>
                        </a:rPr>
                        <a:t>Como preludio a la Segunda Guerra Mundial, la Guerra Civil Española </a:t>
                      </a:r>
                      <a:endParaRPr lang="es-ES_tradnl" sz="1050" b="0" dirty="0">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0896804"/>
                  </a:ext>
                </a:extLst>
              </a:tr>
              <a:tr h="55366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b="0" dirty="0">
                          <a:solidFill>
                            <a:srgbClr val="000000"/>
                          </a:solidFill>
                          <a:latin typeface="+mn-lt"/>
                        </a:rPr>
                        <a:t>representó uno de los eventos bélicos más trágicos de la historia europea</a:t>
                      </a:r>
                      <a:endParaRPr lang="es-ES_tradnl" sz="1050" b="0" dirty="0">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382478"/>
                  </a:ext>
                </a:extLst>
              </a:tr>
              <a:tr h="467476">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b="0" dirty="0">
                          <a:solidFill>
                            <a:srgbClr val="000000"/>
                          </a:solidFill>
                          <a:latin typeface="+mn-lt"/>
                        </a:rPr>
                        <a:t>se perdieron alrededor de 500.000 vidas</a:t>
                      </a:r>
                      <a:endParaRPr lang="es-ES_tradnl" sz="1050" b="0" dirty="0">
                        <a:latin typeface="+mn-lt"/>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9648965"/>
                  </a:ext>
                </a:extLst>
              </a:tr>
              <a:tr h="467476">
                <a:tc>
                  <a:txBody>
                    <a:bodyPr/>
                    <a:lstStyle/>
                    <a:p>
                      <a:r>
                        <a:rPr lang="es-ES" sz="1050" b="0" dirty="0">
                          <a:solidFill>
                            <a:srgbClr val="000000"/>
                          </a:solidFill>
                          <a:latin typeface="+mn-lt"/>
                        </a:rPr>
                        <a:t>y se sometió al país a un régimen feroz y conservador que duró 36 años.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3412515"/>
                  </a:ext>
                </a:extLst>
              </a:tr>
            </a:tbl>
          </a:graphicData>
        </a:graphic>
      </p:graphicFrame>
      <p:pic>
        <p:nvPicPr>
          <p:cNvPr id="2" name="Picture 1"/>
          <p:cNvPicPr>
            <a:picLocks noChangeAspect="1"/>
          </p:cNvPicPr>
          <p:nvPr/>
        </p:nvPicPr>
        <p:blipFill>
          <a:blip r:embed="rId2"/>
          <a:stretch>
            <a:fillRect/>
          </a:stretch>
        </p:blipFill>
        <p:spPr>
          <a:xfrm>
            <a:off x="524368" y="207585"/>
            <a:ext cx="5794709" cy="656986"/>
          </a:xfrm>
          <a:prstGeom prst="rect">
            <a:avLst/>
          </a:prstGeom>
        </p:spPr>
      </p:pic>
      <p:sp>
        <p:nvSpPr>
          <p:cNvPr id="5" name="TextBox 4"/>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14</a:t>
            </a:r>
          </a:p>
        </p:txBody>
      </p:sp>
    </p:spTree>
    <p:extLst>
      <p:ext uri="{BB962C8B-B14F-4D97-AF65-F5344CB8AC3E}">
        <p14:creationId xmlns:p14="http://schemas.microsoft.com/office/powerpoint/2010/main" val="241661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18926966"/>
              </p:ext>
            </p:extLst>
          </p:nvPr>
        </p:nvGraphicFramePr>
        <p:xfrm>
          <a:off x="298268" y="1024992"/>
          <a:ext cx="6315182" cy="8613329"/>
        </p:xfrm>
        <a:graphic>
          <a:graphicData uri="http://schemas.openxmlformats.org/drawingml/2006/table">
            <a:tbl>
              <a:tblPr firstRow="1" bandRow="1">
                <a:tableStyleId>{5C22544A-7EE6-4342-B048-85BDC9FD1C3A}</a:tableStyleId>
              </a:tblPr>
              <a:tblGrid>
                <a:gridCol w="2556765">
                  <a:extLst>
                    <a:ext uri="{9D8B030D-6E8A-4147-A177-3AD203B41FA5}">
                      <a16:colId xmlns:a16="http://schemas.microsoft.com/office/drawing/2014/main" val="2152334958"/>
                    </a:ext>
                  </a:extLst>
                </a:gridCol>
                <a:gridCol w="3758417">
                  <a:extLst>
                    <a:ext uri="{9D8B030D-6E8A-4147-A177-3AD203B41FA5}">
                      <a16:colId xmlns:a16="http://schemas.microsoft.com/office/drawing/2014/main" val="2357376215"/>
                    </a:ext>
                  </a:extLst>
                </a:gridCol>
              </a:tblGrid>
              <a:tr h="588677">
                <a:tc>
                  <a:txBody>
                    <a:bodyPr/>
                    <a:lstStyle/>
                    <a:p>
                      <a:r>
                        <a:rPr lang="es-ES_tradnl" sz="1050" b="0" noProof="0" dirty="0">
                          <a:solidFill>
                            <a:schemeClr val="tx1"/>
                          </a:solidFill>
                        </a:rPr>
                        <a:t>El Franquismo</a:t>
                      </a:r>
                      <a:r>
                        <a:rPr lang="es-ES_tradnl" sz="1050" b="0" baseline="0" noProof="0" dirty="0">
                          <a:solidFill>
                            <a:schemeClr val="tx1"/>
                          </a:solidFill>
                        </a:rPr>
                        <a:t> inició con el final de la guerra civil española.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78972">
                <a:tc>
                  <a:txBody>
                    <a:bodyPr/>
                    <a:lstStyle/>
                    <a:p>
                      <a:r>
                        <a:rPr lang="es-ES_tradnl" sz="1050" b="0" noProof="0" dirty="0">
                          <a:solidFill>
                            <a:schemeClr val="tx1"/>
                          </a:solidFill>
                        </a:rPr>
                        <a:t>Fue</a:t>
                      </a:r>
                      <a:r>
                        <a:rPr lang="es-ES_tradnl" sz="1050" b="0" baseline="0" noProof="0" dirty="0">
                          <a:solidFill>
                            <a:schemeClr val="tx1"/>
                          </a:solidFill>
                        </a:rPr>
                        <a:t> una dictadura militar y nacionalista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78972">
                <a:tc>
                  <a:txBody>
                    <a:bodyPr/>
                    <a:lstStyle/>
                    <a:p>
                      <a:r>
                        <a:rPr lang="es-ES_tradnl" sz="1050" b="0" baseline="0" noProof="0" dirty="0">
                          <a:solidFill>
                            <a:schemeClr val="tx1"/>
                          </a:solidFill>
                        </a:rPr>
                        <a:t>que persiguió y torturó a sus oponentes durante décadas.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78972">
                <a:tc>
                  <a:txBody>
                    <a:bodyPr/>
                    <a:lstStyle/>
                    <a:p>
                      <a:r>
                        <a:rPr lang="es-ES_tradnl" sz="1050" b="0" noProof="0" dirty="0">
                          <a:solidFill>
                            <a:schemeClr val="tx1"/>
                          </a:solidFill>
                        </a:rPr>
                        <a:t>Bajo Franco,</a:t>
                      </a:r>
                      <a:r>
                        <a:rPr lang="es-ES_tradnl" sz="1050" b="0" baseline="0" noProof="0" dirty="0">
                          <a:solidFill>
                            <a:schemeClr val="tx1"/>
                          </a:solidFill>
                        </a:rPr>
                        <a:t> los valores católicos y conservadores eran la norma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578972">
                <a:tc>
                  <a:txBody>
                    <a:bodyPr/>
                    <a:lstStyle/>
                    <a:p>
                      <a:r>
                        <a:rPr lang="es-ES_tradnl" sz="1050" b="0" noProof="0" dirty="0">
                          <a:solidFill>
                            <a:schemeClr val="tx1"/>
                          </a:solidFill>
                        </a:rPr>
                        <a:t>y quienes se alejaran</a:t>
                      </a:r>
                      <a:r>
                        <a:rPr lang="es-ES_tradnl" sz="1050" b="0" baseline="0" noProof="0" dirty="0">
                          <a:solidFill>
                            <a:schemeClr val="tx1"/>
                          </a:solidFill>
                        </a:rPr>
                        <a:t> de ellos merecían castigo.</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578972">
                <a:tc>
                  <a:txBody>
                    <a:bodyPr/>
                    <a:lstStyle/>
                    <a:p>
                      <a:r>
                        <a:rPr lang="es-ES_tradnl" sz="1050" b="0" noProof="0" dirty="0">
                          <a:solidFill>
                            <a:schemeClr val="tx1"/>
                          </a:solidFill>
                        </a:rPr>
                        <a:t>El franquismo se opuso</a:t>
                      </a:r>
                      <a:r>
                        <a:rPr lang="es-ES_tradnl" sz="1050" b="0" baseline="0" noProof="0" dirty="0">
                          <a:solidFill>
                            <a:schemeClr val="tx1"/>
                          </a:solidFill>
                        </a:rPr>
                        <a:t> firmemente a las ideologías de la izquierda.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088386"/>
                  </a:ext>
                </a:extLst>
              </a:tr>
              <a:tr h="578972">
                <a:tc>
                  <a:txBody>
                    <a:bodyPr/>
                    <a:lstStyle/>
                    <a:p>
                      <a:r>
                        <a:rPr lang="es-ES_tradnl" sz="1050" b="0" noProof="0" dirty="0">
                          <a:solidFill>
                            <a:schemeClr val="tx1"/>
                          </a:solidFill>
                        </a:rPr>
                        <a:t>Los partidos opositores y los sindicatos laborales estaban prohibidos.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2912"/>
                  </a:ext>
                </a:extLst>
              </a:tr>
              <a:tr h="578972">
                <a:tc>
                  <a:txBody>
                    <a:bodyPr/>
                    <a:lstStyle/>
                    <a:p>
                      <a:r>
                        <a:rPr lang="es-ES_tradnl" sz="1050" b="0" noProof="0" dirty="0">
                          <a:solidFill>
                            <a:schemeClr val="tx1"/>
                          </a:solidFill>
                        </a:rPr>
                        <a:t>El castellano se impuso</a:t>
                      </a:r>
                      <a:r>
                        <a:rPr lang="es-ES_tradnl" sz="1050" b="0" baseline="0" noProof="0" dirty="0">
                          <a:solidFill>
                            <a:schemeClr val="tx1"/>
                          </a:solidFill>
                        </a:rPr>
                        <a:t> como lengua obligatoria,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578972">
                <a:tc>
                  <a:txBody>
                    <a:bodyPr/>
                    <a:lstStyle/>
                    <a:p>
                      <a:r>
                        <a:rPr lang="es-ES_tradnl" sz="1050" b="0" noProof="0" dirty="0">
                          <a:solidFill>
                            <a:schemeClr val="tx1"/>
                          </a:solidFill>
                        </a:rPr>
                        <a:t>prohibiendo el uso de otros</a:t>
                      </a:r>
                      <a:r>
                        <a:rPr lang="es-ES_tradnl" sz="1050" b="0" baseline="0" noProof="0" dirty="0">
                          <a:solidFill>
                            <a:schemeClr val="tx1"/>
                          </a:solidFill>
                        </a:rPr>
                        <a:t> idiomas y eliminando cualquier atisbo de autonomía.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78972">
                <a:tc>
                  <a:txBody>
                    <a:bodyPr/>
                    <a:lstStyle/>
                    <a:p>
                      <a:r>
                        <a:rPr lang="es-ES_tradnl" sz="1050" b="0" noProof="0" dirty="0">
                          <a:solidFill>
                            <a:schemeClr val="tx1"/>
                          </a:solidFill>
                        </a:rPr>
                        <a:t>El catolicismo tomó</a:t>
                      </a:r>
                      <a:r>
                        <a:rPr lang="es-ES_tradnl" sz="1050" b="0" baseline="0" noProof="0" dirty="0">
                          <a:solidFill>
                            <a:schemeClr val="tx1"/>
                          </a:solidFill>
                        </a:rPr>
                        <a:t> el mando de los asuntos educativos y sociales.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591661"/>
                  </a:ext>
                </a:extLst>
              </a:tr>
              <a:tr h="57897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rPr>
                        <a:t>Había mucha propaganda y censur</a:t>
                      </a:r>
                      <a:r>
                        <a:rPr lang="es-ES_tradnl" sz="1050" b="0" baseline="0" noProof="0" dirty="0">
                          <a:solidFill>
                            <a:schemeClr val="tx1"/>
                          </a:solidFill>
                        </a:rPr>
                        <a:t>a de l</a:t>
                      </a:r>
                      <a:r>
                        <a:rPr lang="es-ES_tradnl" sz="1050" b="0" noProof="0" dirty="0">
                          <a:solidFill>
                            <a:schemeClr val="tx1"/>
                          </a:solidFill>
                        </a:rPr>
                        <a:t>a prensa,</a:t>
                      </a:r>
                      <a:r>
                        <a:rPr lang="es-ES_tradnl" sz="1050" b="0" baseline="0" noProof="0" dirty="0">
                          <a:solidFill>
                            <a:schemeClr val="tx1"/>
                          </a:solidFill>
                        </a:rPr>
                        <a:t> la radio y posteriormente la televisión</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498016">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rPr>
                        <a:t>con objetivo de regular la opinión pública,</a:t>
                      </a:r>
                      <a:r>
                        <a:rPr lang="es-ES_tradnl" sz="1050" b="0" baseline="0" noProof="0" dirty="0">
                          <a:solidFill>
                            <a:schemeClr val="tx1"/>
                          </a:solidFill>
                        </a:rPr>
                        <a:t>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r h="578972">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baseline="0" noProof="0" dirty="0">
                          <a:solidFill>
                            <a:schemeClr val="tx1"/>
                          </a:solidFill>
                        </a:rPr>
                        <a:t>suprimiendo todo pensamiento contra la régimen.</a:t>
                      </a:r>
                      <a:endParaRPr lang="es-ES_tradnl" sz="1050" b="0" noProof="0" dirty="0">
                        <a:solidFill>
                          <a:schemeClr val="tx1"/>
                        </a:solidFill>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0896804"/>
                  </a:ext>
                </a:extLst>
              </a:tr>
              <a:tr h="578972">
                <a:tc>
                  <a:txBody>
                    <a:bodyPr/>
                    <a:lstStyle/>
                    <a:p>
                      <a:r>
                        <a:rPr lang="es-ES" sz="1050" b="0" i="0" kern="1200" dirty="0">
                          <a:solidFill>
                            <a:schemeClr val="dk1"/>
                          </a:solidFill>
                          <a:effectLst/>
                          <a:latin typeface="+mn-lt"/>
                          <a:ea typeface="+mn-ea"/>
                          <a:cs typeface="+mn-cs"/>
                        </a:rPr>
                        <a:t>El régimen franquista murió con el fallecimiento del</a:t>
                      </a:r>
                      <a:r>
                        <a:rPr lang="es-ES" sz="1050" b="0" i="0" kern="1200" baseline="0" dirty="0">
                          <a:solidFill>
                            <a:schemeClr val="dk1"/>
                          </a:solidFill>
                          <a:effectLst/>
                          <a:latin typeface="+mn-lt"/>
                          <a:ea typeface="+mn-ea"/>
                          <a:cs typeface="+mn-cs"/>
                        </a:rPr>
                        <a:t> caudillo en 1975</a:t>
                      </a:r>
                      <a:br>
                        <a:rPr lang="es-ES" sz="1351" b="0" i="0" kern="1200" dirty="0">
                          <a:solidFill>
                            <a:schemeClr val="dk1"/>
                          </a:solidFill>
                          <a:effectLst/>
                          <a:latin typeface="+mn-lt"/>
                          <a:ea typeface="+mn-ea"/>
                          <a:cs typeface="+mn-cs"/>
                        </a:rPr>
                      </a:b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382478"/>
                  </a:ext>
                </a:extLst>
              </a:tr>
              <a:tr h="578972">
                <a:tc>
                  <a:txBody>
                    <a:bodyPr/>
                    <a:lstStyle/>
                    <a:p>
                      <a:r>
                        <a:rPr lang="es-ES_tradnl" sz="1050" b="0" noProof="0" dirty="0">
                          <a:solidFill>
                            <a:schemeClr val="tx1"/>
                          </a:solidFill>
                        </a:rPr>
                        <a:t>peros sus efectos todavía sobreviven en muchos rincones de la sociedad española.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9648965"/>
                  </a:ext>
                </a:extLst>
              </a:tr>
            </a:tbl>
          </a:graphicData>
        </a:graphic>
      </p:graphicFrame>
      <p:pic>
        <p:nvPicPr>
          <p:cNvPr id="2" name="Picture 1"/>
          <p:cNvPicPr>
            <a:picLocks noChangeAspect="1"/>
          </p:cNvPicPr>
          <p:nvPr/>
        </p:nvPicPr>
        <p:blipFill>
          <a:blip r:embed="rId2"/>
          <a:stretch>
            <a:fillRect/>
          </a:stretch>
        </p:blipFill>
        <p:spPr>
          <a:xfrm>
            <a:off x="493851" y="167390"/>
            <a:ext cx="5924015" cy="589923"/>
          </a:xfrm>
          <a:prstGeom prst="rect">
            <a:avLst/>
          </a:prstGeom>
        </p:spPr>
      </p:pic>
      <p:sp>
        <p:nvSpPr>
          <p:cNvPr id="5" name="TextBox 4"/>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15</a:t>
            </a:r>
          </a:p>
        </p:txBody>
      </p:sp>
    </p:spTree>
    <p:extLst>
      <p:ext uri="{BB962C8B-B14F-4D97-AF65-F5344CB8AC3E}">
        <p14:creationId xmlns:p14="http://schemas.microsoft.com/office/powerpoint/2010/main" val="110832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7616225"/>
              </p:ext>
            </p:extLst>
          </p:nvPr>
        </p:nvGraphicFramePr>
        <p:xfrm>
          <a:off x="298269" y="982881"/>
          <a:ext cx="6214826" cy="8701486"/>
        </p:xfrm>
        <a:graphic>
          <a:graphicData uri="http://schemas.openxmlformats.org/drawingml/2006/table">
            <a:tbl>
              <a:tblPr firstRow="1" bandRow="1">
                <a:tableStyleId>{5C22544A-7EE6-4342-B048-85BDC9FD1C3A}</a:tableStyleId>
              </a:tblPr>
              <a:tblGrid>
                <a:gridCol w="2516135">
                  <a:extLst>
                    <a:ext uri="{9D8B030D-6E8A-4147-A177-3AD203B41FA5}">
                      <a16:colId xmlns:a16="http://schemas.microsoft.com/office/drawing/2014/main" val="2152334958"/>
                    </a:ext>
                  </a:extLst>
                </a:gridCol>
                <a:gridCol w="3698691">
                  <a:extLst>
                    <a:ext uri="{9D8B030D-6E8A-4147-A177-3AD203B41FA5}">
                      <a16:colId xmlns:a16="http://schemas.microsoft.com/office/drawing/2014/main" val="2357376215"/>
                    </a:ext>
                  </a:extLst>
                </a:gridCol>
              </a:tblGrid>
              <a:tr h="550470">
                <a:tc>
                  <a:txBody>
                    <a:bodyPr/>
                    <a:lstStyle/>
                    <a:p>
                      <a:r>
                        <a:rPr lang="es-ES" sz="1050" b="0" dirty="0">
                          <a:solidFill>
                            <a:schemeClr val="tx1"/>
                          </a:solidFill>
                        </a:rPr>
                        <a:t>La transición española fue un proceso político en el que España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41394">
                <a:tc>
                  <a:txBody>
                    <a:bodyPr/>
                    <a:lstStyle/>
                    <a:p>
                      <a:r>
                        <a:rPr lang="es-ES" sz="1050" dirty="0"/>
                        <a:t>pasó de ser un sistema político dictatorial para convertirse en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41394">
                <a:tc>
                  <a:txBody>
                    <a:bodyPr/>
                    <a:lstStyle/>
                    <a:p>
                      <a:r>
                        <a:rPr lang="es-ES" sz="1050" dirty="0"/>
                        <a:t>un régimen político liberal multipartidista y democrático.</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41394">
                <a:tc>
                  <a:txBody>
                    <a:bodyPr/>
                    <a:lstStyle/>
                    <a:p>
                      <a:r>
                        <a:rPr lang="es-ES" sz="1050" dirty="0"/>
                        <a:t>Todo esto después de la muerte de Franco en 1975,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560521">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dirty="0"/>
                        <a:t>después de una dictadura que duró casi 40 años.  </a:t>
                      </a: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541394">
                <a:tc>
                  <a:txBody>
                    <a:bodyPr/>
                    <a:lstStyle/>
                    <a:p>
                      <a:r>
                        <a:rPr lang="es-ES" sz="1050" dirty="0"/>
                        <a:t>Antes de morir, porque previó su propia muerte,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541394">
                <a:tc>
                  <a:txBody>
                    <a:bodyPr/>
                    <a:lstStyle/>
                    <a:p>
                      <a:r>
                        <a:rPr lang="es-ES" sz="1050" dirty="0"/>
                        <a:t>Franco nombró rey de España, a Juan Carlos I.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41394">
                <a:tc>
                  <a:txBody>
                    <a:bodyPr/>
                    <a:lstStyle/>
                    <a:p>
                      <a:r>
                        <a:rPr lang="es-ES" sz="1050" dirty="0"/>
                        <a:t>El dictador esperó que con la formación que le había dado,</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591661"/>
                  </a:ext>
                </a:extLst>
              </a:tr>
              <a:tr h="541394">
                <a:tc>
                  <a:txBody>
                    <a:bodyPr/>
                    <a:lstStyle/>
                    <a:p>
                      <a:r>
                        <a:rPr lang="es-ES" sz="1050" dirty="0"/>
                        <a:t>el futuro rey siguiera el camino que había empezado décadas antes.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541394">
                <a:tc>
                  <a:txBody>
                    <a:bodyPr/>
                    <a:lstStyle/>
                    <a:p>
                      <a:r>
                        <a:rPr lang="es-ES" sz="1050" dirty="0"/>
                        <a:t>Sin embargo, el rey siguió un camino muy distinto del imaginado por el dictador</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r h="541394">
                <a:tc>
                  <a:txBody>
                    <a:bodyPr/>
                    <a:lstStyle/>
                    <a:p>
                      <a:r>
                        <a:rPr lang="es-ES" sz="1050" dirty="0"/>
                        <a:t>ya que según él,  “una sociedad libre y moderna requiere</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8862853"/>
                  </a:ext>
                </a:extLst>
              </a:tr>
              <a:tr h="541394">
                <a:tc>
                  <a:txBody>
                    <a:bodyPr/>
                    <a:lstStyle/>
                    <a:p>
                      <a:r>
                        <a:rPr lang="es-ES" sz="1050" dirty="0"/>
                        <a:t>la participación de todos en los foros de decisión”.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4089597"/>
                  </a:ext>
                </a:extLst>
              </a:tr>
              <a:tr h="541394">
                <a:tc>
                  <a:txBody>
                    <a:bodyPr/>
                    <a:lstStyle/>
                    <a:p>
                      <a:r>
                        <a:rPr lang="es-ES" sz="1050" dirty="0"/>
                        <a:t>De ahí se estableció</a:t>
                      </a:r>
                      <a:r>
                        <a:rPr lang="es-ES" sz="1050" baseline="0" dirty="0"/>
                        <a:t> </a:t>
                      </a:r>
                      <a:r>
                        <a:rPr lang="es-ES" sz="1050" dirty="0"/>
                        <a:t>una monarquía democrática</a:t>
                      </a:r>
                      <a:r>
                        <a:rPr lang="es-ES" sz="1050" baseline="0" dirty="0"/>
                        <a:t>,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4769080"/>
                  </a:ext>
                </a:extLst>
              </a:tr>
              <a:tr h="541394">
                <a:tc>
                  <a:txBody>
                    <a:bodyPr/>
                    <a:lstStyle/>
                    <a:p>
                      <a:r>
                        <a:rPr lang="es-ES" sz="1050" baseline="0" dirty="0"/>
                        <a:t>con un presidente (Adolfo Suárez), </a:t>
                      </a:r>
                      <a:r>
                        <a:rPr lang="es-ES_tradnl" sz="1050" b="0" noProof="0" dirty="0">
                          <a:solidFill>
                            <a:schemeClr val="tx1"/>
                          </a:solidFill>
                        </a:rPr>
                        <a:t>leyes para la reforma política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863413"/>
                  </a:ext>
                </a:extLst>
              </a:tr>
              <a:tr h="541394">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rPr>
                        <a:t>y la convocatoria</a:t>
                      </a:r>
                      <a:r>
                        <a:rPr lang="es-ES_tradnl" sz="1050" b="0" baseline="0" noProof="0" dirty="0">
                          <a:solidFill>
                            <a:schemeClr val="tx1"/>
                          </a:solidFill>
                        </a:rPr>
                        <a:t> de elecciones democráticas,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226842"/>
                  </a:ext>
                </a:extLst>
              </a:tr>
              <a:tr h="541394">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rPr>
                        <a:t>abriendo así un camino para un gobierno</a:t>
                      </a:r>
                      <a:r>
                        <a:rPr lang="es-ES_tradnl" sz="1050" b="0" baseline="0" noProof="0" dirty="0">
                          <a:solidFill>
                            <a:schemeClr val="tx1"/>
                          </a:solidFill>
                        </a:rPr>
                        <a:t> y una constitución.</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195081"/>
                  </a:ext>
                </a:extLst>
              </a:tr>
            </a:tbl>
          </a:graphicData>
        </a:graphic>
      </p:graphicFrame>
      <p:pic>
        <p:nvPicPr>
          <p:cNvPr id="2" name="Picture 1"/>
          <p:cNvPicPr>
            <a:picLocks noChangeAspect="1"/>
          </p:cNvPicPr>
          <p:nvPr/>
        </p:nvPicPr>
        <p:blipFill>
          <a:blip r:embed="rId2"/>
          <a:stretch>
            <a:fillRect/>
          </a:stretch>
        </p:blipFill>
        <p:spPr>
          <a:xfrm>
            <a:off x="137412" y="202783"/>
            <a:ext cx="6536539" cy="632895"/>
          </a:xfrm>
          <a:prstGeom prst="rect">
            <a:avLst/>
          </a:prstGeom>
        </p:spPr>
      </p:pic>
      <p:sp>
        <p:nvSpPr>
          <p:cNvPr id="6" name="TextBox 5"/>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16</a:t>
            </a:r>
          </a:p>
        </p:txBody>
      </p:sp>
    </p:spTree>
    <p:extLst>
      <p:ext uri="{BB962C8B-B14F-4D97-AF65-F5344CB8AC3E}">
        <p14:creationId xmlns:p14="http://schemas.microsoft.com/office/powerpoint/2010/main" val="266962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4" name="Rectangle 3"/>
          <p:cNvSpPr/>
          <p:nvPr/>
        </p:nvSpPr>
        <p:spPr>
          <a:xfrm>
            <a:off x="1636294" y="0"/>
            <a:ext cx="4819213" cy="276999"/>
          </a:xfrm>
          <a:prstGeom prst="rect">
            <a:avLst/>
          </a:prstGeom>
        </p:spPr>
        <p:txBody>
          <a:bodyPr wrap="square">
            <a:spAutoFit/>
          </a:bodyPr>
          <a:lstStyle/>
          <a:p>
            <a:pPr algn="ctr"/>
            <a:r>
              <a:rPr lang="es-ES_tradnl" sz="1200" b="1" u="sng" dirty="0">
                <a:latin typeface="Microsoft JhengHei" panose="020B0604030504040204" pitchFamily="34" charset="-120"/>
                <a:ea typeface="Microsoft JhengHei" panose="020B0604030504040204" pitchFamily="34" charset="-120"/>
              </a:rPr>
              <a:t>Historia reciente de España </a:t>
            </a:r>
          </a:p>
        </p:txBody>
      </p:sp>
      <p:sp>
        <p:nvSpPr>
          <p:cNvPr id="6" name="TextBox 5"/>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17</a:t>
            </a:r>
          </a:p>
        </p:txBody>
      </p:sp>
    </p:spTree>
    <p:extLst>
      <p:ext uri="{BB962C8B-B14F-4D97-AF65-F5344CB8AC3E}">
        <p14:creationId xmlns:p14="http://schemas.microsoft.com/office/powerpoint/2010/main" val="240449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18</a:t>
            </a:r>
          </a:p>
        </p:txBody>
      </p:sp>
    </p:spTree>
    <p:extLst>
      <p:ext uri="{BB962C8B-B14F-4D97-AF65-F5344CB8AC3E}">
        <p14:creationId xmlns:p14="http://schemas.microsoft.com/office/powerpoint/2010/main" val="194813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outh and central america blank"/>
          <p:cNvPicPr/>
          <p:nvPr/>
        </p:nvPicPr>
        <p:blipFill>
          <a:blip r:embed="rId2">
            <a:extLst>
              <a:ext uri="{28A0092B-C50C-407E-A947-70E740481C1C}">
                <a14:useLocalDpi xmlns:a14="http://schemas.microsoft.com/office/drawing/2010/main" val="0"/>
              </a:ext>
            </a:extLst>
          </a:blip>
          <a:srcRect/>
          <a:stretch>
            <a:fillRect/>
          </a:stretch>
        </p:blipFill>
        <p:spPr bwMode="auto">
          <a:xfrm>
            <a:off x="545465" y="1810083"/>
            <a:ext cx="5975985" cy="6851650"/>
          </a:xfrm>
          <a:prstGeom prst="rect">
            <a:avLst/>
          </a:prstGeom>
          <a:noFill/>
          <a:ln>
            <a:noFill/>
          </a:ln>
        </p:spPr>
      </p:pic>
      <p:cxnSp>
        <p:nvCxnSpPr>
          <p:cNvPr id="6" name="Straight Connector 5"/>
          <p:cNvCxnSpPr/>
          <p:nvPr/>
        </p:nvCxnSpPr>
        <p:spPr>
          <a:xfrm>
            <a:off x="3307439" y="7269413"/>
            <a:ext cx="447993" cy="8187"/>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864685" y="7128161"/>
            <a:ext cx="1333500" cy="261610"/>
          </a:xfrm>
          <a:prstGeom prst="rect">
            <a:avLst/>
          </a:prstGeom>
          <a:noFill/>
        </p:spPr>
        <p:txBody>
          <a:bodyPr wrap="square" rtlCol="0">
            <a:spAutoFit/>
          </a:bodyPr>
          <a:lstStyle/>
          <a:p>
            <a:r>
              <a:rPr lang="es-ES_tradnl" sz="1100" dirty="0"/>
              <a:t>Chile</a:t>
            </a:r>
          </a:p>
        </p:txBody>
      </p:sp>
      <p:cxnSp>
        <p:nvCxnSpPr>
          <p:cNvPr id="10" name="Straight Connector 9"/>
          <p:cNvCxnSpPr/>
          <p:nvPr/>
        </p:nvCxnSpPr>
        <p:spPr>
          <a:xfrm>
            <a:off x="4740592" y="6944440"/>
            <a:ext cx="894715" cy="183721"/>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659120" y="7007803"/>
            <a:ext cx="1482725" cy="261610"/>
          </a:xfrm>
          <a:prstGeom prst="rect">
            <a:avLst/>
          </a:prstGeom>
          <a:noFill/>
        </p:spPr>
        <p:txBody>
          <a:bodyPr wrap="square" rtlCol="0">
            <a:spAutoFit/>
          </a:bodyPr>
          <a:lstStyle/>
          <a:p>
            <a:r>
              <a:rPr lang="es-ES_tradnl" sz="1100" dirty="0"/>
              <a:t>Uruguay</a:t>
            </a:r>
          </a:p>
        </p:txBody>
      </p:sp>
      <p:cxnSp>
        <p:nvCxnSpPr>
          <p:cNvPr id="15" name="Straight Connector 14"/>
          <p:cNvCxnSpPr/>
          <p:nvPr/>
        </p:nvCxnSpPr>
        <p:spPr>
          <a:xfrm>
            <a:off x="4216400" y="7472880"/>
            <a:ext cx="1168400" cy="48260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340350" y="7824675"/>
            <a:ext cx="1333500" cy="261610"/>
          </a:xfrm>
          <a:prstGeom prst="rect">
            <a:avLst/>
          </a:prstGeom>
          <a:noFill/>
        </p:spPr>
        <p:txBody>
          <a:bodyPr wrap="square" rtlCol="0">
            <a:spAutoFit/>
          </a:bodyPr>
          <a:lstStyle/>
          <a:p>
            <a:r>
              <a:rPr lang="es-ES_tradnl" sz="1100" dirty="0"/>
              <a:t>Argentina</a:t>
            </a:r>
          </a:p>
        </p:txBody>
      </p:sp>
      <p:cxnSp>
        <p:nvCxnSpPr>
          <p:cNvPr id="22" name="Straight Connector 21"/>
          <p:cNvCxnSpPr/>
          <p:nvPr/>
        </p:nvCxnSpPr>
        <p:spPr>
          <a:xfrm flipH="1">
            <a:off x="3307439" y="5765885"/>
            <a:ext cx="793157" cy="68113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767096" y="6316218"/>
            <a:ext cx="1333500" cy="261610"/>
          </a:xfrm>
          <a:prstGeom prst="rect">
            <a:avLst/>
          </a:prstGeom>
          <a:noFill/>
        </p:spPr>
        <p:txBody>
          <a:bodyPr wrap="square" rtlCol="0">
            <a:spAutoFit/>
          </a:bodyPr>
          <a:lstStyle/>
          <a:p>
            <a:r>
              <a:rPr lang="es-ES_tradnl" sz="1100" dirty="0"/>
              <a:t>Bolivia</a:t>
            </a:r>
          </a:p>
        </p:txBody>
      </p:sp>
      <p:cxnSp>
        <p:nvCxnSpPr>
          <p:cNvPr id="27" name="Straight Connector 26"/>
          <p:cNvCxnSpPr/>
          <p:nvPr/>
        </p:nvCxnSpPr>
        <p:spPr>
          <a:xfrm flipH="1">
            <a:off x="2881830" y="5215552"/>
            <a:ext cx="367549" cy="161828"/>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421932" y="5323611"/>
            <a:ext cx="1333500" cy="261610"/>
          </a:xfrm>
          <a:prstGeom prst="rect">
            <a:avLst/>
          </a:prstGeom>
          <a:noFill/>
        </p:spPr>
        <p:txBody>
          <a:bodyPr wrap="square" rtlCol="0">
            <a:spAutoFit/>
          </a:bodyPr>
          <a:lstStyle/>
          <a:p>
            <a:r>
              <a:rPr lang="es-ES_tradnl" sz="1100" dirty="0"/>
              <a:t>Perú</a:t>
            </a:r>
          </a:p>
        </p:txBody>
      </p:sp>
      <p:cxnSp>
        <p:nvCxnSpPr>
          <p:cNvPr id="30" name="Straight Connector 29"/>
          <p:cNvCxnSpPr/>
          <p:nvPr/>
        </p:nvCxnSpPr>
        <p:spPr>
          <a:xfrm flipH="1">
            <a:off x="2421932" y="4590922"/>
            <a:ext cx="620596" cy="376609"/>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843413" y="4964375"/>
            <a:ext cx="1333500" cy="261610"/>
          </a:xfrm>
          <a:prstGeom prst="rect">
            <a:avLst/>
          </a:prstGeom>
          <a:noFill/>
        </p:spPr>
        <p:txBody>
          <a:bodyPr wrap="square" rtlCol="0">
            <a:spAutoFit/>
          </a:bodyPr>
          <a:lstStyle/>
          <a:p>
            <a:r>
              <a:rPr lang="es-ES_tradnl" sz="1100" dirty="0"/>
              <a:t>Ecuador</a:t>
            </a:r>
          </a:p>
        </p:txBody>
      </p:sp>
      <p:cxnSp>
        <p:nvCxnSpPr>
          <p:cNvPr id="34" name="Straight Connector 33"/>
          <p:cNvCxnSpPr/>
          <p:nvPr/>
        </p:nvCxnSpPr>
        <p:spPr>
          <a:xfrm flipH="1">
            <a:off x="2629591" y="4137124"/>
            <a:ext cx="677848" cy="245957"/>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1973939" y="4268389"/>
            <a:ext cx="793157" cy="261610"/>
          </a:xfrm>
          <a:prstGeom prst="rect">
            <a:avLst/>
          </a:prstGeom>
          <a:noFill/>
        </p:spPr>
        <p:txBody>
          <a:bodyPr wrap="square" rtlCol="0">
            <a:spAutoFit/>
          </a:bodyPr>
          <a:lstStyle/>
          <a:p>
            <a:r>
              <a:rPr lang="es-ES_tradnl" sz="1100" dirty="0"/>
              <a:t>Colombia</a:t>
            </a:r>
          </a:p>
        </p:txBody>
      </p:sp>
      <p:cxnSp>
        <p:nvCxnSpPr>
          <p:cNvPr id="41" name="Straight Connector 40"/>
          <p:cNvCxnSpPr/>
          <p:nvPr/>
        </p:nvCxnSpPr>
        <p:spPr>
          <a:xfrm flipH="1">
            <a:off x="4100596" y="3612203"/>
            <a:ext cx="707028" cy="197169"/>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4767950" y="3452599"/>
            <a:ext cx="793157" cy="261610"/>
          </a:xfrm>
          <a:prstGeom prst="rect">
            <a:avLst/>
          </a:prstGeom>
          <a:noFill/>
        </p:spPr>
        <p:txBody>
          <a:bodyPr wrap="square" rtlCol="0">
            <a:spAutoFit/>
          </a:bodyPr>
          <a:lstStyle/>
          <a:p>
            <a:r>
              <a:rPr lang="es-ES_tradnl" sz="1100" dirty="0"/>
              <a:t>Venezuela</a:t>
            </a:r>
          </a:p>
        </p:txBody>
      </p:sp>
      <p:cxnSp>
        <p:nvCxnSpPr>
          <p:cNvPr id="45" name="Straight Connector 44"/>
          <p:cNvCxnSpPr/>
          <p:nvPr/>
        </p:nvCxnSpPr>
        <p:spPr>
          <a:xfrm flipH="1">
            <a:off x="1063516" y="2977252"/>
            <a:ext cx="705086" cy="115152"/>
          </a:xfrm>
          <a:prstGeom prst="line">
            <a:avLst/>
          </a:prstGeom>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76970" y="2977252"/>
            <a:ext cx="793157" cy="261610"/>
          </a:xfrm>
          <a:prstGeom prst="rect">
            <a:avLst/>
          </a:prstGeom>
          <a:noFill/>
        </p:spPr>
        <p:txBody>
          <a:bodyPr wrap="square" rtlCol="0">
            <a:spAutoFit/>
          </a:bodyPr>
          <a:lstStyle/>
          <a:p>
            <a:r>
              <a:rPr lang="es-ES_tradnl" sz="1100" dirty="0"/>
              <a:t>México</a:t>
            </a:r>
          </a:p>
        </p:txBody>
      </p:sp>
      <p:cxnSp>
        <p:nvCxnSpPr>
          <p:cNvPr id="47" name="Straight Connector 46"/>
          <p:cNvCxnSpPr/>
          <p:nvPr/>
        </p:nvCxnSpPr>
        <p:spPr>
          <a:xfrm flipH="1">
            <a:off x="1352504" y="3308310"/>
            <a:ext cx="910219" cy="176510"/>
          </a:xfrm>
          <a:prstGeom prst="line">
            <a:avLst/>
          </a:prstGeom>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563854" y="3351436"/>
            <a:ext cx="814232" cy="261610"/>
          </a:xfrm>
          <a:prstGeom prst="rect">
            <a:avLst/>
          </a:prstGeom>
          <a:noFill/>
        </p:spPr>
        <p:txBody>
          <a:bodyPr wrap="square" rtlCol="0">
            <a:spAutoFit/>
          </a:bodyPr>
          <a:lstStyle/>
          <a:p>
            <a:r>
              <a:rPr lang="es-ES_tradnl" sz="1100" dirty="0"/>
              <a:t>Guatemala</a:t>
            </a:r>
          </a:p>
        </p:txBody>
      </p:sp>
      <p:cxnSp>
        <p:nvCxnSpPr>
          <p:cNvPr id="53" name="Straight Connector 52"/>
          <p:cNvCxnSpPr/>
          <p:nvPr/>
        </p:nvCxnSpPr>
        <p:spPr>
          <a:xfrm flipH="1">
            <a:off x="1116721" y="3405936"/>
            <a:ext cx="1292156" cy="336822"/>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374178" y="3629481"/>
            <a:ext cx="814232" cy="261610"/>
          </a:xfrm>
          <a:prstGeom prst="rect">
            <a:avLst/>
          </a:prstGeom>
          <a:noFill/>
        </p:spPr>
        <p:txBody>
          <a:bodyPr wrap="square" rtlCol="0">
            <a:spAutoFit/>
          </a:bodyPr>
          <a:lstStyle/>
          <a:p>
            <a:r>
              <a:rPr lang="es-ES_tradnl" sz="1100" dirty="0"/>
              <a:t>El Salvador</a:t>
            </a:r>
          </a:p>
        </p:txBody>
      </p:sp>
      <p:cxnSp>
        <p:nvCxnSpPr>
          <p:cNvPr id="59" name="Straight Connector 58"/>
          <p:cNvCxnSpPr/>
          <p:nvPr/>
        </p:nvCxnSpPr>
        <p:spPr>
          <a:xfrm flipH="1">
            <a:off x="1292671" y="3508470"/>
            <a:ext cx="1317320" cy="427210"/>
          </a:xfrm>
          <a:prstGeom prst="line">
            <a:avLst/>
          </a:prstGeom>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672276" y="3921302"/>
            <a:ext cx="814232" cy="261610"/>
          </a:xfrm>
          <a:prstGeom prst="rect">
            <a:avLst/>
          </a:prstGeom>
          <a:noFill/>
        </p:spPr>
        <p:txBody>
          <a:bodyPr wrap="square" rtlCol="0">
            <a:spAutoFit/>
          </a:bodyPr>
          <a:lstStyle/>
          <a:p>
            <a:r>
              <a:rPr lang="es-ES_tradnl" sz="1100" dirty="0"/>
              <a:t>Nicaragua</a:t>
            </a:r>
          </a:p>
        </p:txBody>
      </p:sp>
      <p:cxnSp>
        <p:nvCxnSpPr>
          <p:cNvPr id="63" name="Straight Connector 62"/>
          <p:cNvCxnSpPr/>
          <p:nvPr/>
        </p:nvCxnSpPr>
        <p:spPr>
          <a:xfrm flipH="1">
            <a:off x="2151083" y="3698961"/>
            <a:ext cx="515587" cy="202094"/>
          </a:xfrm>
          <a:prstGeom prst="line">
            <a:avLst/>
          </a:prstGeom>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464843" y="3845956"/>
            <a:ext cx="814232" cy="261610"/>
          </a:xfrm>
          <a:prstGeom prst="rect">
            <a:avLst/>
          </a:prstGeom>
          <a:noFill/>
        </p:spPr>
        <p:txBody>
          <a:bodyPr wrap="square" rtlCol="0">
            <a:spAutoFit/>
          </a:bodyPr>
          <a:lstStyle/>
          <a:p>
            <a:r>
              <a:rPr lang="es-ES_tradnl" sz="1100" dirty="0"/>
              <a:t>Costa Rica</a:t>
            </a:r>
          </a:p>
        </p:txBody>
      </p:sp>
      <p:cxnSp>
        <p:nvCxnSpPr>
          <p:cNvPr id="66" name="Straight Connector 65"/>
          <p:cNvCxnSpPr/>
          <p:nvPr/>
        </p:nvCxnSpPr>
        <p:spPr>
          <a:xfrm flipH="1">
            <a:off x="2767096" y="3819988"/>
            <a:ext cx="125903" cy="123602"/>
          </a:xfrm>
          <a:prstGeom prst="line">
            <a:avLst/>
          </a:prstGeom>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2360472" y="3899168"/>
            <a:ext cx="814232" cy="261610"/>
          </a:xfrm>
          <a:prstGeom prst="rect">
            <a:avLst/>
          </a:prstGeom>
          <a:noFill/>
        </p:spPr>
        <p:txBody>
          <a:bodyPr wrap="square" rtlCol="0">
            <a:spAutoFit/>
          </a:bodyPr>
          <a:lstStyle/>
          <a:p>
            <a:r>
              <a:rPr lang="es-ES_tradnl" sz="1100" dirty="0"/>
              <a:t>Panamá</a:t>
            </a:r>
          </a:p>
        </p:txBody>
      </p:sp>
      <p:cxnSp>
        <p:nvCxnSpPr>
          <p:cNvPr id="75" name="Straight Connector 74"/>
          <p:cNvCxnSpPr/>
          <p:nvPr/>
        </p:nvCxnSpPr>
        <p:spPr>
          <a:xfrm flipH="1">
            <a:off x="2548894" y="3300629"/>
            <a:ext cx="419621" cy="6529"/>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2944212" y="3163743"/>
            <a:ext cx="793157" cy="261610"/>
          </a:xfrm>
          <a:prstGeom prst="rect">
            <a:avLst/>
          </a:prstGeom>
          <a:noFill/>
        </p:spPr>
        <p:txBody>
          <a:bodyPr wrap="square" rtlCol="0">
            <a:spAutoFit/>
          </a:bodyPr>
          <a:lstStyle/>
          <a:p>
            <a:r>
              <a:rPr lang="es-ES_tradnl" sz="1100" dirty="0"/>
              <a:t>Honduras</a:t>
            </a:r>
          </a:p>
        </p:txBody>
      </p:sp>
      <p:cxnSp>
        <p:nvCxnSpPr>
          <p:cNvPr id="82" name="Straight Connector 81"/>
          <p:cNvCxnSpPr/>
          <p:nvPr/>
        </p:nvCxnSpPr>
        <p:spPr>
          <a:xfrm flipH="1">
            <a:off x="3202534" y="2512019"/>
            <a:ext cx="416966" cy="316822"/>
          </a:xfrm>
          <a:prstGeom prst="line">
            <a:avLst/>
          </a:prstGeom>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3587417" y="2310588"/>
            <a:ext cx="793157" cy="261610"/>
          </a:xfrm>
          <a:prstGeom prst="rect">
            <a:avLst/>
          </a:prstGeom>
          <a:noFill/>
        </p:spPr>
        <p:txBody>
          <a:bodyPr wrap="square" rtlCol="0">
            <a:spAutoFit/>
          </a:bodyPr>
          <a:lstStyle/>
          <a:p>
            <a:r>
              <a:rPr lang="es-ES_tradnl" sz="1100" dirty="0"/>
              <a:t>Cuba</a:t>
            </a:r>
          </a:p>
        </p:txBody>
      </p:sp>
      <p:cxnSp>
        <p:nvCxnSpPr>
          <p:cNvPr id="86" name="Straight Connector 85"/>
          <p:cNvCxnSpPr/>
          <p:nvPr/>
        </p:nvCxnSpPr>
        <p:spPr>
          <a:xfrm flipH="1">
            <a:off x="3667607" y="2701967"/>
            <a:ext cx="416966" cy="316822"/>
          </a:xfrm>
          <a:prstGeom prst="line">
            <a:avLst/>
          </a:prstGeom>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4052490" y="2500536"/>
            <a:ext cx="2224079" cy="261610"/>
          </a:xfrm>
          <a:prstGeom prst="rect">
            <a:avLst/>
          </a:prstGeom>
          <a:noFill/>
        </p:spPr>
        <p:txBody>
          <a:bodyPr wrap="square" rtlCol="0">
            <a:spAutoFit/>
          </a:bodyPr>
          <a:lstStyle/>
          <a:p>
            <a:r>
              <a:rPr lang="es-ES_tradnl" sz="1100" dirty="0"/>
              <a:t>La Republica Dominicana</a:t>
            </a:r>
          </a:p>
        </p:txBody>
      </p:sp>
      <p:cxnSp>
        <p:nvCxnSpPr>
          <p:cNvPr id="89" name="Straight Connector 88"/>
          <p:cNvCxnSpPr/>
          <p:nvPr/>
        </p:nvCxnSpPr>
        <p:spPr>
          <a:xfrm>
            <a:off x="4666392" y="6315160"/>
            <a:ext cx="1175608" cy="189163"/>
          </a:xfrm>
          <a:prstGeom prst="line">
            <a:avLst/>
          </a:prstGeom>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5868666" y="6373518"/>
            <a:ext cx="1482725" cy="261610"/>
          </a:xfrm>
          <a:prstGeom prst="rect">
            <a:avLst/>
          </a:prstGeom>
          <a:noFill/>
        </p:spPr>
        <p:txBody>
          <a:bodyPr wrap="square" rtlCol="0">
            <a:spAutoFit/>
          </a:bodyPr>
          <a:lstStyle/>
          <a:p>
            <a:r>
              <a:rPr lang="es-ES_tradnl" sz="1100" dirty="0"/>
              <a:t>Paraguay</a:t>
            </a:r>
          </a:p>
        </p:txBody>
      </p:sp>
      <p:cxnSp>
        <p:nvCxnSpPr>
          <p:cNvPr id="92" name="Straight Connector 91"/>
          <p:cNvCxnSpPr/>
          <p:nvPr/>
        </p:nvCxnSpPr>
        <p:spPr>
          <a:xfrm flipH="1" flipV="1">
            <a:off x="4013685" y="3083446"/>
            <a:ext cx="880849" cy="14576"/>
          </a:xfrm>
          <a:prstGeom prst="line">
            <a:avLst/>
          </a:prstGeom>
        </p:spPr>
        <p:style>
          <a:lnRef idx="1">
            <a:schemeClr val="dk1"/>
          </a:lnRef>
          <a:fillRef idx="0">
            <a:schemeClr val="dk1"/>
          </a:fillRef>
          <a:effectRef idx="0">
            <a:schemeClr val="dk1"/>
          </a:effectRef>
          <a:fontRef idx="minor">
            <a:schemeClr val="tx1"/>
          </a:fontRef>
        </p:style>
      </p:cxnSp>
      <p:sp>
        <p:nvSpPr>
          <p:cNvPr id="94" name="TextBox 93"/>
          <p:cNvSpPr txBox="1"/>
          <p:nvPr/>
        </p:nvSpPr>
        <p:spPr>
          <a:xfrm>
            <a:off x="4915538" y="2920893"/>
            <a:ext cx="2224079" cy="261610"/>
          </a:xfrm>
          <a:prstGeom prst="rect">
            <a:avLst/>
          </a:prstGeom>
          <a:noFill/>
        </p:spPr>
        <p:txBody>
          <a:bodyPr wrap="square" rtlCol="0">
            <a:spAutoFit/>
          </a:bodyPr>
          <a:lstStyle/>
          <a:p>
            <a:r>
              <a:rPr lang="es-ES_tradnl" sz="1100" dirty="0"/>
              <a:t>Puerto Rico</a:t>
            </a:r>
          </a:p>
        </p:txBody>
      </p:sp>
      <p:sp>
        <p:nvSpPr>
          <p:cNvPr id="2" name="TextBox 1"/>
          <p:cNvSpPr txBox="1"/>
          <p:nvPr/>
        </p:nvSpPr>
        <p:spPr>
          <a:xfrm>
            <a:off x="324570" y="1085870"/>
            <a:ext cx="6196880" cy="461665"/>
          </a:xfrm>
          <a:prstGeom prst="rect">
            <a:avLst/>
          </a:prstGeom>
          <a:noFill/>
        </p:spPr>
        <p:txBody>
          <a:bodyPr wrap="square" rtlCol="0">
            <a:spAutoFit/>
          </a:bodyPr>
          <a:lstStyle/>
          <a:p>
            <a:r>
              <a:rPr lang="es-ES_tradnl" sz="1200" dirty="0"/>
              <a:t>Además de en España, el español es la lengua oficial de más de veinte países de Latinoamérica. Es también una lengua oficial en Guinea Ecuatorial en el continente de África.</a:t>
            </a:r>
          </a:p>
        </p:txBody>
      </p:sp>
      <p:sp>
        <p:nvSpPr>
          <p:cNvPr id="43" name="TextBox 42"/>
          <p:cNvSpPr txBox="1"/>
          <p:nvPr/>
        </p:nvSpPr>
        <p:spPr>
          <a:xfrm>
            <a:off x="292834" y="8661733"/>
            <a:ext cx="6284366" cy="830997"/>
          </a:xfrm>
          <a:prstGeom prst="rect">
            <a:avLst/>
          </a:prstGeom>
          <a:noFill/>
        </p:spPr>
        <p:txBody>
          <a:bodyPr wrap="square" rtlCol="0">
            <a:spAutoFit/>
          </a:bodyPr>
          <a:lstStyle/>
          <a:p>
            <a:r>
              <a:rPr lang="es-ES_tradnl" sz="1200" dirty="0"/>
              <a:t>En los Estados Unidos, el español es la segunda lengua más hablada y su desarrollo es espectacular. Hay más de 50 millones personas hispanohablantes allí. De hecho, muchos lugares en los Estados Unidos tienen nombres españoles, por ejemplo Los Ángeles (</a:t>
            </a:r>
            <a:r>
              <a:rPr lang="es-ES_tradnl" sz="1200" i="1" dirty="0" err="1"/>
              <a:t>the</a:t>
            </a:r>
            <a:r>
              <a:rPr lang="es-ES_tradnl" sz="1200" i="1" dirty="0"/>
              <a:t> </a:t>
            </a:r>
            <a:r>
              <a:rPr lang="es-ES_tradnl" sz="1200" i="1" dirty="0" err="1"/>
              <a:t>angels</a:t>
            </a:r>
            <a:r>
              <a:rPr lang="es-ES_tradnl" sz="1200" i="1" dirty="0"/>
              <a:t>), </a:t>
            </a:r>
            <a:r>
              <a:rPr lang="es-ES_tradnl" sz="1200" dirty="0"/>
              <a:t> Las Vegas (</a:t>
            </a:r>
            <a:r>
              <a:rPr lang="es-ES_tradnl" sz="1200" i="1" dirty="0" err="1"/>
              <a:t>the</a:t>
            </a:r>
            <a:r>
              <a:rPr lang="es-ES_tradnl" sz="1200" i="1" dirty="0"/>
              <a:t> </a:t>
            </a:r>
            <a:r>
              <a:rPr lang="es-ES_tradnl" sz="1200" i="1" dirty="0" err="1"/>
              <a:t>meadows</a:t>
            </a:r>
            <a:r>
              <a:rPr lang="es-ES_tradnl" sz="1200" i="1" dirty="0"/>
              <a:t>), </a:t>
            </a:r>
            <a:r>
              <a:rPr lang="es-ES_tradnl" sz="1200" dirty="0"/>
              <a:t>y San Francisco/San José/San Antonio (</a:t>
            </a:r>
            <a:r>
              <a:rPr lang="es-ES_tradnl" sz="1200" i="1" dirty="0"/>
              <a:t>Saint…)</a:t>
            </a:r>
            <a:endParaRPr lang="es-ES_tradnl" sz="1200" dirty="0"/>
          </a:p>
        </p:txBody>
      </p:sp>
      <p:pic>
        <p:nvPicPr>
          <p:cNvPr id="3" name="Picture 2"/>
          <p:cNvPicPr>
            <a:picLocks noChangeAspect="1"/>
          </p:cNvPicPr>
          <p:nvPr/>
        </p:nvPicPr>
        <p:blipFill>
          <a:blip r:embed="rId3"/>
          <a:stretch>
            <a:fillRect/>
          </a:stretch>
        </p:blipFill>
        <p:spPr>
          <a:xfrm>
            <a:off x="616527" y="5676845"/>
            <a:ext cx="1614052" cy="2149809"/>
          </a:xfrm>
          <a:prstGeom prst="rect">
            <a:avLst/>
          </a:prstGeom>
          <a:ln w="3175">
            <a:solidFill>
              <a:schemeClr val="tx1"/>
            </a:solidFill>
          </a:ln>
        </p:spPr>
      </p:pic>
      <p:cxnSp>
        <p:nvCxnSpPr>
          <p:cNvPr id="50" name="Straight Connector 49"/>
          <p:cNvCxnSpPr/>
          <p:nvPr/>
        </p:nvCxnSpPr>
        <p:spPr>
          <a:xfrm flipH="1">
            <a:off x="1270127" y="5431364"/>
            <a:ext cx="23763" cy="406737"/>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945387" y="7971682"/>
            <a:ext cx="1333687" cy="261610"/>
          </a:xfrm>
          <a:prstGeom prst="rect">
            <a:avLst/>
          </a:prstGeom>
          <a:noFill/>
        </p:spPr>
        <p:txBody>
          <a:bodyPr wrap="square" rtlCol="0">
            <a:spAutoFit/>
          </a:bodyPr>
          <a:lstStyle/>
          <a:p>
            <a:r>
              <a:rPr lang="es-ES_tradnl" sz="1100" dirty="0"/>
              <a:t>Guinea Ecuatorial</a:t>
            </a:r>
          </a:p>
        </p:txBody>
      </p:sp>
      <p:cxnSp>
        <p:nvCxnSpPr>
          <p:cNvPr id="52" name="Straight Connector 51"/>
          <p:cNvCxnSpPr/>
          <p:nvPr/>
        </p:nvCxnSpPr>
        <p:spPr>
          <a:xfrm flipH="1">
            <a:off x="1601548" y="7666259"/>
            <a:ext cx="228453" cy="366401"/>
          </a:xfrm>
          <a:prstGeom prst="line">
            <a:avLst/>
          </a:prstGeom>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1068374" y="5215552"/>
            <a:ext cx="814232" cy="261610"/>
          </a:xfrm>
          <a:prstGeom prst="rect">
            <a:avLst/>
          </a:prstGeom>
          <a:noFill/>
        </p:spPr>
        <p:txBody>
          <a:bodyPr wrap="square" rtlCol="0">
            <a:spAutoFit/>
          </a:bodyPr>
          <a:lstStyle/>
          <a:p>
            <a:r>
              <a:rPr lang="es-ES_tradnl" sz="1100" dirty="0"/>
              <a:t>España </a:t>
            </a:r>
          </a:p>
        </p:txBody>
      </p:sp>
      <p:pic>
        <p:nvPicPr>
          <p:cNvPr id="8" name="Picture 7"/>
          <p:cNvPicPr>
            <a:picLocks noChangeAspect="1"/>
          </p:cNvPicPr>
          <p:nvPr/>
        </p:nvPicPr>
        <p:blipFill>
          <a:blip r:embed="rId4"/>
          <a:stretch>
            <a:fillRect/>
          </a:stretch>
        </p:blipFill>
        <p:spPr>
          <a:xfrm>
            <a:off x="426878" y="248208"/>
            <a:ext cx="6013935" cy="733278"/>
          </a:xfrm>
          <a:prstGeom prst="rect">
            <a:avLst/>
          </a:prstGeom>
        </p:spPr>
      </p:pic>
      <p:sp>
        <p:nvSpPr>
          <p:cNvPr id="55" name="TextBox 54"/>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19</a:t>
            </a:r>
          </a:p>
        </p:txBody>
      </p:sp>
    </p:spTree>
    <p:extLst>
      <p:ext uri="{BB962C8B-B14F-4D97-AF65-F5344CB8AC3E}">
        <p14:creationId xmlns:p14="http://schemas.microsoft.com/office/powerpoint/2010/main" val="395363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0337" y="276726"/>
            <a:ext cx="4714875" cy="1524000"/>
          </a:xfrm>
          <a:prstGeom prst="rect">
            <a:avLst/>
          </a:prstGeom>
        </p:spPr>
      </p:pic>
      <p:sp>
        <p:nvSpPr>
          <p:cNvPr id="3" name="TextBox 2"/>
          <p:cNvSpPr txBox="1"/>
          <p:nvPr/>
        </p:nvSpPr>
        <p:spPr>
          <a:xfrm>
            <a:off x="890337" y="1941096"/>
            <a:ext cx="5791200" cy="7201972"/>
          </a:xfrm>
          <a:prstGeom prst="rect">
            <a:avLst/>
          </a:prstGeom>
          <a:noFill/>
        </p:spPr>
        <p:txBody>
          <a:bodyPr wrap="square" rtlCol="0">
            <a:spAutoFit/>
          </a:bodyPr>
          <a:lstStyle/>
          <a:p>
            <a:pPr>
              <a:lnSpc>
                <a:spcPct val="150000"/>
              </a:lnSpc>
            </a:pPr>
            <a:r>
              <a:rPr lang="es-ES_tradnl" sz="1400" b="1" dirty="0"/>
              <a:t>									</a:t>
            </a:r>
            <a:r>
              <a:rPr lang="es-ES_tradnl" sz="1400" dirty="0"/>
              <a:t>Página</a:t>
            </a:r>
          </a:p>
          <a:p>
            <a:pPr>
              <a:lnSpc>
                <a:spcPct val="150000"/>
              </a:lnSpc>
            </a:pPr>
            <a:r>
              <a:rPr lang="es-ES_tradnl" sz="1400" b="1" dirty="0"/>
              <a:t>España: una introducción</a:t>
            </a:r>
            <a:r>
              <a:rPr lang="es-ES_tradnl" sz="1400" dirty="0"/>
              <a:t>		</a:t>
            </a:r>
          </a:p>
          <a:p>
            <a:pPr marL="285750" indent="-285750">
              <a:lnSpc>
                <a:spcPct val="150000"/>
              </a:lnSpc>
              <a:buFont typeface="Arial" panose="020B0604020202020204" pitchFamily="34" charset="0"/>
              <a:buChar char="•"/>
            </a:pPr>
            <a:r>
              <a:rPr lang="es-ES_tradnl" sz="1400" dirty="0"/>
              <a:t>España - de un vistazo					3</a:t>
            </a:r>
          </a:p>
          <a:p>
            <a:pPr marL="285750" indent="-285750">
              <a:lnSpc>
                <a:spcPct val="150000"/>
              </a:lnSpc>
              <a:buFont typeface="Arial" panose="020B0604020202020204" pitchFamily="34" charset="0"/>
              <a:buChar char="•"/>
            </a:pPr>
            <a:r>
              <a:rPr lang="es-ES_tradnl" sz="1400" dirty="0"/>
              <a:t>La geografía y vida política					4</a:t>
            </a:r>
          </a:p>
          <a:p>
            <a:pPr marL="285750" indent="-285750">
              <a:lnSpc>
                <a:spcPct val="150000"/>
              </a:lnSpc>
              <a:buFont typeface="Arial" panose="020B0604020202020204" pitchFamily="34" charset="0"/>
              <a:buChar char="•"/>
            </a:pPr>
            <a:r>
              <a:rPr lang="es-ES_tradnl" sz="1400" dirty="0"/>
              <a:t>La sociedad y economía					5</a:t>
            </a:r>
          </a:p>
          <a:p>
            <a:pPr>
              <a:lnSpc>
                <a:spcPct val="150000"/>
              </a:lnSpc>
            </a:pPr>
            <a:r>
              <a:rPr lang="es-ES_tradnl" sz="1400" dirty="0"/>
              <a:t>		</a:t>
            </a:r>
          </a:p>
          <a:p>
            <a:pPr>
              <a:lnSpc>
                <a:spcPct val="150000"/>
              </a:lnSpc>
            </a:pPr>
            <a:r>
              <a:rPr lang="es-ES_tradnl" sz="1400" b="1" dirty="0"/>
              <a:t>Las comunidades autónomas		</a:t>
            </a:r>
          </a:p>
          <a:p>
            <a:pPr marL="285750" indent="-285750">
              <a:lnSpc>
                <a:spcPct val="150000"/>
              </a:lnSpc>
              <a:buFont typeface="Arial" panose="020B0604020202020204" pitchFamily="34" charset="0"/>
              <a:buChar char="•"/>
            </a:pPr>
            <a:r>
              <a:rPr lang="es-ES_tradnl" sz="1400" dirty="0"/>
              <a:t>Una introducción de las autonomías			8</a:t>
            </a:r>
          </a:p>
          <a:p>
            <a:pPr marL="285750" indent="-285750">
              <a:lnSpc>
                <a:spcPct val="150000"/>
              </a:lnSpc>
              <a:buFont typeface="Arial" panose="020B0604020202020204" pitchFamily="34" charset="0"/>
              <a:buChar char="•"/>
            </a:pPr>
            <a:r>
              <a:rPr lang="es-ES_tradnl" sz="1400" dirty="0"/>
              <a:t>Las lenguas							9</a:t>
            </a:r>
          </a:p>
          <a:p>
            <a:pPr marL="285750" indent="-285750">
              <a:lnSpc>
                <a:spcPct val="150000"/>
              </a:lnSpc>
              <a:buFont typeface="Arial" panose="020B0604020202020204" pitchFamily="34" charset="0"/>
              <a:buChar char="•"/>
            </a:pPr>
            <a:r>
              <a:rPr lang="es-ES_tradnl" sz="1400" dirty="0"/>
              <a:t>Cultura								10</a:t>
            </a:r>
          </a:p>
          <a:p>
            <a:pPr>
              <a:lnSpc>
                <a:spcPct val="150000"/>
              </a:lnSpc>
            </a:pPr>
            <a:endParaRPr lang="es-ES_tradnl" sz="1400" dirty="0"/>
          </a:p>
          <a:p>
            <a:pPr>
              <a:lnSpc>
                <a:spcPct val="150000"/>
              </a:lnSpc>
            </a:pPr>
            <a:r>
              <a:rPr lang="es-ES_tradnl" sz="1400" b="1" dirty="0"/>
              <a:t>La historia reciente de España </a:t>
            </a:r>
          </a:p>
          <a:p>
            <a:pPr marL="285750" indent="-285750">
              <a:lnSpc>
                <a:spcPct val="150000"/>
              </a:lnSpc>
              <a:buFont typeface="Arial" panose="020B0604020202020204" pitchFamily="34" charset="0"/>
              <a:buChar char="•"/>
            </a:pPr>
            <a:r>
              <a:rPr lang="es-ES_tradnl" sz="1400" dirty="0"/>
              <a:t>Una introducción a la historia reciente			13</a:t>
            </a:r>
          </a:p>
          <a:p>
            <a:pPr marL="285750" indent="-285750">
              <a:lnSpc>
                <a:spcPct val="150000"/>
              </a:lnSpc>
              <a:buFont typeface="Arial" panose="020B0604020202020204" pitchFamily="34" charset="0"/>
              <a:buChar char="•"/>
            </a:pPr>
            <a:r>
              <a:rPr lang="es-ES_tradnl" sz="1400" dirty="0"/>
              <a:t>La guerra civil española 					14</a:t>
            </a:r>
          </a:p>
          <a:p>
            <a:pPr marL="285750" indent="-285750">
              <a:lnSpc>
                <a:spcPct val="150000"/>
              </a:lnSpc>
              <a:buFont typeface="Arial" panose="020B0604020202020204" pitchFamily="34" charset="0"/>
              <a:buChar char="•"/>
            </a:pPr>
            <a:r>
              <a:rPr lang="es-ES_tradnl" sz="1400" dirty="0"/>
              <a:t>La dictadura franquista					15</a:t>
            </a:r>
          </a:p>
          <a:p>
            <a:pPr marL="285750" indent="-285750">
              <a:lnSpc>
                <a:spcPct val="150000"/>
              </a:lnSpc>
              <a:buFont typeface="Arial" panose="020B0604020202020204" pitchFamily="34" charset="0"/>
              <a:buChar char="•"/>
            </a:pPr>
            <a:r>
              <a:rPr lang="es-ES_tradnl" sz="1400" dirty="0"/>
              <a:t>La transición a la democracia				16</a:t>
            </a:r>
          </a:p>
          <a:p>
            <a:pPr>
              <a:lnSpc>
                <a:spcPct val="150000"/>
              </a:lnSpc>
            </a:pPr>
            <a:endParaRPr lang="es-ES_tradnl" sz="1400" dirty="0"/>
          </a:p>
          <a:p>
            <a:pPr>
              <a:lnSpc>
                <a:spcPct val="150000"/>
              </a:lnSpc>
            </a:pPr>
            <a:r>
              <a:rPr lang="es-ES_tradnl" sz="1400" b="1" dirty="0"/>
              <a:t>El mundo hispanohablante</a:t>
            </a:r>
          </a:p>
          <a:p>
            <a:pPr marL="285750" indent="-285750">
              <a:lnSpc>
                <a:spcPct val="150000"/>
              </a:lnSpc>
              <a:buFont typeface="Arial" panose="020B0604020202020204" pitchFamily="34" charset="0"/>
              <a:buChar char="•"/>
            </a:pPr>
            <a:r>
              <a:rPr lang="es-ES_tradnl" sz="1400" dirty="0"/>
              <a:t>Un mapa del mundo hispanohablante			19</a:t>
            </a:r>
          </a:p>
          <a:p>
            <a:pPr marL="285750" indent="-285750">
              <a:lnSpc>
                <a:spcPct val="150000"/>
              </a:lnSpc>
              <a:buFont typeface="Arial" panose="020B0604020202020204" pitchFamily="34" charset="0"/>
              <a:buChar char="•"/>
            </a:pPr>
            <a:r>
              <a:rPr lang="es-ES_tradnl" sz="1400" dirty="0"/>
              <a:t>El español por todo el mundo				20</a:t>
            </a:r>
          </a:p>
          <a:p>
            <a:pPr marL="285750" indent="-285750">
              <a:lnSpc>
                <a:spcPct val="150000"/>
              </a:lnSpc>
              <a:buFont typeface="Arial" panose="020B0604020202020204" pitchFamily="34" charset="0"/>
              <a:buChar char="•"/>
            </a:pPr>
            <a:r>
              <a:rPr lang="es-ES_tradnl" sz="1400" dirty="0"/>
              <a:t>La colonización de Latinoamérica				21</a:t>
            </a:r>
          </a:p>
          <a:p>
            <a:pPr marL="285750" indent="-285750">
              <a:lnSpc>
                <a:spcPct val="150000"/>
              </a:lnSpc>
              <a:buFont typeface="Arial" panose="020B0604020202020204" pitchFamily="34" charset="0"/>
              <a:buChar char="•"/>
            </a:pPr>
            <a:r>
              <a:rPr lang="es-ES_tradnl" sz="1400" dirty="0"/>
              <a:t>Latinoamérica - de un vistazo				22</a:t>
            </a:r>
          </a:p>
        </p:txBody>
      </p:sp>
      <p:sp>
        <p:nvSpPr>
          <p:cNvPr id="5" name="TextBox 4"/>
          <p:cNvSpPr txBox="1"/>
          <p:nvPr/>
        </p:nvSpPr>
        <p:spPr>
          <a:xfrm>
            <a:off x="6432884" y="9400674"/>
            <a:ext cx="425116" cy="369332"/>
          </a:xfrm>
          <a:prstGeom prst="rect">
            <a:avLst/>
          </a:prstGeom>
          <a:noFill/>
        </p:spPr>
        <p:txBody>
          <a:bodyPr wrap="square" rtlCol="0">
            <a:spAutoFit/>
          </a:bodyPr>
          <a:lstStyle/>
          <a:p>
            <a:r>
              <a:rPr lang="es-ES_tradnl" dirty="0">
                <a:solidFill>
                  <a:schemeClr val="tx1">
                    <a:lumMod val="50000"/>
                    <a:lumOff val="50000"/>
                  </a:schemeClr>
                </a:solidFill>
              </a:rPr>
              <a:t>2</a:t>
            </a:r>
          </a:p>
        </p:txBody>
      </p:sp>
    </p:spTree>
    <p:extLst>
      <p:ext uri="{BB962C8B-B14F-4D97-AF65-F5344CB8AC3E}">
        <p14:creationId xmlns:p14="http://schemas.microsoft.com/office/powerpoint/2010/main" val="282041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47485455"/>
              </p:ext>
            </p:extLst>
          </p:nvPr>
        </p:nvGraphicFramePr>
        <p:xfrm>
          <a:off x="298267" y="845191"/>
          <a:ext cx="6288061" cy="8722878"/>
        </p:xfrm>
        <a:graphic>
          <a:graphicData uri="http://schemas.openxmlformats.org/drawingml/2006/table">
            <a:tbl>
              <a:tblPr firstRow="1" bandRow="1">
                <a:tableStyleId>{5C22544A-7EE6-4342-B048-85BDC9FD1C3A}</a:tableStyleId>
              </a:tblPr>
              <a:tblGrid>
                <a:gridCol w="2545785">
                  <a:extLst>
                    <a:ext uri="{9D8B030D-6E8A-4147-A177-3AD203B41FA5}">
                      <a16:colId xmlns:a16="http://schemas.microsoft.com/office/drawing/2014/main" val="2152334958"/>
                    </a:ext>
                  </a:extLst>
                </a:gridCol>
                <a:gridCol w="3742276">
                  <a:extLst>
                    <a:ext uri="{9D8B030D-6E8A-4147-A177-3AD203B41FA5}">
                      <a16:colId xmlns:a16="http://schemas.microsoft.com/office/drawing/2014/main" val="2357376215"/>
                    </a:ext>
                  </a:extLst>
                </a:gridCol>
              </a:tblGrid>
              <a:tr h="590614">
                <a:tc>
                  <a:txBody>
                    <a:bodyPr/>
                    <a:lstStyle/>
                    <a:p>
                      <a:r>
                        <a:rPr lang="es-ES_tradnl" sz="1050" b="0" noProof="0" dirty="0">
                          <a:solidFill>
                            <a:schemeClr val="tx1"/>
                          </a:solidFill>
                        </a:rPr>
                        <a:t>Se calcula</a:t>
                      </a:r>
                      <a:r>
                        <a:rPr lang="es-ES_tradnl" sz="1050" b="0" baseline="0" noProof="0" dirty="0">
                          <a:solidFill>
                            <a:schemeClr val="tx1"/>
                          </a:solidFill>
                        </a:rPr>
                        <a:t> que en el mundo hay actualmente unos 470 millones de</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80876">
                <a:tc>
                  <a:txBody>
                    <a:bodyPr/>
                    <a:lstStyle/>
                    <a:p>
                      <a:r>
                        <a:rPr lang="es-ES_tradnl" sz="1050" b="0" noProof="0" dirty="0">
                          <a:solidFill>
                            <a:schemeClr val="tx1"/>
                          </a:solidFill>
                        </a:rPr>
                        <a:t>hispanohablantes</a:t>
                      </a:r>
                      <a:r>
                        <a:rPr lang="es-ES_tradnl" sz="1050" b="0" baseline="0" noProof="0" dirty="0">
                          <a:solidFill>
                            <a:schemeClr val="tx1"/>
                          </a:solidFill>
                        </a:rPr>
                        <a:t> y esta cifra continúa aumentando.</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80876">
                <a:tc>
                  <a:txBody>
                    <a:bodyPr/>
                    <a:lstStyle/>
                    <a:p>
                      <a:r>
                        <a:rPr lang="es-ES_tradnl" sz="1050" b="0" noProof="0" dirty="0">
                          <a:solidFill>
                            <a:schemeClr val="tx1"/>
                          </a:solidFill>
                        </a:rPr>
                        <a:t>En número de hablantes nativos en el mundo,</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80876">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rPr>
                        <a:t>el</a:t>
                      </a:r>
                      <a:r>
                        <a:rPr lang="es-ES_tradnl" sz="1050" b="0" baseline="0" noProof="0" dirty="0">
                          <a:solidFill>
                            <a:schemeClr val="tx1"/>
                          </a:solidFill>
                        </a:rPr>
                        <a:t> español ocupa el segundo lugar</a:t>
                      </a:r>
                      <a:endParaRPr lang="es-ES_tradnl" sz="1050" b="0" noProof="0" dirty="0">
                        <a:solidFill>
                          <a:schemeClr val="tx1"/>
                        </a:solidFill>
                      </a:endParaRPr>
                    </a:p>
                    <a:p>
                      <a:r>
                        <a:rPr lang="es-ES_tradnl" sz="1050" b="0" noProof="0" dirty="0">
                          <a:solidFill>
                            <a:schemeClr val="tx1"/>
                          </a:solidFill>
                        </a:rPr>
                        <a:t>después del chino mandarín.</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580876">
                <a:tc>
                  <a:txBody>
                    <a:bodyPr/>
                    <a:lstStyle/>
                    <a:p>
                      <a:r>
                        <a:rPr lang="es-ES_tradnl" sz="1050" b="0" noProof="0" dirty="0">
                          <a:solidFill>
                            <a:schemeClr val="tx1"/>
                          </a:solidFill>
                        </a:rPr>
                        <a:t>El libro más leído y más traducido después</a:t>
                      </a:r>
                      <a:r>
                        <a:rPr lang="es-ES_tradnl" sz="1050" b="0" baseline="0" noProof="0" dirty="0">
                          <a:solidFill>
                            <a:schemeClr val="tx1"/>
                          </a:solidFill>
                        </a:rPr>
                        <a:t> de la Biblia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580876">
                <a:tc>
                  <a:txBody>
                    <a:bodyPr/>
                    <a:lstStyle/>
                    <a:p>
                      <a:r>
                        <a:rPr lang="es-ES_tradnl" sz="1050" b="0" noProof="0" dirty="0">
                          <a:solidFill>
                            <a:schemeClr val="tx1"/>
                          </a:solidFill>
                        </a:rPr>
                        <a:t>es Don Quijote de La Mancha, escrito por Miguel Cervantes.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088386"/>
                  </a:ext>
                </a:extLst>
              </a:tr>
              <a:tr h="580876">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noProof="0" dirty="0">
                          <a:solidFill>
                            <a:schemeClr val="tx1"/>
                          </a:solidFill>
                        </a:rPr>
                        <a:t>La mayoría de los países hispanohablantes</a:t>
                      </a:r>
                      <a:r>
                        <a:rPr lang="es-ES_tradnl" sz="1050" b="0" baseline="0" noProof="0" dirty="0">
                          <a:solidFill>
                            <a:schemeClr val="tx1"/>
                          </a:solidFill>
                        </a:rPr>
                        <a:t> están en América Central y América del Sur.</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2912"/>
                  </a:ext>
                </a:extLst>
              </a:tr>
              <a:tr h="580876">
                <a:tc>
                  <a:txBody>
                    <a:bodyPr/>
                    <a:lstStyle/>
                    <a:p>
                      <a:r>
                        <a:rPr lang="es-ES_tradnl" sz="1050" b="0" noProof="0" dirty="0">
                          <a:solidFill>
                            <a:schemeClr val="tx1"/>
                          </a:solidFill>
                        </a:rPr>
                        <a:t>A nivel de pronunciación, el español que se habla en Latinoamérica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580876">
                <a:tc>
                  <a:txBody>
                    <a:bodyPr/>
                    <a:lstStyle/>
                    <a:p>
                      <a:r>
                        <a:rPr lang="es-ES_tradnl" sz="1050" b="0" noProof="0" dirty="0">
                          <a:solidFill>
                            <a:schemeClr val="tx1"/>
                          </a:solidFill>
                        </a:rPr>
                        <a:t>es muy similar de las regiones</a:t>
                      </a:r>
                      <a:r>
                        <a:rPr lang="es-ES_tradnl" sz="1050" b="0" baseline="0" noProof="0" dirty="0">
                          <a:solidFill>
                            <a:schemeClr val="tx1"/>
                          </a:solidFill>
                        </a:rPr>
                        <a:t> españolas de Canarias y Andalucía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80876">
                <a:tc>
                  <a:txBody>
                    <a:bodyPr/>
                    <a:lstStyle/>
                    <a:p>
                      <a:r>
                        <a:rPr lang="es-ES_tradnl" sz="1050" b="0" noProof="0" dirty="0">
                          <a:solidFill>
                            <a:schemeClr val="tx1"/>
                          </a:solidFill>
                        </a:rPr>
                        <a:t>dado</a:t>
                      </a:r>
                      <a:r>
                        <a:rPr lang="es-ES_tradnl" sz="1050" b="0" baseline="0" noProof="0" dirty="0">
                          <a:solidFill>
                            <a:schemeClr val="tx1"/>
                          </a:solidFill>
                        </a:rPr>
                        <a:t> que</a:t>
                      </a:r>
                      <a:r>
                        <a:rPr lang="es-ES_tradnl" sz="1050" b="0" noProof="0" dirty="0">
                          <a:solidFill>
                            <a:schemeClr val="tx1"/>
                          </a:solidFill>
                        </a:rPr>
                        <a:t> una gran parte de los españoles que llegaron a América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591661"/>
                  </a:ext>
                </a:extLst>
              </a:tr>
              <a:tr h="580876">
                <a:tc>
                  <a:txBody>
                    <a:bodyPr/>
                    <a:lstStyle/>
                    <a:p>
                      <a:r>
                        <a:rPr lang="es-ES_tradnl" sz="1050" b="0" noProof="0" dirty="0">
                          <a:solidFill>
                            <a:schemeClr val="tx1"/>
                          </a:solidFill>
                        </a:rPr>
                        <a:t>en siglos pasados eran de estas regiones.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580876">
                <a:tc>
                  <a:txBody>
                    <a:bodyPr/>
                    <a:lstStyle/>
                    <a:p>
                      <a:r>
                        <a:rPr lang="es-ES_tradnl" sz="1050" b="0" baseline="0" noProof="0" dirty="0">
                          <a:solidFill>
                            <a:schemeClr val="tx1"/>
                          </a:solidFill>
                        </a:rPr>
                        <a:t>Hay otros países y territorios donde la presencia del español es muy significativa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r h="580876">
                <a:tc>
                  <a:txBody>
                    <a:bodyPr/>
                    <a:lstStyle/>
                    <a:p>
                      <a:r>
                        <a:rPr lang="es-ES_tradnl" sz="1050" b="0" noProof="0" dirty="0">
                          <a:solidFill>
                            <a:schemeClr val="tx1"/>
                          </a:solidFill>
                        </a:rPr>
                        <a:t>aunque no es oficial</a:t>
                      </a:r>
                      <a:r>
                        <a:rPr lang="es-ES_tradnl" sz="1050" b="0" baseline="0" noProof="0" dirty="0">
                          <a:solidFill>
                            <a:schemeClr val="tx1"/>
                          </a:solidFill>
                        </a:rPr>
                        <a:t> ej.</a:t>
                      </a:r>
                      <a:r>
                        <a:rPr lang="es-ES_tradnl" sz="1050" b="0" noProof="0" dirty="0">
                          <a:solidFill>
                            <a:schemeClr val="tx1"/>
                          </a:solidFill>
                        </a:rPr>
                        <a:t> Andorra (Europa),</a:t>
                      </a:r>
                      <a:r>
                        <a:rPr lang="es-ES_tradnl" sz="1050" b="0" baseline="0" noProof="0" dirty="0">
                          <a:solidFill>
                            <a:schemeClr val="tx1"/>
                          </a:solidFill>
                        </a:rPr>
                        <a:t> Filipinas (Asia) y Belice (América Central).</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177021"/>
                  </a:ext>
                </a:extLst>
              </a:tr>
              <a:tr h="580876">
                <a:tc>
                  <a:txBody>
                    <a:bodyPr/>
                    <a:lstStyle/>
                    <a:p>
                      <a:r>
                        <a:rPr lang="es-ES_tradnl" sz="1050" b="0" noProof="0" dirty="0">
                          <a:solidFill>
                            <a:schemeClr val="tx1"/>
                          </a:solidFill>
                        </a:rPr>
                        <a:t>En cada uno de estos lugares,</a:t>
                      </a:r>
                      <a:r>
                        <a:rPr lang="es-ES_tradnl" sz="1050" b="0" baseline="0" noProof="0" dirty="0">
                          <a:solidFill>
                            <a:schemeClr val="tx1"/>
                          </a:solidFill>
                        </a:rPr>
                        <a:t> el español adquiere rasgos específicos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9394365"/>
                  </a:ext>
                </a:extLst>
              </a:tr>
              <a:tr h="580876">
                <a:tc>
                  <a:txBody>
                    <a:bodyPr/>
                    <a:lstStyle/>
                    <a:p>
                      <a:r>
                        <a:rPr lang="es-ES_tradnl" sz="1050" b="0" noProof="0" dirty="0">
                          <a:solidFill>
                            <a:schemeClr val="tx1"/>
                          </a:solidFill>
                        </a:rPr>
                        <a:t>y transmite una cultura rica, diversa, profunda y expresiva.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4355891"/>
                  </a:ext>
                </a:extLst>
              </a:tr>
            </a:tbl>
          </a:graphicData>
        </a:graphic>
      </p:graphicFrame>
      <p:pic>
        <p:nvPicPr>
          <p:cNvPr id="6" name="Picture 5"/>
          <p:cNvPicPr>
            <a:picLocks noChangeAspect="1"/>
          </p:cNvPicPr>
          <p:nvPr/>
        </p:nvPicPr>
        <p:blipFill>
          <a:blip r:embed="rId2"/>
          <a:stretch>
            <a:fillRect/>
          </a:stretch>
        </p:blipFill>
        <p:spPr>
          <a:xfrm>
            <a:off x="435331" y="111913"/>
            <a:ext cx="6013935" cy="733278"/>
          </a:xfrm>
          <a:prstGeom prst="rect">
            <a:avLst/>
          </a:prstGeom>
        </p:spPr>
      </p:pic>
      <p:sp>
        <p:nvSpPr>
          <p:cNvPr id="7" name="TextBox 6"/>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20</a:t>
            </a:r>
          </a:p>
        </p:txBody>
      </p:sp>
    </p:spTree>
    <p:extLst>
      <p:ext uri="{BB962C8B-B14F-4D97-AF65-F5344CB8AC3E}">
        <p14:creationId xmlns:p14="http://schemas.microsoft.com/office/powerpoint/2010/main" val="85714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52649430"/>
              </p:ext>
            </p:extLst>
          </p:nvPr>
        </p:nvGraphicFramePr>
        <p:xfrm>
          <a:off x="298268" y="857888"/>
          <a:ext cx="6315183" cy="8703275"/>
        </p:xfrm>
        <a:graphic>
          <a:graphicData uri="http://schemas.openxmlformats.org/drawingml/2006/table">
            <a:tbl>
              <a:tblPr firstRow="1" bandRow="1">
                <a:tableStyleId>{5C22544A-7EE6-4342-B048-85BDC9FD1C3A}</a:tableStyleId>
              </a:tblPr>
              <a:tblGrid>
                <a:gridCol w="2556767">
                  <a:extLst>
                    <a:ext uri="{9D8B030D-6E8A-4147-A177-3AD203B41FA5}">
                      <a16:colId xmlns:a16="http://schemas.microsoft.com/office/drawing/2014/main" val="2152334958"/>
                    </a:ext>
                  </a:extLst>
                </a:gridCol>
                <a:gridCol w="3758416">
                  <a:extLst>
                    <a:ext uri="{9D8B030D-6E8A-4147-A177-3AD203B41FA5}">
                      <a16:colId xmlns:a16="http://schemas.microsoft.com/office/drawing/2014/main" val="2357376215"/>
                    </a:ext>
                  </a:extLst>
                </a:gridCol>
              </a:tblGrid>
              <a:tr h="516215">
                <a:tc>
                  <a:txBody>
                    <a:bodyPr/>
                    <a:lstStyle/>
                    <a:p>
                      <a:r>
                        <a:rPr lang="en-GB" sz="1050" b="0" i="0" kern="1200" dirty="0">
                          <a:solidFill>
                            <a:schemeClr val="tx1"/>
                          </a:solidFill>
                          <a:effectLst/>
                          <a:latin typeface="+mn-lt"/>
                          <a:ea typeface="+mn-ea"/>
                          <a:cs typeface="+mn-cs"/>
                        </a:rPr>
                        <a:t>¿</a:t>
                      </a:r>
                      <a:r>
                        <a:rPr lang="es-ES_tradnl" sz="1050" b="0" noProof="0" dirty="0">
                          <a:solidFill>
                            <a:schemeClr val="tx1"/>
                          </a:solidFill>
                        </a:rPr>
                        <a:t>Por</a:t>
                      </a:r>
                      <a:r>
                        <a:rPr lang="es-ES_tradnl" sz="1050" b="0" baseline="0" noProof="0" dirty="0">
                          <a:solidFill>
                            <a:schemeClr val="tx1"/>
                          </a:solidFill>
                        </a:rPr>
                        <a:t> qué se habla español en tantos países del mundo?</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07704">
                <a:tc>
                  <a:txBody>
                    <a:bodyPr/>
                    <a:lstStyle/>
                    <a:p>
                      <a:r>
                        <a:rPr lang="es-ES_tradnl" sz="1050" b="0" noProof="0" dirty="0">
                          <a:solidFill>
                            <a:schemeClr val="tx1"/>
                          </a:solidFill>
                        </a:rPr>
                        <a:t>El español se extendió</a:t>
                      </a:r>
                      <a:r>
                        <a:rPr lang="es-ES_tradnl" sz="1050" b="0" baseline="0" noProof="0" dirty="0">
                          <a:solidFill>
                            <a:schemeClr val="tx1"/>
                          </a:solidFill>
                        </a:rPr>
                        <a:t> por el mundo de la mano de los conquistadores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07704">
                <a:tc>
                  <a:txBody>
                    <a:bodyPr/>
                    <a:lstStyle/>
                    <a:p>
                      <a:r>
                        <a:rPr lang="es-ES_tradnl" sz="1050" b="0" noProof="0" dirty="0">
                          <a:solidFill>
                            <a:schemeClr val="tx1"/>
                          </a:solidFill>
                        </a:rPr>
                        <a:t>a partir</a:t>
                      </a:r>
                      <a:r>
                        <a:rPr lang="es-ES_tradnl" sz="1050" b="0" baseline="0" noProof="0" dirty="0">
                          <a:solidFill>
                            <a:schemeClr val="tx1"/>
                          </a:solidFill>
                        </a:rPr>
                        <a:t> del siglo XV. La conquista de América fue</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07704">
                <a:tc>
                  <a:txBody>
                    <a:bodyPr/>
                    <a:lstStyle/>
                    <a:p>
                      <a:r>
                        <a:rPr lang="es-ES_tradnl" sz="1050" b="0" noProof="0" dirty="0">
                          <a:solidFill>
                            <a:schemeClr val="tx1"/>
                          </a:solidFill>
                        </a:rPr>
                        <a:t>el proceso de exploración, conquista y asentamiento</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507704">
                <a:tc>
                  <a:txBody>
                    <a:bodyPr/>
                    <a:lstStyle/>
                    <a:p>
                      <a:r>
                        <a:rPr lang="es-ES_tradnl" sz="1050" b="0" noProof="0" dirty="0">
                          <a:solidFill>
                            <a:schemeClr val="tx1"/>
                          </a:solidFill>
                        </a:rPr>
                        <a:t>en el Nuevo Mundo realizado</a:t>
                      </a:r>
                      <a:r>
                        <a:rPr lang="es-ES_tradnl" sz="1050" b="0" baseline="0" noProof="0" dirty="0">
                          <a:solidFill>
                            <a:schemeClr val="tx1"/>
                          </a:solidFill>
                        </a:rPr>
                        <a:t> por España y Portugal después de que</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507704">
                <a:tc>
                  <a:txBody>
                    <a:bodyPr/>
                    <a:lstStyle/>
                    <a:p>
                      <a:r>
                        <a:rPr lang="es-ES_tradnl" sz="1050" b="0" noProof="0" dirty="0">
                          <a:solidFill>
                            <a:schemeClr val="tx1"/>
                          </a:solidFill>
                        </a:rPr>
                        <a:t>Cristóbal Colón “descubriera” América en 1492. </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088386"/>
                  </a:ext>
                </a:extLst>
              </a:tr>
              <a:tr h="507704">
                <a:tc>
                  <a:txBody>
                    <a:bodyPr/>
                    <a:lstStyle/>
                    <a:p>
                      <a:r>
                        <a:rPr lang="es-ES_tradnl" sz="1050" dirty="0">
                          <a:latin typeface="Calibri" panose="020F0502020204030204" pitchFamily="34" charset="0"/>
                          <a:ea typeface="Cambria" panose="02040503050406030204" pitchFamily="18" charset="0"/>
                          <a:cs typeface="Times New Roman" panose="02020603050405020304" pitchFamily="18" charset="0"/>
                        </a:rPr>
                        <a:t>Antes de ser conquistada por España, Latinoamérica tenía ricas civilizaciones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2912"/>
                  </a:ext>
                </a:extLst>
              </a:tr>
              <a:tr h="507704">
                <a:tc>
                  <a:txBody>
                    <a:bodyPr/>
                    <a:lstStyle/>
                    <a:p>
                      <a:r>
                        <a:rPr lang="es-ES_tradnl" sz="1050" dirty="0">
                          <a:latin typeface="Calibri" panose="020F0502020204030204" pitchFamily="34" charset="0"/>
                          <a:ea typeface="Cambria" panose="02040503050406030204" pitchFamily="18" charset="0"/>
                          <a:cs typeface="Times New Roman" panose="02020603050405020304" pitchFamily="18" charset="0"/>
                        </a:rPr>
                        <a:t>como por ejemplo el imperio Azteca o los incas.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558369">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dirty="0">
                          <a:latin typeface="Calibri" panose="020F0502020204030204" pitchFamily="34" charset="0"/>
                          <a:ea typeface="Cambria" panose="02040503050406030204" pitchFamily="18" charset="0"/>
                          <a:cs typeface="Times New Roman" panose="02020603050405020304" pitchFamily="18" charset="0"/>
                        </a:rPr>
                        <a:t>Estas civilizaciones se conocen como “precolombinas”</a:t>
                      </a:r>
                      <a:endParaRPr lang="en-GB" sz="1000" dirty="0">
                        <a:effectLst/>
                        <a:latin typeface="Cambria" panose="02040503050406030204" pitchFamily="18" charset="0"/>
                        <a:ea typeface="Cambria" panose="02040503050406030204" pitchFamily="18" charset="0"/>
                        <a:cs typeface="Times New Roman" panose="02020603050405020304" pitchFamily="18" charset="0"/>
                      </a:endParaRPr>
                    </a:p>
                    <a:p>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07704">
                <a:tc>
                  <a:txBody>
                    <a:bodyPr/>
                    <a:lstStyle/>
                    <a:p>
                      <a:r>
                        <a:rPr lang="es-ES_tradnl" sz="1050" b="0" noProof="0" dirty="0">
                          <a:solidFill>
                            <a:schemeClr val="tx1"/>
                          </a:solidFill>
                        </a:rPr>
                        <a:t>La conquista</a:t>
                      </a:r>
                      <a:r>
                        <a:rPr lang="es-ES_tradnl" sz="1050" b="0" baseline="0" noProof="0" dirty="0">
                          <a:solidFill>
                            <a:schemeClr val="tx1"/>
                          </a:solidFill>
                        </a:rPr>
                        <a:t> dio lugar a regímenes y coloniales muy poderosos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507704">
                <a:tc>
                  <a:txBody>
                    <a:bodyPr/>
                    <a:lstStyle/>
                    <a:p>
                      <a:r>
                        <a:rPr lang="es-ES_tradnl" sz="1050" b="0" noProof="0" dirty="0">
                          <a:solidFill>
                            <a:schemeClr val="tx1"/>
                          </a:solidFill>
                        </a:rPr>
                        <a:t>que</a:t>
                      </a:r>
                      <a:r>
                        <a:rPr lang="es-ES_tradnl" sz="1050" b="0" baseline="0" noProof="0" dirty="0">
                          <a:solidFill>
                            <a:schemeClr val="tx1"/>
                          </a:solidFill>
                        </a:rPr>
                        <a:t> resultaron en la asimilación cultural de la mayor parte de poblaciones indígenas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r h="507704">
                <a:tc>
                  <a:txBody>
                    <a:bodyPr/>
                    <a:lstStyle/>
                    <a:p>
                      <a:r>
                        <a:rPr lang="es-ES_tradnl" sz="1050" b="0" noProof="0" dirty="0">
                          <a:solidFill>
                            <a:schemeClr val="tx1"/>
                          </a:solidFill>
                        </a:rPr>
                        <a:t>y su sumisión a las leyes de las potencias conquistadoras.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0821547"/>
                  </a:ext>
                </a:extLst>
              </a:tr>
              <a:tr h="507704">
                <a:tc>
                  <a:txBody>
                    <a:bodyPr/>
                    <a:lstStyle/>
                    <a:p>
                      <a:r>
                        <a:rPr lang="es-ES_tradnl" sz="1050" b="0" noProof="0" dirty="0">
                          <a:solidFill>
                            <a:schemeClr val="tx1"/>
                          </a:solidFill>
                        </a:rPr>
                        <a:t>Tristemente, las víctimas totales de la invasión del continente americano</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2950839"/>
                  </a:ext>
                </a:extLst>
              </a:tr>
              <a:tr h="507704">
                <a:tc>
                  <a:txBody>
                    <a:bodyPr/>
                    <a:lstStyle/>
                    <a:p>
                      <a:r>
                        <a:rPr lang="es-ES_tradnl" sz="1050" b="0" noProof="0" dirty="0">
                          <a:solidFill>
                            <a:schemeClr val="tx1"/>
                          </a:solidFill>
                        </a:rPr>
                        <a:t>se estiman en unos setenta</a:t>
                      </a:r>
                      <a:r>
                        <a:rPr lang="es-ES_tradnl" sz="1050" b="0" baseline="0" noProof="0" dirty="0">
                          <a:solidFill>
                            <a:schemeClr val="tx1"/>
                          </a:solidFill>
                        </a:rPr>
                        <a:t> millones de muertos,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788440"/>
                  </a:ext>
                </a:extLst>
              </a:tr>
              <a:tr h="507704">
                <a:tc>
                  <a:txBody>
                    <a:bodyPr/>
                    <a:lstStyle/>
                    <a:p>
                      <a:r>
                        <a:rPr lang="es-ES_tradnl" sz="1050" b="0" noProof="0" dirty="0">
                          <a:solidFill>
                            <a:schemeClr val="tx1"/>
                          </a:solidFill>
                        </a:rPr>
                        <a:t>la matanza más grande</a:t>
                      </a:r>
                      <a:r>
                        <a:rPr lang="es-ES_tradnl" sz="1050" b="0" baseline="0" noProof="0" dirty="0">
                          <a:solidFill>
                            <a:schemeClr val="tx1"/>
                          </a:solidFill>
                        </a:rPr>
                        <a:t> en la historia de la humanidad.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9243278"/>
                  </a:ext>
                </a:extLst>
              </a:tr>
              <a:tr h="507704">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kern="1200" dirty="0">
                          <a:solidFill>
                            <a:schemeClr val="dk1"/>
                          </a:solidFill>
                          <a:effectLst/>
                          <a:latin typeface="+mn-lt"/>
                          <a:ea typeface="+mn-ea"/>
                          <a:cs typeface="+mn-cs"/>
                        </a:rPr>
                        <a:t>La introducción de oro y plata traídos de las Américas hizo que</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9043682"/>
                  </a:ext>
                </a:extLst>
              </a:tr>
              <a:tr h="507704">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kern="1200" dirty="0">
                          <a:solidFill>
                            <a:schemeClr val="dk1"/>
                          </a:solidFill>
                          <a:effectLst/>
                          <a:latin typeface="+mn-lt"/>
                          <a:ea typeface="+mn-ea"/>
                          <a:cs typeface="+mn-cs"/>
                        </a:rPr>
                        <a:t>España consiguiera un enorme poder económico en el mundo.</a:t>
                      </a:r>
                      <a:endParaRPr lang="en-GB" sz="1050" kern="1200" dirty="0">
                        <a:solidFill>
                          <a:schemeClr val="dk1"/>
                        </a:solidFill>
                        <a:effectLst/>
                        <a:latin typeface="+mn-lt"/>
                        <a:ea typeface="+mn-ea"/>
                        <a:cs typeface="+mn-cs"/>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4676299"/>
                  </a:ext>
                </a:extLst>
              </a:tr>
            </a:tbl>
          </a:graphicData>
        </a:graphic>
      </p:graphicFrame>
      <p:pic>
        <p:nvPicPr>
          <p:cNvPr id="9" name="Picture 8"/>
          <p:cNvPicPr>
            <a:picLocks noChangeAspect="1"/>
          </p:cNvPicPr>
          <p:nvPr/>
        </p:nvPicPr>
        <p:blipFill>
          <a:blip r:embed="rId2"/>
          <a:stretch>
            <a:fillRect/>
          </a:stretch>
        </p:blipFill>
        <p:spPr>
          <a:xfrm>
            <a:off x="298268" y="160423"/>
            <a:ext cx="6240183" cy="519654"/>
          </a:xfrm>
          <a:prstGeom prst="rect">
            <a:avLst/>
          </a:prstGeom>
        </p:spPr>
      </p:pic>
      <p:sp>
        <p:nvSpPr>
          <p:cNvPr id="10" name="TextBox 9"/>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21</a:t>
            </a:r>
          </a:p>
        </p:txBody>
      </p:sp>
    </p:spTree>
    <p:extLst>
      <p:ext uri="{BB962C8B-B14F-4D97-AF65-F5344CB8AC3E}">
        <p14:creationId xmlns:p14="http://schemas.microsoft.com/office/powerpoint/2010/main" val="273061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3496050"/>
              </p:ext>
            </p:extLst>
          </p:nvPr>
        </p:nvGraphicFramePr>
        <p:xfrm>
          <a:off x="336884" y="1664367"/>
          <a:ext cx="6267116" cy="7800474"/>
        </p:xfrm>
        <a:graphic>
          <a:graphicData uri="http://schemas.openxmlformats.org/drawingml/2006/table">
            <a:tbl>
              <a:tblPr firstRow="1" bandRow="1">
                <a:tableStyleId>{5C22544A-7EE6-4342-B048-85BDC9FD1C3A}</a:tableStyleId>
              </a:tblPr>
              <a:tblGrid>
                <a:gridCol w="3133558">
                  <a:extLst>
                    <a:ext uri="{9D8B030D-6E8A-4147-A177-3AD203B41FA5}">
                      <a16:colId xmlns:a16="http://schemas.microsoft.com/office/drawing/2014/main" val="82788507"/>
                    </a:ext>
                  </a:extLst>
                </a:gridCol>
                <a:gridCol w="3133558">
                  <a:extLst>
                    <a:ext uri="{9D8B030D-6E8A-4147-A177-3AD203B41FA5}">
                      <a16:colId xmlns:a16="http://schemas.microsoft.com/office/drawing/2014/main" val="407905140"/>
                    </a:ext>
                  </a:extLst>
                </a:gridCol>
              </a:tblGrid>
              <a:tr h="2600158">
                <a:tc>
                  <a:txBody>
                    <a:bodyPr/>
                    <a:lstStyle/>
                    <a:p>
                      <a:pPr algn="ctr"/>
                      <a:r>
                        <a:rPr lang="es-ES_tradnl" sz="1400" b="1" dirty="0">
                          <a:solidFill>
                            <a:schemeClr val="tx1"/>
                          </a:solidFill>
                        </a:rPr>
                        <a:t>México</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a:solidFill>
                            <a:schemeClr val="tx1"/>
                          </a:solidFill>
                        </a:rPr>
                        <a:t>Argentina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560887"/>
                  </a:ext>
                </a:extLst>
              </a:tr>
              <a:tr h="2600158">
                <a:tc>
                  <a: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r>
                        <a:rPr lang="es-ES_tradnl" sz="1400" b="1" dirty="0">
                          <a:solidFill>
                            <a:schemeClr val="tx1"/>
                          </a:solidFill>
                        </a:rPr>
                        <a:t>Colombia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400" b="1" dirty="0"/>
                        <a:t>Chile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914575"/>
                  </a:ext>
                </a:extLst>
              </a:tr>
              <a:tr h="2600158">
                <a:tc>
                  <a:txBody>
                    <a:bodyPr/>
                    <a:lstStyle/>
                    <a:p>
                      <a:pPr algn="ctr"/>
                      <a:r>
                        <a:rPr lang="es-ES_tradnl" sz="1400" b="1" dirty="0"/>
                        <a:t>Nicaragua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r>
                        <a:rPr lang="es-ES_tradnl" sz="1400" b="1" dirty="0"/>
                        <a:t>Perú</a:t>
                      </a:r>
                    </a:p>
                    <a:p>
                      <a:pPr algn="ctr"/>
                      <a:endParaRPr lang="es-ES_tradnl" sz="1400"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528411"/>
                  </a:ext>
                </a:extLst>
              </a:tr>
            </a:tbl>
          </a:graphicData>
        </a:graphic>
      </p:graphicFrame>
      <p:sp>
        <p:nvSpPr>
          <p:cNvPr id="6" name="Rectangle 5"/>
          <p:cNvSpPr/>
          <p:nvPr/>
        </p:nvSpPr>
        <p:spPr>
          <a:xfrm>
            <a:off x="270761" y="994691"/>
            <a:ext cx="6443578" cy="600164"/>
          </a:xfrm>
          <a:prstGeom prst="rect">
            <a:avLst/>
          </a:prstGeom>
        </p:spPr>
        <p:txBody>
          <a:bodyPr wrap="square">
            <a:spAutoFit/>
          </a:bodyPr>
          <a:lstStyle/>
          <a:p>
            <a:r>
              <a:rPr lang="es-ES" sz="1100" dirty="0">
                <a:solidFill>
                  <a:srgbClr val="333333"/>
                </a:solidFill>
              </a:rPr>
              <a:t>Por causa de su historia complicada, Latinoamérica es un crisol de culturas. Los países que forman este concepto étnico-geográfico están llenos de lugares, poblaciones, historias y fenómenos  dignos de conocer. Por ejemplo:</a:t>
            </a:r>
            <a:endParaRPr lang="es-ES_tradnl" sz="1100" dirty="0"/>
          </a:p>
        </p:txBody>
      </p:sp>
      <p:sp>
        <p:nvSpPr>
          <p:cNvPr id="10" name="Rectangle 9"/>
          <p:cNvSpPr/>
          <p:nvPr/>
        </p:nvSpPr>
        <p:spPr>
          <a:xfrm>
            <a:off x="336884" y="2470381"/>
            <a:ext cx="3149049" cy="1708160"/>
          </a:xfrm>
          <a:prstGeom prst="rect">
            <a:avLst/>
          </a:prstGeom>
        </p:spPr>
        <p:txBody>
          <a:bodyPr wrap="square">
            <a:spAutoFit/>
          </a:bodyPr>
          <a:lstStyle/>
          <a:p>
            <a:pPr>
              <a:lnSpc>
                <a:spcPct val="150000"/>
              </a:lnSpc>
            </a:pPr>
            <a:r>
              <a:rPr lang="es-ES" sz="1000" dirty="0">
                <a:solidFill>
                  <a:srgbClr val="333333"/>
                </a:solidFill>
              </a:rPr>
              <a:t>A veces México es conocido por su violencia, narcotráfico e inmigración ilegal. Pero es también un país hermoso, fascinante y lleno de cultura. Tiene muchas fiestas como el famoso Día de los Muertos y es el país natal de la artista afamada Frida Kahlo. La gastronomía mexicana se ganó en 2010 el título Patrimonio Inmaterial de la Humanidad por Unesco.</a:t>
            </a:r>
            <a:endParaRPr lang="es-ES_tradnl" sz="1000" dirty="0"/>
          </a:p>
        </p:txBody>
      </p:sp>
      <p:sp>
        <p:nvSpPr>
          <p:cNvPr id="13" name="Rectangle 12"/>
          <p:cNvSpPr/>
          <p:nvPr/>
        </p:nvSpPr>
        <p:spPr>
          <a:xfrm>
            <a:off x="3548543" y="2480950"/>
            <a:ext cx="3016344" cy="1708160"/>
          </a:xfrm>
          <a:prstGeom prst="rect">
            <a:avLst/>
          </a:prstGeom>
        </p:spPr>
        <p:txBody>
          <a:bodyPr wrap="square">
            <a:spAutoFit/>
          </a:bodyPr>
          <a:lstStyle/>
          <a:p>
            <a:pPr>
              <a:lnSpc>
                <a:spcPct val="150000"/>
              </a:lnSpc>
            </a:pPr>
            <a:r>
              <a:rPr lang="es-ES" sz="1000" dirty="0">
                <a:solidFill>
                  <a:srgbClr val="333333"/>
                </a:solidFill>
              </a:rPr>
              <a:t>Argentina es un país de grandes dimensiones que acoge una gran riqueza natural; ríos, valles, bosques, cascadas y monta</a:t>
            </a:r>
            <a:r>
              <a:rPr lang="es-ES" sz="1000" dirty="0">
                <a:solidFill>
                  <a:srgbClr val="333333"/>
                </a:solidFill>
                <a:latin typeface="Calibri" panose="020F0502020204030204" pitchFamily="34" charset="0"/>
                <a:cs typeface="Calibri" panose="020F0502020204030204" pitchFamily="34" charset="0"/>
              </a:rPr>
              <a:t>ñ</a:t>
            </a:r>
            <a:r>
              <a:rPr lang="es-ES" sz="1000" dirty="0">
                <a:solidFill>
                  <a:srgbClr val="333333"/>
                </a:solidFill>
              </a:rPr>
              <a:t>as. Es el país más visitado de Sudamérica que destaca por sus carnes y vino de gran calidad, además del baile famoso Tango. Siempre ha sido un país con fluctuaciones económicas pero ahora es la segunda economía más grande de Sudamérica.</a:t>
            </a:r>
            <a:endParaRPr lang="es-ES_tradnl" sz="1000" dirty="0"/>
          </a:p>
        </p:txBody>
      </p:sp>
      <p:pic>
        <p:nvPicPr>
          <p:cNvPr id="1026" name="Picture 2" descr="Mexico Icon 721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815" y="1923416"/>
            <a:ext cx="728317" cy="728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gentina Icon 721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864" y="1923416"/>
            <a:ext cx="631239" cy="6312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ombia Icon 7243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815" y="4482316"/>
            <a:ext cx="638332" cy="638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ile Icon 2974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9144" y="4465761"/>
            <a:ext cx="639144" cy="6391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icaragua Icon 2933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586" y="7137087"/>
            <a:ext cx="564790" cy="5647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eru Icon 7208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5678" y="7137087"/>
            <a:ext cx="586204" cy="58620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539410" y="5045211"/>
            <a:ext cx="2973927" cy="1708160"/>
          </a:xfrm>
          <a:prstGeom prst="rect">
            <a:avLst/>
          </a:prstGeom>
        </p:spPr>
        <p:txBody>
          <a:bodyPr wrap="square">
            <a:spAutoFit/>
          </a:bodyPr>
          <a:lstStyle/>
          <a:p>
            <a:pPr>
              <a:lnSpc>
                <a:spcPct val="150000"/>
              </a:lnSpc>
            </a:pPr>
            <a:r>
              <a:rPr lang="es-ES" sz="1000" dirty="0">
                <a:solidFill>
                  <a:srgbClr val="333333"/>
                </a:solidFill>
              </a:rPr>
              <a:t>En Chile hay más de 1.300 volcanes y 500 están activos. Además, casi el 80% del país está cubierto de monta</a:t>
            </a:r>
            <a:r>
              <a:rPr lang="es-ES" sz="1000" dirty="0">
                <a:solidFill>
                  <a:srgbClr val="333333"/>
                </a:solidFill>
                <a:latin typeface="Calibri" panose="020F0502020204030204" pitchFamily="34" charset="0"/>
                <a:cs typeface="Calibri" panose="020F0502020204030204" pitchFamily="34" charset="0"/>
              </a:rPr>
              <a:t>ña</a:t>
            </a:r>
            <a:r>
              <a:rPr lang="es-ES" sz="1000" dirty="0">
                <a:solidFill>
                  <a:srgbClr val="333333"/>
                </a:solidFill>
              </a:rPr>
              <a:t>s. Al oeste de los Andes, se encuentra el famoso Desierto de Atacama, conocido como el lugar más seco el mundo. Las momias más antiguas del mundo se encontraron al norte de Chile; los cuerpos fueron momificados hace más de 7.000 a</a:t>
            </a:r>
            <a:r>
              <a:rPr lang="es-ES" sz="1000" dirty="0">
                <a:solidFill>
                  <a:srgbClr val="333333"/>
                </a:solidFill>
                <a:latin typeface="Calibri" panose="020F0502020204030204" pitchFamily="34" charset="0"/>
                <a:cs typeface="Calibri" panose="020F0502020204030204" pitchFamily="34" charset="0"/>
              </a:rPr>
              <a:t>ñ</a:t>
            </a:r>
            <a:r>
              <a:rPr lang="es-ES" sz="1000" dirty="0">
                <a:solidFill>
                  <a:srgbClr val="333333"/>
                </a:solidFill>
              </a:rPr>
              <a:t>os. </a:t>
            </a:r>
            <a:endParaRPr lang="es-ES_tradnl" sz="1000" dirty="0"/>
          </a:p>
        </p:txBody>
      </p:sp>
      <p:sp>
        <p:nvSpPr>
          <p:cNvPr id="23" name="Rectangle 22"/>
          <p:cNvSpPr/>
          <p:nvPr/>
        </p:nvSpPr>
        <p:spPr>
          <a:xfrm>
            <a:off x="336884" y="5045211"/>
            <a:ext cx="3128329" cy="1708160"/>
          </a:xfrm>
          <a:prstGeom prst="rect">
            <a:avLst/>
          </a:prstGeom>
        </p:spPr>
        <p:txBody>
          <a:bodyPr wrap="square">
            <a:spAutoFit/>
          </a:bodyPr>
          <a:lstStyle/>
          <a:p>
            <a:pPr>
              <a:lnSpc>
                <a:spcPct val="150000"/>
              </a:lnSpc>
            </a:pPr>
            <a:r>
              <a:rPr lang="es-ES" sz="1000" dirty="0">
                <a:solidFill>
                  <a:srgbClr val="333333"/>
                </a:solidFill>
              </a:rPr>
              <a:t>A pesar de su reputación como un país corrupto y peligroso, Colombia ha transformado mucho recientemente. Tiene una magnífica riqueza natural; de hecho es el segundo país con mayor diversidad biológica en el planeta. En este hermoso país puedes encontrar una gran variedad de aves y se estima que allí se conocen unas 3.500 especies de mariposas. </a:t>
            </a:r>
            <a:endParaRPr lang="es-ES_tradnl" sz="1000" dirty="0"/>
          </a:p>
        </p:txBody>
      </p:sp>
      <p:sp>
        <p:nvSpPr>
          <p:cNvPr id="24" name="TextBox 23"/>
          <p:cNvSpPr txBox="1"/>
          <p:nvPr/>
        </p:nvSpPr>
        <p:spPr>
          <a:xfrm>
            <a:off x="1608343" y="1973349"/>
            <a:ext cx="1668379" cy="507831"/>
          </a:xfrm>
          <a:prstGeom prst="rect">
            <a:avLst/>
          </a:prstGeom>
          <a:noFill/>
        </p:spPr>
        <p:txBody>
          <a:bodyPr wrap="square" rtlCol="0">
            <a:spAutoFit/>
          </a:bodyPr>
          <a:lstStyle/>
          <a:p>
            <a:pPr marL="171450" indent="-171450">
              <a:buFont typeface="Arial" panose="020B0604020202020204" pitchFamily="34" charset="0"/>
              <a:buChar char="•"/>
            </a:pPr>
            <a:r>
              <a:rPr lang="es-ES_tradnl" sz="900" b="1" dirty="0">
                <a:solidFill>
                  <a:schemeClr val="tx1">
                    <a:lumMod val="50000"/>
                    <a:lumOff val="50000"/>
                  </a:schemeClr>
                </a:solidFill>
              </a:rPr>
              <a:t>Capital</a:t>
            </a:r>
            <a:r>
              <a:rPr lang="es-ES_tradnl" sz="900" dirty="0">
                <a:solidFill>
                  <a:schemeClr val="tx1">
                    <a:lumMod val="50000"/>
                    <a:lumOff val="50000"/>
                  </a:schemeClr>
                </a:solidFill>
              </a:rPr>
              <a:t>: Ciudad de México</a:t>
            </a:r>
          </a:p>
          <a:p>
            <a:pPr marL="171450" indent="-171450">
              <a:buFont typeface="Arial" panose="020B0604020202020204" pitchFamily="34" charset="0"/>
              <a:buChar char="•"/>
            </a:pPr>
            <a:r>
              <a:rPr lang="es-ES_tradnl" sz="900" b="1" dirty="0">
                <a:solidFill>
                  <a:schemeClr val="tx1">
                    <a:lumMod val="50000"/>
                    <a:lumOff val="50000"/>
                  </a:schemeClr>
                </a:solidFill>
              </a:rPr>
              <a:t>Población: </a:t>
            </a:r>
            <a:r>
              <a:rPr lang="es-ES_tradnl" sz="900" dirty="0">
                <a:solidFill>
                  <a:schemeClr val="tx1">
                    <a:lumMod val="50000"/>
                    <a:lumOff val="50000"/>
                  </a:schemeClr>
                </a:solidFill>
              </a:rPr>
              <a:t>126 millón</a:t>
            </a:r>
          </a:p>
          <a:p>
            <a:pPr marL="171450" indent="-171450">
              <a:buFont typeface="Arial" panose="020B0604020202020204" pitchFamily="34" charset="0"/>
              <a:buChar char="•"/>
            </a:pPr>
            <a:r>
              <a:rPr lang="es-ES_tradnl" sz="900" b="1" dirty="0">
                <a:solidFill>
                  <a:schemeClr val="tx1">
                    <a:lumMod val="50000"/>
                    <a:lumOff val="50000"/>
                  </a:schemeClr>
                </a:solidFill>
              </a:rPr>
              <a:t>PIB per cápita: </a:t>
            </a:r>
            <a:r>
              <a:rPr lang="en-GB" sz="900" dirty="0">
                <a:solidFill>
                  <a:schemeClr val="tx1">
                    <a:lumMod val="50000"/>
                    <a:lumOff val="50000"/>
                  </a:schemeClr>
                </a:solidFill>
              </a:rPr>
              <a:t>$10.405</a:t>
            </a:r>
            <a:endParaRPr lang="es-ES_tradnl" sz="900" dirty="0">
              <a:solidFill>
                <a:schemeClr val="tx1">
                  <a:lumMod val="50000"/>
                  <a:lumOff val="50000"/>
                </a:schemeClr>
              </a:solidFill>
            </a:endParaRPr>
          </a:p>
        </p:txBody>
      </p:sp>
      <p:sp>
        <p:nvSpPr>
          <p:cNvPr id="32" name="TextBox 31"/>
          <p:cNvSpPr txBox="1"/>
          <p:nvPr/>
        </p:nvSpPr>
        <p:spPr>
          <a:xfrm>
            <a:off x="4673805" y="1985119"/>
            <a:ext cx="1668379" cy="507831"/>
          </a:xfrm>
          <a:prstGeom prst="rect">
            <a:avLst/>
          </a:prstGeom>
          <a:noFill/>
        </p:spPr>
        <p:txBody>
          <a:bodyPr wrap="square" rtlCol="0">
            <a:spAutoFit/>
          </a:bodyPr>
          <a:lstStyle/>
          <a:p>
            <a:pPr marL="171450" indent="-171450">
              <a:buFont typeface="Arial" panose="020B0604020202020204" pitchFamily="34" charset="0"/>
              <a:buChar char="•"/>
            </a:pPr>
            <a:r>
              <a:rPr lang="es-ES_tradnl" sz="900" b="1" dirty="0">
                <a:solidFill>
                  <a:schemeClr val="tx1">
                    <a:lumMod val="50000"/>
                    <a:lumOff val="50000"/>
                  </a:schemeClr>
                </a:solidFill>
              </a:rPr>
              <a:t>Capital</a:t>
            </a:r>
            <a:r>
              <a:rPr lang="es-ES_tradnl" sz="900" dirty="0">
                <a:solidFill>
                  <a:schemeClr val="tx1">
                    <a:lumMod val="50000"/>
                    <a:lumOff val="50000"/>
                  </a:schemeClr>
                </a:solidFill>
              </a:rPr>
              <a:t>: Buenos Aires</a:t>
            </a:r>
          </a:p>
          <a:p>
            <a:pPr marL="171450" indent="-171450">
              <a:buFont typeface="Arial" panose="020B0604020202020204" pitchFamily="34" charset="0"/>
              <a:buChar char="•"/>
            </a:pPr>
            <a:r>
              <a:rPr lang="es-ES_tradnl" sz="900" b="1" dirty="0">
                <a:solidFill>
                  <a:schemeClr val="tx1">
                    <a:lumMod val="50000"/>
                    <a:lumOff val="50000"/>
                  </a:schemeClr>
                </a:solidFill>
              </a:rPr>
              <a:t>Población: </a:t>
            </a:r>
            <a:r>
              <a:rPr lang="es-ES_tradnl" sz="900" dirty="0">
                <a:solidFill>
                  <a:schemeClr val="tx1">
                    <a:lumMod val="50000"/>
                    <a:lumOff val="50000"/>
                  </a:schemeClr>
                </a:solidFill>
              </a:rPr>
              <a:t>45 millón</a:t>
            </a:r>
          </a:p>
          <a:p>
            <a:pPr marL="171450" indent="-171450">
              <a:buFont typeface="Arial" panose="020B0604020202020204" pitchFamily="34" charset="0"/>
              <a:buChar char="•"/>
            </a:pPr>
            <a:r>
              <a:rPr lang="es-ES_tradnl" sz="900" b="1" dirty="0">
                <a:solidFill>
                  <a:schemeClr val="tx1">
                    <a:lumMod val="50000"/>
                    <a:lumOff val="50000"/>
                  </a:schemeClr>
                </a:solidFill>
              </a:rPr>
              <a:t>PIB per cápita: </a:t>
            </a:r>
            <a:r>
              <a:rPr lang="en-GB" sz="900" dirty="0">
                <a:solidFill>
                  <a:schemeClr val="tx1">
                    <a:lumMod val="50000"/>
                    <a:lumOff val="50000"/>
                  </a:schemeClr>
                </a:solidFill>
              </a:rPr>
              <a:t>$20.005</a:t>
            </a:r>
            <a:endParaRPr lang="es-ES_tradnl" sz="900" dirty="0">
              <a:solidFill>
                <a:schemeClr val="tx1">
                  <a:lumMod val="50000"/>
                  <a:lumOff val="50000"/>
                </a:schemeClr>
              </a:solidFill>
            </a:endParaRPr>
          </a:p>
        </p:txBody>
      </p:sp>
      <p:sp>
        <p:nvSpPr>
          <p:cNvPr id="33" name="TextBox 32"/>
          <p:cNvSpPr txBox="1"/>
          <p:nvPr/>
        </p:nvSpPr>
        <p:spPr>
          <a:xfrm>
            <a:off x="1624327" y="4547566"/>
            <a:ext cx="1668379" cy="507831"/>
          </a:xfrm>
          <a:prstGeom prst="rect">
            <a:avLst/>
          </a:prstGeom>
          <a:noFill/>
        </p:spPr>
        <p:txBody>
          <a:bodyPr wrap="square" rtlCol="0">
            <a:spAutoFit/>
          </a:bodyPr>
          <a:lstStyle/>
          <a:p>
            <a:pPr marL="171450" indent="-171450">
              <a:buFont typeface="Arial" panose="020B0604020202020204" pitchFamily="34" charset="0"/>
              <a:buChar char="•"/>
            </a:pPr>
            <a:r>
              <a:rPr lang="es-ES_tradnl" sz="900" b="1" dirty="0">
                <a:solidFill>
                  <a:schemeClr val="tx1">
                    <a:lumMod val="50000"/>
                    <a:lumOff val="50000"/>
                  </a:schemeClr>
                </a:solidFill>
              </a:rPr>
              <a:t>Capital</a:t>
            </a:r>
            <a:r>
              <a:rPr lang="es-ES_tradnl" sz="900" dirty="0">
                <a:solidFill>
                  <a:schemeClr val="tx1">
                    <a:lumMod val="50000"/>
                    <a:lumOff val="50000"/>
                  </a:schemeClr>
                </a:solidFill>
              </a:rPr>
              <a:t>: Bogotá</a:t>
            </a:r>
          </a:p>
          <a:p>
            <a:pPr marL="171450" indent="-171450">
              <a:buFont typeface="Arial" panose="020B0604020202020204" pitchFamily="34" charset="0"/>
              <a:buChar char="•"/>
            </a:pPr>
            <a:r>
              <a:rPr lang="es-ES_tradnl" sz="900" b="1" dirty="0">
                <a:solidFill>
                  <a:schemeClr val="tx1">
                    <a:lumMod val="50000"/>
                    <a:lumOff val="50000"/>
                  </a:schemeClr>
                </a:solidFill>
              </a:rPr>
              <a:t>Población: </a:t>
            </a:r>
            <a:r>
              <a:rPr lang="es-ES_tradnl" sz="900" dirty="0">
                <a:solidFill>
                  <a:schemeClr val="tx1">
                    <a:lumMod val="50000"/>
                    <a:lumOff val="50000"/>
                  </a:schemeClr>
                </a:solidFill>
              </a:rPr>
              <a:t>50 millón</a:t>
            </a:r>
          </a:p>
          <a:p>
            <a:pPr marL="171450" indent="-171450">
              <a:buFont typeface="Arial" panose="020B0604020202020204" pitchFamily="34" charset="0"/>
              <a:buChar char="•"/>
            </a:pPr>
            <a:r>
              <a:rPr lang="es-ES_tradnl" sz="900" b="1" dirty="0">
                <a:solidFill>
                  <a:schemeClr val="tx1">
                    <a:lumMod val="50000"/>
                    <a:lumOff val="50000"/>
                  </a:schemeClr>
                </a:solidFill>
              </a:rPr>
              <a:t>PIB per cápita: </a:t>
            </a:r>
            <a:r>
              <a:rPr lang="en-GB" sz="900" dirty="0">
                <a:solidFill>
                  <a:schemeClr val="tx1">
                    <a:lumMod val="50000"/>
                    <a:lumOff val="50000"/>
                  </a:schemeClr>
                </a:solidFill>
              </a:rPr>
              <a:t>$16.265</a:t>
            </a:r>
            <a:endParaRPr lang="es-ES_tradnl" sz="900" dirty="0">
              <a:solidFill>
                <a:schemeClr val="tx1">
                  <a:lumMod val="50000"/>
                  <a:lumOff val="50000"/>
                </a:schemeClr>
              </a:solidFill>
            </a:endParaRPr>
          </a:p>
        </p:txBody>
      </p:sp>
      <p:sp>
        <p:nvSpPr>
          <p:cNvPr id="34" name="TextBox 33"/>
          <p:cNvSpPr txBox="1"/>
          <p:nvPr/>
        </p:nvSpPr>
        <p:spPr>
          <a:xfrm>
            <a:off x="4707246" y="4547566"/>
            <a:ext cx="1668379" cy="507831"/>
          </a:xfrm>
          <a:prstGeom prst="rect">
            <a:avLst/>
          </a:prstGeom>
          <a:noFill/>
        </p:spPr>
        <p:txBody>
          <a:bodyPr wrap="square" rtlCol="0">
            <a:spAutoFit/>
          </a:bodyPr>
          <a:lstStyle/>
          <a:p>
            <a:pPr marL="171450" indent="-171450">
              <a:buFont typeface="Arial" panose="020B0604020202020204" pitchFamily="34" charset="0"/>
              <a:buChar char="•"/>
            </a:pPr>
            <a:r>
              <a:rPr lang="es-ES_tradnl" sz="900" b="1" dirty="0">
                <a:solidFill>
                  <a:schemeClr val="tx1">
                    <a:lumMod val="50000"/>
                    <a:lumOff val="50000"/>
                  </a:schemeClr>
                </a:solidFill>
              </a:rPr>
              <a:t>Capital</a:t>
            </a:r>
            <a:r>
              <a:rPr lang="es-ES_tradnl" sz="900" dirty="0">
                <a:solidFill>
                  <a:schemeClr val="tx1">
                    <a:lumMod val="50000"/>
                    <a:lumOff val="50000"/>
                  </a:schemeClr>
                </a:solidFill>
              </a:rPr>
              <a:t>: Santiago de Chile</a:t>
            </a:r>
          </a:p>
          <a:p>
            <a:pPr marL="171450" indent="-171450">
              <a:buFont typeface="Arial" panose="020B0604020202020204" pitchFamily="34" charset="0"/>
              <a:buChar char="•"/>
            </a:pPr>
            <a:r>
              <a:rPr lang="es-ES_tradnl" sz="900" b="1" dirty="0">
                <a:solidFill>
                  <a:schemeClr val="tx1">
                    <a:lumMod val="50000"/>
                    <a:lumOff val="50000"/>
                  </a:schemeClr>
                </a:solidFill>
              </a:rPr>
              <a:t>Población: </a:t>
            </a:r>
            <a:r>
              <a:rPr lang="es-ES_tradnl" sz="900" dirty="0">
                <a:solidFill>
                  <a:schemeClr val="tx1">
                    <a:lumMod val="50000"/>
                    <a:lumOff val="50000"/>
                  </a:schemeClr>
                </a:solidFill>
              </a:rPr>
              <a:t>19 millón</a:t>
            </a:r>
          </a:p>
          <a:p>
            <a:pPr marL="171450" indent="-171450">
              <a:buFont typeface="Arial" panose="020B0604020202020204" pitchFamily="34" charset="0"/>
              <a:buChar char="•"/>
            </a:pPr>
            <a:r>
              <a:rPr lang="es-ES_tradnl" sz="900" b="1" dirty="0">
                <a:solidFill>
                  <a:schemeClr val="tx1">
                    <a:lumMod val="50000"/>
                    <a:lumOff val="50000"/>
                  </a:schemeClr>
                </a:solidFill>
              </a:rPr>
              <a:t>PIB per cápita: </a:t>
            </a:r>
            <a:r>
              <a:rPr lang="en-GB" sz="900" dirty="0">
                <a:solidFill>
                  <a:schemeClr val="tx1">
                    <a:lumMod val="50000"/>
                    <a:lumOff val="50000"/>
                  </a:schemeClr>
                </a:solidFill>
              </a:rPr>
              <a:t>$27.150</a:t>
            </a:r>
            <a:endParaRPr lang="es-ES_tradnl" sz="900" dirty="0">
              <a:solidFill>
                <a:schemeClr val="tx1">
                  <a:lumMod val="50000"/>
                  <a:lumOff val="50000"/>
                </a:schemeClr>
              </a:solidFill>
            </a:endParaRPr>
          </a:p>
        </p:txBody>
      </p:sp>
      <p:sp>
        <p:nvSpPr>
          <p:cNvPr id="35" name="TextBox 34"/>
          <p:cNvSpPr txBox="1"/>
          <p:nvPr/>
        </p:nvSpPr>
        <p:spPr>
          <a:xfrm>
            <a:off x="1608342" y="7194046"/>
            <a:ext cx="1668379" cy="507831"/>
          </a:xfrm>
          <a:prstGeom prst="rect">
            <a:avLst/>
          </a:prstGeom>
          <a:noFill/>
        </p:spPr>
        <p:txBody>
          <a:bodyPr wrap="square" rtlCol="0">
            <a:spAutoFit/>
          </a:bodyPr>
          <a:lstStyle/>
          <a:p>
            <a:pPr marL="171450" indent="-171450">
              <a:buFont typeface="Arial" panose="020B0604020202020204" pitchFamily="34" charset="0"/>
              <a:buChar char="•"/>
            </a:pPr>
            <a:r>
              <a:rPr lang="es-ES_tradnl" sz="900" b="1" dirty="0">
                <a:solidFill>
                  <a:schemeClr val="tx1">
                    <a:lumMod val="50000"/>
                    <a:lumOff val="50000"/>
                  </a:schemeClr>
                </a:solidFill>
              </a:rPr>
              <a:t>Capital</a:t>
            </a:r>
            <a:r>
              <a:rPr lang="es-ES_tradnl" sz="900" dirty="0">
                <a:solidFill>
                  <a:schemeClr val="tx1">
                    <a:lumMod val="50000"/>
                    <a:lumOff val="50000"/>
                  </a:schemeClr>
                </a:solidFill>
              </a:rPr>
              <a:t>: Managua</a:t>
            </a:r>
          </a:p>
          <a:p>
            <a:pPr marL="171450" indent="-171450">
              <a:buFont typeface="Arial" panose="020B0604020202020204" pitchFamily="34" charset="0"/>
              <a:buChar char="•"/>
            </a:pPr>
            <a:r>
              <a:rPr lang="es-ES_tradnl" sz="900" b="1" dirty="0">
                <a:solidFill>
                  <a:schemeClr val="tx1">
                    <a:lumMod val="50000"/>
                    <a:lumOff val="50000"/>
                  </a:schemeClr>
                </a:solidFill>
              </a:rPr>
              <a:t>Población: </a:t>
            </a:r>
            <a:r>
              <a:rPr lang="es-ES_tradnl" sz="900" dirty="0">
                <a:solidFill>
                  <a:schemeClr val="tx1">
                    <a:lumMod val="50000"/>
                    <a:lumOff val="50000"/>
                  </a:schemeClr>
                </a:solidFill>
              </a:rPr>
              <a:t>6 millón</a:t>
            </a:r>
          </a:p>
          <a:p>
            <a:pPr marL="171450" indent="-171450">
              <a:buFont typeface="Arial" panose="020B0604020202020204" pitchFamily="34" charset="0"/>
              <a:buChar char="•"/>
            </a:pPr>
            <a:r>
              <a:rPr lang="es-ES_tradnl" sz="900" b="1" dirty="0">
                <a:solidFill>
                  <a:schemeClr val="tx1">
                    <a:lumMod val="50000"/>
                    <a:lumOff val="50000"/>
                  </a:schemeClr>
                </a:solidFill>
              </a:rPr>
              <a:t>PIB per cápita: </a:t>
            </a:r>
            <a:r>
              <a:rPr lang="en-GB" sz="900" dirty="0">
                <a:solidFill>
                  <a:schemeClr val="tx1">
                    <a:lumMod val="50000"/>
                    <a:lumOff val="50000"/>
                  </a:schemeClr>
                </a:solidFill>
              </a:rPr>
              <a:t>$5.681</a:t>
            </a:r>
            <a:endParaRPr lang="es-ES_tradnl" sz="900" dirty="0">
              <a:solidFill>
                <a:schemeClr val="tx1">
                  <a:lumMod val="50000"/>
                  <a:lumOff val="50000"/>
                </a:schemeClr>
              </a:solidFill>
            </a:endParaRPr>
          </a:p>
        </p:txBody>
      </p:sp>
      <p:sp>
        <p:nvSpPr>
          <p:cNvPr id="36" name="TextBox 35"/>
          <p:cNvSpPr txBox="1"/>
          <p:nvPr/>
        </p:nvSpPr>
        <p:spPr>
          <a:xfrm>
            <a:off x="4750828" y="7233077"/>
            <a:ext cx="1668379" cy="507831"/>
          </a:xfrm>
          <a:prstGeom prst="rect">
            <a:avLst/>
          </a:prstGeom>
          <a:noFill/>
        </p:spPr>
        <p:txBody>
          <a:bodyPr wrap="square" rtlCol="0">
            <a:spAutoFit/>
          </a:bodyPr>
          <a:lstStyle/>
          <a:p>
            <a:pPr marL="171450" indent="-171450">
              <a:buFont typeface="Arial" panose="020B0604020202020204" pitchFamily="34" charset="0"/>
              <a:buChar char="•"/>
            </a:pPr>
            <a:r>
              <a:rPr lang="es-ES_tradnl" sz="900" b="1" dirty="0">
                <a:solidFill>
                  <a:schemeClr val="tx1">
                    <a:lumMod val="50000"/>
                    <a:lumOff val="50000"/>
                  </a:schemeClr>
                </a:solidFill>
              </a:rPr>
              <a:t>Capital</a:t>
            </a:r>
            <a:r>
              <a:rPr lang="es-ES_tradnl" sz="900" dirty="0">
                <a:solidFill>
                  <a:schemeClr val="tx1">
                    <a:lumMod val="50000"/>
                    <a:lumOff val="50000"/>
                  </a:schemeClr>
                </a:solidFill>
              </a:rPr>
              <a:t>: Lima</a:t>
            </a:r>
          </a:p>
          <a:p>
            <a:pPr marL="171450" indent="-171450">
              <a:buFont typeface="Arial" panose="020B0604020202020204" pitchFamily="34" charset="0"/>
              <a:buChar char="•"/>
            </a:pPr>
            <a:r>
              <a:rPr lang="es-ES_tradnl" sz="900" b="1" dirty="0">
                <a:solidFill>
                  <a:schemeClr val="tx1">
                    <a:lumMod val="50000"/>
                    <a:lumOff val="50000"/>
                  </a:schemeClr>
                </a:solidFill>
              </a:rPr>
              <a:t>Población: </a:t>
            </a:r>
            <a:r>
              <a:rPr lang="es-ES_tradnl" sz="900" dirty="0">
                <a:solidFill>
                  <a:schemeClr val="tx1">
                    <a:lumMod val="50000"/>
                    <a:lumOff val="50000"/>
                  </a:schemeClr>
                </a:solidFill>
              </a:rPr>
              <a:t>32 millón</a:t>
            </a:r>
          </a:p>
          <a:p>
            <a:pPr marL="171450" indent="-171450">
              <a:buFont typeface="Arial" panose="020B0604020202020204" pitchFamily="34" charset="0"/>
              <a:buChar char="•"/>
            </a:pPr>
            <a:r>
              <a:rPr lang="es-ES_tradnl" sz="900" b="1" dirty="0">
                <a:solidFill>
                  <a:schemeClr val="tx1">
                    <a:lumMod val="50000"/>
                    <a:lumOff val="50000"/>
                  </a:schemeClr>
                </a:solidFill>
              </a:rPr>
              <a:t>PIB per cápita: </a:t>
            </a:r>
            <a:r>
              <a:rPr lang="en-GB" sz="900" dirty="0">
                <a:solidFill>
                  <a:schemeClr val="tx1">
                    <a:lumMod val="50000"/>
                    <a:lumOff val="50000"/>
                  </a:schemeClr>
                </a:solidFill>
              </a:rPr>
              <a:t>$15.553</a:t>
            </a:r>
            <a:endParaRPr lang="es-ES_tradnl" sz="900" dirty="0">
              <a:solidFill>
                <a:schemeClr val="tx1">
                  <a:lumMod val="50000"/>
                  <a:lumOff val="50000"/>
                </a:schemeClr>
              </a:solidFill>
            </a:endParaRPr>
          </a:p>
        </p:txBody>
      </p:sp>
      <p:sp>
        <p:nvSpPr>
          <p:cNvPr id="39" name="Rectangle 38"/>
          <p:cNvSpPr/>
          <p:nvPr/>
        </p:nvSpPr>
        <p:spPr>
          <a:xfrm>
            <a:off x="347243" y="7716141"/>
            <a:ext cx="3128329" cy="1708160"/>
          </a:xfrm>
          <a:prstGeom prst="rect">
            <a:avLst/>
          </a:prstGeom>
        </p:spPr>
        <p:txBody>
          <a:bodyPr wrap="square">
            <a:spAutoFit/>
          </a:bodyPr>
          <a:lstStyle/>
          <a:p>
            <a:pPr>
              <a:lnSpc>
                <a:spcPct val="150000"/>
              </a:lnSpc>
            </a:pPr>
            <a:r>
              <a:rPr lang="es-ES" sz="1000" dirty="0">
                <a:solidFill>
                  <a:srgbClr val="333333"/>
                </a:solidFill>
              </a:rPr>
              <a:t>Tristemente, se suele asociar Nicaragua con la pobreza, sus problemas políticos y los desastres naturales pero, sin duda, es un país maravilloso en que se encuentran paisajes increíbles y diversos desde la Costa Pacífica hasta el Atlántico. El idioma oficial es el español pero tienen muchas otras lenguas que han sobrevivido desde antes de la colonia. </a:t>
            </a:r>
            <a:endParaRPr lang="es-ES_tradnl" sz="1000" dirty="0"/>
          </a:p>
        </p:txBody>
      </p:sp>
      <p:sp>
        <p:nvSpPr>
          <p:cNvPr id="42" name="Rectangle 41"/>
          <p:cNvSpPr/>
          <p:nvPr/>
        </p:nvSpPr>
        <p:spPr>
          <a:xfrm>
            <a:off x="3492550" y="7701877"/>
            <a:ext cx="3128329" cy="1708160"/>
          </a:xfrm>
          <a:prstGeom prst="rect">
            <a:avLst/>
          </a:prstGeom>
        </p:spPr>
        <p:txBody>
          <a:bodyPr wrap="square">
            <a:spAutoFit/>
          </a:bodyPr>
          <a:lstStyle/>
          <a:p>
            <a:pPr>
              <a:lnSpc>
                <a:spcPct val="150000"/>
              </a:lnSpc>
            </a:pPr>
            <a:r>
              <a:rPr lang="es-ES" sz="1000" dirty="0">
                <a:solidFill>
                  <a:srgbClr val="333333"/>
                </a:solidFill>
              </a:rPr>
              <a:t>Perú es un lugar único donde se puede encontrar diferentes lugares, culturas y diversas actividades. Visitar la ciudadela de Machu Picchu es una experiencia inolvidable. Esta fortaleza Inca es una de las siete maravillas del mundo.  Casi el 80% de la población de Perú vive en ciudades; es uno de los países más urbanos de Latinoamérica.</a:t>
            </a:r>
            <a:endParaRPr lang="es-ES_tradnl" sz="1000" dirty="0"/>
          </a:p>
        </p:txBody>
      </p:sp>
      <p:pic>
        <p:nvPicPr>
          <p:cNvPr id="31" name="Picture 30"/>
          <p:cNvPicPr>
            <a:picLocks noChangeAspect="1"/>
          </p:cNvPicPr>
          <p:nvPr/>
        </p:nvPicPr>
        <p:blipFill>
          <a:blip r:embed="rId8"/>
          <a:stretch>
            <a:fillRect/>
          </a:stretch>
        </p:blipFill>
        <p:spPr>
          <a:xfrm>
            <a:off x="432927" y="340611"/>
            <a:ext cx="5909257" cy="511897"/>
          </a:xfrm>
          <a:prstGeom prst="rect">
            <a:avLst/>
          </a:prstGeom>
        </p:spPr>
      </p:pic>
      <p:sp>
        <p:nvSpPr>
          <p:cNvPr id="46" name="TextBox 45"/>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22</a:t>
            </a:r>
          </a:p>
        </p:txBody>
      </p:sp>
    </p:spTree>
    <p:extLst>
      <p:ext uri="{BB962C8B-B14F-4D97-AF65-F5344CB8AC3E}">
        <p14:creationId xmlns:p14="http://schemas.microsoft.com/office/powerpoint/2010/main" val="1432242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4" name="Rectangle 3"/>
          <p:cNvSpPr/>
          <p:nvPr/>
        </p:nvSpPr>
        <p:spPr>
          <a:xfrm>
            <a:off x="1636294" y="0"/>
            <a:ext cx="4819213" cy="276999"/>
          </a:xfrm>
          <a:prstGeom prst="rect">
            <a:avLst/>
          </a:prstGeom>
        </p:spPr>
        <p:txBody>
          <a:bodyPr wrap="square">
            <a:spAutoFit/>
          </a:bodyPr>
          <a:lstStyle/>
          <a:p>
            <a:pPr algn="ctr"/>
            <a:r>
              <a:rPr lang="es-ES_tradnl" sz="1200" b="1" u="sng" dirty="0">
                <a:latin typeface="Microsoft JhengHei" panose="020B0604030504040204" pitchFamily="34" charset="-120"/>
                <a:ea typeface="Microsoft JhengHei" panose="020B0604030504040204" pitchFamily="34" charset="-120"/>
              </a:rPr>
              <a:t>El mundo hispanohablante</a:t>
            </a:r>
          </a:p>
        </p:txBody>
      </p:sp>
      <p:sp>
        <p:nvSpPr>
          <p:cNvPr id="6" name="TextBox 5"/>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23</a:t>
            </a:r>
          </a:p>
        </p:txBody>
      </p:sp>
    </p:spTree>
    <p:extLst>
      <p:ext uri="{BB962C8B-B14F-4D97-AF65-F5344CB8AC3E}">
        <p14:creationId xmlns:p14="http://schemas.microsoft.com/office/powerpoint/2010/main" val="197957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432884" y="9536668"/>
            <a:ext cx="425116" cy="369332"/>
          </a:xfrm>
          <a:prstGeom prst="rect">
            <a:avLst/>
          </a:prstGeom>
          <a:noFill/>
        </p:spPr>
        <p:txBody>
          <a:bodyPr wrap="square" rtlCol="0">
            <a:spAutoFit/>
          </a:bodyPr>
          <a:lstStyle/>
          <a:p>
            <a:r>
              <a:rPr lang="es-ES_tradnl" dirty="0">
                <a:solidFill>
                  <a:schemeClr val="tx1">
                    <a:lumMod val="50000"/>
                    <a:lumOff val="50000"/>
                  </a:schemeClr>
                </a:solidFill>
              </a:rPr>
              <a:t>24</a:t>
            </a:r>
          </a:p>
        </p:txBody>
      </p:sp>
    </p:spTree>
    <p:extLst>
      <p:ext uri="{BB962C8B-B14F-4D97-AF65-F5344CB8AC3E}">
        <p14:creationId xmlns:p14="http://schemas.microsoft.com/office/powerpoint/2010/main" val="284613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7874584"/>
              </p:ext>
            </p:extLst>
          </p:nvPr>
        </p:nvGraphicFramePr>
        <p:xfrm>
          <a:off x="356937" y="1272064"/>
          <a:ext cx="6156160" cy="4959417"/>
        </p:xfrm>
        <a:graphic>
          <a:graphicData uri="http://schemas.openxmlformats.org/drawingml/2006/table">
            <a:tbl>
              <a:tblPr firstRow="1" bandRow="1">
                <a:tableStyleId>{5C22544A-7EE6-4342-B048-85BDC9FD1C3A}</a:tableStyleId>
              </a:tblPr>
              <a:tblGrid>
                <a:gridCol w="1539040">
                  <a:extLst>
                    <a:ext uri="{9D8B030D-6E8A-4147-A177-3AD203B41FA5}">
                      <a16:colId xmlns:a16="http://schemas.microsoft.com/office/drawing/2014/main" val="4070036023"/>
                    </a:ext>
                  </a:extLst>
                </a:gridCol>
                <a:gridCol w="1539040">
                  <a:extLst>
                    <a:ext uri="{9D8B030D-6E8A-4147-A177-3AD203B41FA5}">
                      <a16:colId xmlns:a16="http://schemas.microsoft.com/office/drawing/2014/main" val="1483301272"/>
                    </a:ext>
                  </a:extLst>
                </a:gridCol>
                <a:gridCol w="1539040">
                  <a:extLst>
                    <a:ext uri="{9D8B030D-6E8A-4147-A177-3AD203B41FA5}">
                      <a16:colId xmlns:a16="http://schemas.microsoft.com/office/drawing/2014/main" val="3798442342"/>
                    </a:ext>
                  </a:extLst>
                </a:gridCol>
                <a:gridCol w="1539040">
                  <a:extLst>
                    <a:ext uri="{9D8B030D-6E8A-4147-A177-3AD203B41FA5}">
                      <a16:colId xmlns:a16="http://schemas.microsoft.com/office/drawing/2014/main" val="3196084991"/>
                    </a:ext>
                  </a:extLst>
                </a:gridCol>
              </a:tblGrid>
              <a:tr h="1653139">
                <a:tc>
                  <a:txBody>
                    <a:bodyPr/>
                    <a:lstStyle/>
                    <a:p>
                      <a:pPr algn="ctr"/>
                      <a:r>
                        <a:rPr lang="es-ES_tradnl" b="1" noProof="0" dirty="0">
                          <a:solidFill>
                            <a:schemeClr val="tx1"/>
                          </a:solidFill>
                          <a:latin typeface="+mn-lt"/>
                        </a:rPr>
                        <a:t>Población</a:t>
                      </a:r>
                      <a:r>
                        <a:rPr lang="en-GB" b="1" dirty="0">
                          <a:solidFill>
                            <a:schemeClr val="tx1"/>
                          </a:solidFill>
                          <a:latin typeface="+mn-lt"/>
                        </a:rPr>
                        <a:t>:</a:t>
                      </a:r>
                    </a:p>
                    <a:p>
                      <a:pPr algn="ctr"/>
                      <a:r>
                        <a:rPr lang="en-GB" b="0" dirty="0">
                          <a:solidFill>
                            <a:schemeClr val="tx1"/>
                          </a:solidFill>
                          <a:latin typeface="+mn-lt"/>
                        </a:rPr>
                        <a:t> </a:t>
                      </a:r>
                      <a:r>
                        <a:rPr lang="es-ES_tradnl" b="0" noProof="0" dirty="0" err="1">
                          <a:solidFill>
                            <a:schemeClr val="tx1"/>
                          </a:solidFill>
                          <a:latin typeface="+mn-lt"/>
                        </a:rPr>
                        <a:t>aprox</a:t>
                      </a:r>
                      <a:r>
                        <a:rPr lang="en-GB" b="0" dirty="0">
                          <a:solidFill>
                            <a:schemeClr val="tx1"/>
                          </a:solidFill>
                          <a:latin typeface="+mn-lt"/>
                        </a:rPr>
                        <a:t>.</a:t>
                      </a:r>
                      <a:r>
                        <a:rPr lang="en-GB" b="0" baseline="0" dirty="0">
                          <a:solidFill>
                            <a:schemeClr val="tx1"/>
                          </a:solidFill>
                          <a:latin typeface="+mn-lt"/>
                        </a:rPr>
                        <a:t> </a:t>
                      </a:r>
                      <a:r>
                        <a:rPr lang="en-GB" b="0" dirty="0">
                          <a:solidFill>
                            <a:schemeClr val="tx1"/>
                          </a:solidFill>
                          <a:latin typeface="+mn-lt"/>
                        </a:rPr>
                        <a:t>47 </a:t>
                      </a:r>
                      <a:r>
                        <a:rPr lang="es-ES_tradnl" b="0" noProof="0" dirty="0">
                          <a:solidFill>
                            <a:schemeClr val="tx1"/>
                          </a:solidFill>
                          <a:latin typeface="+mn-lt"/>
                        </a:rPr>
                        <a:t>millón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r>
                        <a:rPr lang="en-GB" b="1" noProof="0" dirty="0">
                          <a:solidFill>
                            <a:schemeClr val="tx1"/>
                          </a:solidFill>
                          <a:latin typeface="+mn-lt"/>
                        </a:rPr>
                        <a:t>Bandera:</a:t>
                      </a:r>
                      <a:endParaRPr lang="en-GB" b="1" dirty="0">
                        <a:solidFill>
                          <a:schemeClr val="tx1"/>
                        </a:solidFill>
                        <a:latin typeface="+mn-lt"/>
                      </a:endParaRPr>
                    </a:p>
                    <a:p>
                      <a:pPr algn="ctr"/>
                      <a:r>
                        <a:rPr lang="es-ES_tradnl" b="0" noProof="0" dirty="0">
                          <a:solidFill>
                            <a:schemeClr val="tx1"/>
                          </a:solidFill>
                          <a:latin typeface="+mn-lt"/>
                        </a:rPr>
                        <a:t>roja,</a:t>
                      </a:r>
                      <a:r>
                        <a:rPr lang="es-ES_tradnl" b="0" baseline="0" noProof="0" dirty="0">
                          <a:solidFill>
                            <a:schemeClr val="tx1"/>
                          </a:solidFill>
                          <a:latin typeface="+mn-lt"/>
                        </a:rPr>
                        <a:t> amarilla, roja</a:t>
                      </a:r>
                      <a:endParaRPr lang="en-GB" b="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r>
                        <a:rPr lang="en-GB" b="1" noProof="0" dirty="0">
                          <a:solidFill>
                            <a:schemeClr val="tx1"/>
                          </a:solidFill>
                          <a:latin typeface="+mn-lt"/>
                        </a:rPr>
                        <a:t>Capital:</a:t>
                      </a:r>
                    </a:p>
                    <a:p>
                      <a:pPr marL="0" marR="0" lvl="0" indent="0" algn="ctr" defTabSz="685771" rtl="0" eaLnBrk="1" fontAlgn="auto" latinLnBrk="0" hangingPunct="1">
                        <a:lnSpc>
                          <a:spcPct val="100000"/>
                        </a:lnSpc>
                        <a:spcBef>
                          <a:spcPts val="0"/>
                        </a:spcBef>
                        <a:spcAft>
                          <a:spcPts val="0"/>
                        </a:spcAft>
                        <a:buClrTx/>
                        <a:buSzTx/>
                        <a:buFontTx/>
                        <a:buNone/>
                        <a:tabLst/>
                        <a:defRPr/>
                      </a:pPr>
                      <a:r>
                        <a:rPr lang="en-GB" b="0" noProof="0" dirty="0">
                          <a:solidFill>
                            <a:schemeClr val="tx1"/>
                          </a:solidFill>
                          <a:latin typeface="+mn-lt"/>
                        </a:rPr>
                        <a:t>Madrid</a:t>
                      </a:r>
                      <a:endParaRPr lang="en-GB" b="0" dirty="0">
                        <a:solidFill>
                          <a:schemeClr val="tx1"/>
                        </a:solidFill>
                        <a:latin typeface="+mn-lt"/>
                      </a:endParaRPr>
                    </a:p>
                    <a:p>
                      <a:pPr algn="ctr"/>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r>
                        <a:rPr lang="en-GB" b="1" noProof="0" dirty="0" err="1">
                          <a:solidFill>
                            <a:schemeClr val="tx1"/>
                          </a:solidFill>
                          <a:latin typeface="+mn-lt"/>
                        </a:rPr>
                        <a:t>Ubicación</a:t>
                      </a:r>
                      <a:r>
                        <a:rPr lang="en-GB" b="1" noProof="0" dirty="0">
                          <a:solidFill>
                            <a:schemeClr val="tx1"/>
                          </a:solidFill>
                          <a:latin typeface="+mn-lt"/>
                        </a:rPr>
                        <a:t>:</a:t>
                      </a:r>
                    </a:p>
                    <a:p>
                      <a:pPr marL="0" marR="0" lvl="0" indent="0" algn="ctr" defTabSz="685771" rtl="0" eaLnBrk="1" fontAlgn="auto" latinLnBrk="0" hangingPunct="1">
                        <a:lnSpc>
                          <a:spcPct val="100000"/>
                        </a:lnSpc>
                        <a:spcBef>
                          <a:spcPts val="0"/>
                        </a:spcBef>
                        <a:spcAft>
                          <a:spcPts val="0"/>
                        </a:spcAft>
                        <a:buClrTx/>
                        <a:buSzTx/>
                        <a:buFontTx/>
                        <a:buNone/>
                        <a:tabLst/>
                        <a:defRPr/>
                      </a:pPr>
                      <a:r>
                        <a:rPr lang="en-GB" b="0" noProof="0" dirty="0">
                          <a:solidFill>
                            <a:schemeClr val="tx1"/>
                          </a:solidFill>
                          <a:latin typeface="+mn-lt"/>
                        </a:rPr>
                        <a:t>Europa</a:t>
                      </a:r>
                      <a:r>
                        <a:rPr lang="en-GB" b="0" baseline="0" noProof="0" dirty="0">
                          <a:solidFill>
                            <a:schemeClr val="tx1"/>
                          </a:solidFill>
                          <a:latin typeface="+mn-lt"/>
                        </a:rPr>
                        <a:t> occidental</a:t>
                      </a:r>
                      <a:endParaRPr lang="en-GB" b="0" dirty="0">
                        <a:solidFill>
                          <a:schemeClr val="tx1"/>
                        </a:solidFill>
                        <a:latin typeface="+mn-lt"/>
                      </a:endParaRPr>
                    </a:p>
                    <a:p>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685141"/>
                  </a:ext>
                </a:extLst>
              </a:tr>
              <a:tr h="1653139">
                <a:tc>
                  <a:txBody>
                    <a:bodyPr/>
                    <a:lstStyle/>
                    <a:p>
                      <a:pPr algn="ctr"/>
                      <a:r>
                        <a:rPr lang="es-ES_tradnl" b="1" noProof="0" dirty="0">
                          <a:solidFill>
                            <a:schemeClr val="tx1"/>
                          </a:solidFill>
                          <a:latin typeface="+mn-lt"/>
                        </a:rPr>
                        <a:t>Sistema</a:t>
                      </a:r>
                      <a:r>
                        <a:rPr lang="es-ES_tradnl" b="1" baseline="0" noProof="0" dirty="0">
                          <a:solidFill>
                            <a:schemeClr val="tx1"/>
                          </a:solidFill>
                          <a:latin typeface="+mn-lt"/>
                        </a:rPr>
                        <a:t> político</a:t>
                      </a:r>
                      <a:r>
                        <a:rPr lang="en-GB" b="0" dirty="0">
                          <a:solidFill>
                            <a:schemeClr val="tx1"/>
                          </a:solidFill>
                          <a:latin typeface="+mn-lt"/>
                        </a:rPr>
                        <a:t>:</a:t>
                      </a:r>
                    </a:p>
                    <a:p>
                      <a:pPr algn="ctr"/>
                      <a:r>
                        <a:rPr lang="en-GB" b="0" dirty="0">
                          <a:solidFill>
                            <a:schemeClr val="tx1"/>
                          </a:solidFill>
                          <a:latin typeface="+mn-lt"/>
                        </a:rPr>
                        <a:t> </a:t>
                      </a:r>
                      <a:r>
                        <a:rPr lang="en-GB" sz="1300" b="0" dirty="0" err="1">
                          <a:solidFill>
                            <a:schemeClr val="tx1"/>
                          </a:solidFill>
                          <a:latin typeface="+mn-lt"/>
                        </a:rPr>
                        <a:t>monarquía</a:t>
                      </a:r>
                      <a:r>
                        <a:rPr lang="en-GB" sz="1300" b="0" baseline="0" dirty="0">
                          <a:solidFill>
                            <a:schemeClr val="tx1"/>
                          </a:solidFill>
                          <a:latin typeface="+mn-lt"/>
                        </a:rPr>
                        <a:t> </a:t>
                      </a:r>
                      <a:r>
                        <a:rPr lang="en-GB" sz="1300" b="0" baseline="0" dirty="0" err="1">
                          <a:solidFill>
                            <a:schemeClr val="tx1"/>
                          </a:solidFill>
                          <a:latin typeface="+mn-lt"/>
                        </a:rPr>
                        <a:t>parlimentaria</a:t>
                      </a:r>
                      <a:endParaRPr lang="es-ES_tradnl" sz="1300" b="0" noProof="0" dirty="0">
                        <a:solidFill>
                          <a:schemeClr val="tx1"/>
                        </a:solidFill>
                        <a:latin typeface="+mn-lt"/>
                      </a:endParaRPr>
                    </a:p>
                    <a:p>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b="1" noProof="0" dirty="0">
                          <a:solidFill>
                            <a:schemeClr val="tx1"/>
                          </a:solidFill>
                          <a:latin typeface="+mn-lt"/>
                        </a:rPr>
                        <a:t>Primer ministro</a:t>
                      </a:r>
                      <a:r>
                        <a:rPr lang="en-GB" b="0" dirty="0">
                          <a:solidFill>
                            <a:schemeClr val="tx1"/>
                          </a:solidFill>
                          <a:latin typeface="+mn-lt"/>
                        </a:rPr>
                        <a:t>:</a:t>
                      </a:r>
                    </a:p>
                    <a:p>
                      <a:pPr algn="ctr"/>
                      <a:r>
                        <a:rPr lang="en-GB" b="0" dirty="0">
                          <a:solidFill>
                            <a:schemeClr val="tx1"/>
                          </a:solidFill>
                          <a:latin typeface="+mn-lt"/>
                        </a:rPr>
                        <a:t> Pedro </a:t>
                      </a:r>
                      <a:r>
                        <a:rPr lang="en-GB" b="0" dirty="0" err="1">
                          <a:solidFill>
                            <a:schemeClr val="tx1"/>
                          </a:solidFill>
                          <a:latin typeface="+mn-lt"/>
                        </a:rPr>
                        <a:t>Sanchéz</a:t>
                      </a:r>
                      <a:endParaRPr lang="en-GB" b="0" dirty="0">
                        <a:solidFill>
                          <a:schemeClr val="tx1"/>
                        </a:solidFill>
                        <a:latin typeface="+mn-lt"/>
                      </a:endParaRPr>
                    </a:p>
                    <a:p>
                      <a:pPr algn="ctr"/>
                      <a:r>
                        <a:rPr lang="en-GB" b="0" noProof="0" dirty="0" err="1">
                          <a:solidFill>
                            <a:schemeClr val="tx1"/>
                          </a:solidFill>
                          <a:latin typeface="+mn-lt"/>
                        </a:rPr>
                        <a:t>Desde</a:t>
                      </a:r>
                      <a:r>
                        <a:rPr lang="en-GB" b="0" noProof="0" dirty="0">
                          <a:solidFill>
                            <a:schemeClr val="tx1"/>
                          </a:solidFill>
                          <a:latin typeface="+mn-lt"/>
                        </a:rPr>
                        <a:t> 2018</a:t>
                      </a:r>
                      <a:endParaRPr lang="es-ES_tradnl" b="0" noProof="0" dirty="0">
                        <a:solidFill>
                          <a:schemeClr val="tx1"/>
                        </a:solidFill>
                        <a:latin typeface="+mn-lt"/>
                      </a:endParaRPr>
                    </a:p>
                    <a:p>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b="1" noProof="0" dirty="0">
                          <a:solidFill>
                            <a:schemeClr val="tx1"/>
                          </a:solidFill>
                          <a:latin typeface="+mn-lt"/>
                        </a:rPr>
                        <a:t>Rey</a:t>
                      </a:r>
                      <a:r>
                        <a:rPr lang="en-GB" b="1" dirty="0">
                          <a:solidFill>
                            <a:schemeClr val="tx1"/>
                          </a:solidFill>
                          <a:latin typeface="+mn-lt"/>
                        </a:rPr>
                        <a:t>:</a:t>
                      </a:r>
                    </a:p>
                    <a:p>
                      <a:pPr algn="ctr"/>
                      <a:r>
                        <a:rPr lang="en-GB" b="0" dirty="0">
                          <a:solidFill>
                            <a:schemeClr val="tx1"/>
                          </a:solidFill>
                          <a:latin typeface="+mn-lt"/>
                        </a:rPr>
                        <a:t>Felipe VI</a:t>
                      </a:r>
                    </a:p>
                    <a:p>
                      <a:pPr algn="ctr"/>
                      <a:r>
                        <a:rPr lang="en-GB" b="0" dirty="0" err="1">
                          <a:solidFill>
                            <a:schemeClr val="tx1"/>
                          </a:solidFill>
                          <a:latin typeface="+mn-lt"/>
                        </a:rPr>
                        <a:t>Desde</a:t>
                      </a:r>
                      <a:r>
                        <a:rPr lang="en-GB" b="0" dirty="0">
                          <a:solidFill>
                            <a:schemeClr val="tx1"/>
                          </a:solidFill>
                          <a:latin typeface="+mn-lt"/>
                        </a:rPr>
                        <a:t> 2014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_tradnl" sz="1050" b="1" noProof="0" dirty="0">
                          <a:solidFill>
                            <a:schemeClr val="tx1"/>
                          </a:solidFill>
                          <a:latin typeface="+mn-lt"/>
                        </a:rPr>
                        <a:t>Religión predominante</a:t>
                      </a:r>
                      <a:r>
                        <a:rPr lang="en-GB" sz="1050" b="1" dirty="0">
                          <a:solidFill>
                            <a:schemeClr val="tx1"/>
                          </a:solidFill>
                          <a:latin typeface="+mn-lt"/>
                        </a:rPr>
                        <a:t>:</a:t>
                      </a:r>
                    </a:p>
                    <a:p>
                      <a:pPr algn="ctr"/>
                      <a:r>
                        <a:rPr lang="en-GB" b="0" dirty="0" err="1">
                          <a:solidFill>
                            <a:schemeClr val="tx1"/>
                          </a:solidFill>
                          <a:latin typeface="+mn-lt"/>
                        </a:rPr>
                        <a:t>Catolicismo</a:t>
                      </a:r>
                      <a:r>
                        <a:rPr lang="en-GB" b="0" baseline="0" dirty="0">
                          <a:solidFill>
                            <a:schemeClr val="tx1"/>
                          </a:solidFill>
                          <a:latin typeface="+mn-lt"/>
                        </a:rPr>
                        <a:t> (70%)</a:t>
                      </a:r>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713969"/>
                  </a:ext>
                </a:extLst>
              </a:tr>
              <a:tr h="1653139">
                <a:tc>
                  <a: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r>
                        <a:rPr lang="en-GB" sz="1300" b="1" noProof="0" dirty="0" err="1">
                          <a:solidFill>
                            <a:schemeClr val="tx1"/>
                          </a:solidFill>
                          <a:latin typeface="+mn-lt"/>
                        </a:rPr>
                        <a:t>Lenguas</a:t>
                      </a:r>
                      <a:r>
                        <a:rPr lang="en-GB" sz="1300" b="1" baseline="0" noProof="0" dirty="0">
                          <a:solidFill>
                            <a:schemeClr val="tx1"/>
                          </a:solidFill>
                          <a:latin typeface="+mn-lt"/>
                        </a:rPr>
                        <a:t> </a:t>
                      </a:r>
                      <a:r>
                        <a:rPr lang="en-GB" sz="1300" b="1" baseline="0" noProof="0" dirty="0" err="1">
                          <a:solidFill>
                            <a:schemeClr val="tx1"/>
                          </a:solidFill>
                          <a:latin typeface="+mn-lt"/>
                        </a:rPr>
                        <a:t>oficiales</a:t>
                      </a:r>
                      <a:r>
                        <a:rPr lang="en-GB" sz="1300" b="0" baseline="0" noProof="0" dirty="0">
                          <a:solidFill>
                            <a:schemeClr val="tx1"/>
                          </a:solidFill>
                          <a:latin typeface="+mn-lt"/>
                        </a:rPr>
                        <a:t>:</a:t>
                      </a:r>
                    </a:p>
                    <a:p>
                      <a:pPr marL="0" marR="0" lvl="0" indent="0" algn="ctr" defTabSz="685771" rtl="0" eaLnBrk="1" fontAlgn="auto" latinLnBrk="0" hangingPunct="1">
                        <a:lnSpc>
                          <a:spcPct val="100000"/>
                        </a:lnSpc>
                        <a:spcBef>
                          <a:spcPts val="0"/>
                        </a:spcBef>
                        <a:spcAft>
                          <a:spcPts val="0"/>
                        </a:spcAft>
                        <a:buClrTx/>
                        <a:buSzTx/>
                        <a:buFontTx/>
                        <a:buNone/>
                        <a:tabLst/>
                        <a:defRPr/>
                      </a:pPr>
                      <a:r>
                        <a:rPr lang="en-GB" sz="1300" b="0" baseline="0" noProof="0" dirty="0">
                          <a:solidFill>
                            <a:schemeClr val="tx1"/>
                          </a:solidFill>
                          <a:latin typeface="+mn-lt"/>
                        </a:rPr>
                        <a:t>Castellano, </a:t>
                      </a:r>
                      <a:r>
                        <a:rPr lang="en-GB" sz="1300" b="0" baseline="0" noProof="0" dirty="0" err="1">
                          <a:solidFill>
                            <a:schemeClr val="tx1"/>
                          </a:solidFill>
                          <a:latin typeface="+mn-lt"/>
                        </a:rPr>
                        <a:t>Catalán</a:t>
                      </a:r>
                      <a:r>
                        <a:rPr lang="en-GB" sz="1300" b="0" baseline="0" noProof="0" dirty="0">
                          <a:solidFill>
                            <a:schemeClr val="tx1"/>
                          </a:solidFill>
                          <a:latin typeface="+mn-lt"/>
                        </a:rPr>
                        <a:t>, </a:t>
                      </a:r>
                      <a:r>
                        <a:rPr lang="en-GB" sz="1300" b="0" baseline="0" noProof="0" dirty="0" err="1">
                          <a:solidFill>
                            <a:schemeClr val="tx1"/>
                          </a:solidFill>
                          <a:latin typeface="+mn-lt"/>
                        </a:rPr>
                        <a:t>Euskera</a:t>
                      </a:r>
                      <a:r>
                        <a:rPr lang="en-GB" sz="1300" b="0" baseline="0" noProof="0" dirty="0">
                          <a:solidFill>
                            <a:schemeClr val="tx1"/>
                          </a:solidFill>
                          <a:latin typeface="+mn-lt"/>
                        </a:rPr>
                        <a:t>, </a:t>
                      </a:r>
                      <a:r>
                        <a:rPr lang="en-GB" sz="1300" b="0" baseline="0" noProof="0" dirty="0" err="1">
                          <a:solidFill>
                            <a:schemeClr val="tx1"/>
                          </a:solidFill>
                          <a:latin typeface="+mn-lt"/>
                        </a:rPr>
                        <a:t>Gallego</a:t>
                      </a:r>
                      <a:r>
                        <a:rPr lang="en-GB" sz="1300" b="0" baseline="0" noProof="0" dirty="0">
                          <a:solidFill>
                            <a:schemeClr val="tx1"/>
                          </a:solidFill>
                          <a:latin typeface="+mn-lt"/>
                        </a:rPr>
                        <a:t>:</a:t>
                      </a:r>
                      <a:endParaRPr lang="en-GB" sz="1300" b="0" dirty="0">
                        <a:solidFill>
                          <a:schemeClr val="tx1"/>
                        </a:solidFill>
                        <a:latin typeface="+mn-lt"/>
                      </a:endParaRPr>
                    </a:p>
                    <a:p>
                      <a:pPr algn="ctr"/>
                      <a:endParaRPr lang="en-GB" sz="1300" b="0" dirty="0">
                        <a:solidFill>
                          <a:schemeClr val="tx1"/>
                        </a:solidFill>
                        <a:latin typeface="+mn-l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noProof="0" dirty="0" err="1">
                          <a:solidFill>
                            <a:schemeClr val="tx1"/>
                          </a:solidFill>
                          <a:latin typeface="+mn-lt"/>
                        </a:rPr>
                        <a:t>Moneda</a:t>
                      </a:r>
                      <a:r>
                        <a:rPr lang="en-GB" sz="1400" b="1" noProof="0" dirty="0">
                          <a:solidFill>
                            <a:schemeClr val="tx1"/>
                          </a:solidFill>
                          <a:latin typeface="+mn-lt"/>
                        </a:rPr>
                        <a:t>:</a:t>
                      </a:r>
                    </a:p>
                    <a:p>
                      <a:pPr algn="ctr"/>
                      <a:r>
                        <a:rPr lang="en-GB" sz="1400" b="0" noProof="0" dirty="0">
                          <a:solidFill>
                            <a:schemeClr val="tx1"/>
                          </a:solidFill>
                          <a:latin typeface="+mn-lt"/>
                        </a:rPr>
                        <a:t>Euro</a:t>
                      </a:r>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50" b="1" dirty="0" err="1">
                          <a:solidFill>
                            <a:schemeClr val="tx1"/>
                          </a:solidFill>
                          <a:latin typeface="+mn-lt"/>
                        </a:rPr>
                        <a:t>Gastronomía</a:t>
                      </a:r>
                      <a:r>
                        <a:rPr lang="en-GB" sz="1350" b="0" dirty="0">
                          <a:solidFill>
                            <a:schemeClr val="tx1"/>
                          </a:solidFill>
                          <a:latin typeface="+mn-lt"/>
                        </a:rPr>
                        <a:t>:</a:t>
                      </a:r>
                    </a:p>
                    <a:p>
                      <a:pPr algn="ctr"/>
                      <a:r>
                        <a:rPr lang="en-GB" sz="1350" b="0" dirty="0" err="1">
                          <a:solidFill>
                            <a:schemeClr val="tx1"/>
                          </a:solidFill>
                          <a:latin typeface="+mn-lt"/>
                        </a:rPr>
                        <a:t>dieta</a:t>
                      </a:r>
                      <a:r>
                        <a:rPr lang="en-GB" sz="1350" b="0" dirty="0">
                          <a:solidFill>
                            <a:schemeClr val="tx1"/>
                          </a:solidFill>
                          <a:latin typeface="+mn-lt"/>
                        </a:rPr>
                        <a:t> </a:t>
                      </a:r>
                      <a:r>
                        <a:rPr lang="en-GB" sz="1350" b="0" dirty="0" err="1">
                          <a:solidFill>
                            <a:schemeClr val="tx1"/>
                          </a:solidFill>
                          <a:latin typeface="+mn-lt"/>
                        </a:rPr>
                        <a:t>mediterránea</a:t>
                      </a:r>
                      <a:r>
                        <a:rPr lang="en-GB" sz="1350" b="0" baseline="0" dirty="0">
                          <a:solidFill>
                            <a:schemeClr val="tx1"/>
                          </a:solidFill>
                          <a:latin typeface="+mn-lt"/>
                        </a:rPr>
                        <a:t> </a:t>
                      </a:r>
                      <a:endParaRPr lang="en-GB" sz="1350" b="0" dirty="0">
                        <a:solidFill>
                          <a:schemeClr val="tx1"/>
                        </a:solidFill>
                        <a:latin typeface="+mn-lt"/>
                      </a:endParaRPr>
                    </a:p>
                    <a:p>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50" b="1" dirty="0" err="1">
                          <a:solidFill>
                            <a:schemeClr val="tx1"/>
                          </a:solidFill>
                          <a:latin typeface="+mn-lt"/>
                        </a:rPr>
                        <a:t>Deporte</a:t>
                      </a:r>
                      <a:r>
                        <a:rPr lang="en-GB" sz="1350" b="1" baseline="0" dirty="0">
                          <a:solidFill>
                            <a:schemeClr val="tx1"/>
                          </a:solidFill>
                          <a:latin typeface="+mn-lt"/>
                        </a:rPr>
                        <a:t> </a:t>
                      </a:r>
                      <a:r>
                        <a:rPr lang="en-GB" sz="1350" b="1" baseline="0" dirty="0" err="1">
                          <a:solidFill>
                            <a:schemeClr val="tx1"/>
                          </a:solidFill>
                          <a:latin typeface="+mn-lt"/>
                        </a:rPr>
                        <a:t>nacional</a:t>
                      </a:r>
                      <a:r>
                        <a:rPr lang="en-GB" sz="1350" b="0" baseline="0" dirty="0">
                          <a:solidFill>
                            <a:schemeClr val="tx1"/>
                          </a:solidFill>
                          <a:latin typeface="+mn-lt"/>
                        </a:rPr>
                        <a:t>:</a:t>
                      </a:r>
                    </a:p>
                    <a:p>
                      <a:pPr algn="ctr"/>
                      <a:r>
                        <a:rPr lang="en-GB" sz="1350" b="0" baseline="0" dirty="0">
                          <a:solidFill>
                            <a:schemeClr val="tx1"/>
                          </a:solidFill>
                          <a:latin typeface="+mn-lt"/>
                        </a:rPr>
                        <a:t>el </a:t>
                      </a:r>
                      <a:r>
                        <a:rPr lang="en-GB" sz="1350" b="0" baseline="0" dirty="0" err="1">
                          <a:solidFill>
                            <a:schemeClr val="tx1"/>
                          </a:solidFill>
                          <a:latin typeface="+mn-lt"/>
                        </a:rPr>
                        <a:t>fútbol</a:t>
                      </a:r>
                      <a:endParaRPr lang="en-GB" sz="1350" b="0" dirty="0">
                        <a:solidFill>
                          <a:schemeClr val="tx1"/>
                        </a:solidFill>
                        <a:latin typeface="+mn-lt"/>
                      </a:endParaRPr>
                    </a:p>
                    <a:p>
                      <a:endParaRPr lang="en-GB"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657097"/>
                  </a:ext>
                </a:extLst>
              </a:tr>
            </a:tbl>
          </a:graphicData>
        </a:graphic>
      </p:graphicFrame>
      <p:pic>
        <p:nvPicPr>
          <p:cNvPr id="4100" name="Picture 4" descr="spanish flag Icon 1683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0017" y="1878226"/>
            <a:ext cx="774867" cy="7748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opulation Icon 2654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06" y="1799316"/>
            <a:ext cx="932688" cy="932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774595" y="1878226"/>
            <a:ext cx="872337" cy="726948"/>
          </a:xfrm>
          <a:prstGeom prst="rect">
            <a:avLst/>
          </a:prstGeom>
        </p:spPr>
      </p:pic>
      <p:pic>
        <p:nvPicPr>
          <p:cNvPr id="4108" name="Picture 12" descr="speech Icon 13842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46" y="5070871"/>
            <a:ext cx="1209164" cy="120916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politics Icon 28923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8768" y="3539655"/>
            <a:ext cx="1005912" cy="100591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Government Icon 20039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756" y="3586142"/>
            <a:ext cx="912938" cy="91293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King Icon 22581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9811" y="3573516"/>
            <a:ext cx="957121" cy="95712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Religion Icon 21347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6194" y="3491752"/>
            <a:ext cx="1007328" cy="100732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Food Icon 302915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4595" y="5188612"/>
            <a:ext cx="819753" cy="819753"/>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europe Icon 2976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3427" y="1651909"/>
            <a:ext cx="1080095" cy="1080095"/>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Euro Icon 9190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9281" y="5227335"/>
            <a:ext cx="809407" cy="809407"/>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Football Icon 215847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58506" y="5267070"/>
            <a:ext cx="729936" cy="7299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4641" y="6280035"/>
            <a:ext cx="6268455" cy="3600986"/>
          </a:xfrm>
          <a:prstGeom prst="rect">
            <a:avLst/>
          </a:prstGeom>
          <a:noFill/>
        </p:spPr>
        <p:txBody>
          <a:bodyPr wrap="square" rtlCol="0">
            <a:spAutoFit/>
          </a:bodyPr>
          <a:lstStyle/>
          <a:p>
            <a:r>
              <a:rPr lang="es-ES_tradnl" sz="1200" dirty="0"/>
              <a:t>España es un país hermoso, diverso y con mucha historia fascinante. </a:t>
            </a:r>
          </a:p>
          <a:p>
            <a:endParaRPr lang="es-ES_tradnl" sz="1200" dirty="0"/>
          </a:p>
          <a:p>
            <a:r>
              <a:rPr lang="es-ES_tradnl" sz="1200" dirty="0"/>
              <a:t>Su paisaje se compone de ciudades antiguas, monta</a:t>
            </a:r>
            <a:r>
              <a:rPr lang="es-ES_tradnl" sz="1200" dirty="0">
                <a:cs typeface="Calibri" panose="020F0502020204030204" pitchFamily="34" charset="0"/>
              </a:rPr>
              <a:t>ñ</a:t>
            </a:r>
            <a:r>
              <a:rPr lang="es-ES_tradnl" sz="1200" dirty="0"/>
              <a:t>as, playas, costas e islas magníficas.</a:t>
            </a:r>
          </a:p>
          <a:p>
            <a:endParaRPr lang="es-ES_tradnl" sz="1200" dirty="0"/>
          </a:p>
          <a:p>
            <a:r>
              <a:rPr lang="es-ES_tradnl" sz="1200" dirty="0"/>
              <a:t>El país tiene la suerte de tener un clima mediterráneo, y por eso atrae muchos turistas.</a:t>
            </a:r>
          </a:p>
          <a:p>
            <a:endParaRPr lang="es-ES_tradnl" sz="1200" dirty="0"/>
          </a:p>
          <a:p>
            <a:r>
              <a:rPr lang="es-ES_tradnl" sz="1200" dirty="0"/>
              <a:t>La arquitectura, edificios y monumentos por todo el país muestran su pasado musulmán, romano y cristiano. </a:t>
            </a:r>
          </a:p>
          <a:p>
            <a:endParaRPr lang="es-ES_tradnl" sz="1200" dirty="0"/>
          </a:p>
          <a:p>
            <a:r>
              <a:rPr lang="es-ES_tradnl" sz="1200" dirty="0"/>
              <a:t>Los españoles son personas generalmente saludables, contentos, acogedores,  abiertas  y apasionantes. </a:t>
            </a:r>
          </a:p>
          <a:p>
            <a:endParaRPr lang="es-ES_tradnl" sz="1200" dirty="0"/>
          </a:p>
          <a:p>
            <a:r>
              <a:rPr lang="es-ES_tradnl" sz="1200" dirty="0"/>
              <a:t>Es un país desarrollado, con un PIB per cápita de $43.007.</a:t>
            </a:r>
          </a:p>
          <a:p>
            <a:endParaRPr lang="es-ES_tradnl" sz="1200" dirty="0"/>
          </a:p>
          <a:p>
            <a:r>
              <a:rPr lang="es-ES_tradnl" sz="1200" dirty="0"/>
              <a:t>España tiene muchos costumbres y tradiciones únicas como la tauromaquia y </a:t>
            </a:r>
            <a:r>
              <a:rPr lang="es-ES_tradnl" sz="1200" i="1" dirty="0"/>
              <a:t>la siesta</a:t>
            </a:r>
            <a:r>
              <a:rPr lang="es-ES_tradnl" sz="1200" dirty="0"/>
              <a:t>.</a:t>
            </a:r>
          </a:p>
          <a:p>
            <a:endParaRPr lang="es-ES_tradnl" sz="1200" dirty="0"/>
          </a:p>
          <a:p>
            <a:r>
              <a:rPr lang="es-ES_tradnl" sz="1200" dirty="0"/>
              <a:t>Es conocido por sus muchas fiestas durante todo el a</a:t>
            </a:r>
            <a:r>
              <a:rPr lang="es-ES_tradnl" sz="1200" dirty="0">
                <a:cs typeface="Calibri" panose="020F0502020204030204" pitchFamily="34" charset="0"/>
              </a:rPr>
              <a:t>ño, algunos de los más famosos son Las Fallas, Semana Santa, San Fermín y La </a:t>
            </a:r>
            <a:r>
              <a:rPr lang="es-ES_tradnl" sz="1200" dirty="0" err="1">
                <a:cs typeface="Calibri" panose="020F0502020204030204" pitchFamily="34" charset="0"/>
              </a:rPr>
              <a:t>Tomatina</a:t>
            </a:r>
            <a:r>
              <a:rPr lang="es-ES_tradnl" sz="1200" dirty="0">
                <a:cs typeface="Calibri" panose="020F0502020204030204" pitchFamily="34" charset="0"/>
              </a:rPr>
              <a:t>.</a:t>
            </a:r>
            <a:endParaRPr lang="es-ES_tradnl" sz="1200" dirty="0"/>
          </a:p>
          <a:p>
            <a:r>
              <a:rPr lang="es-ES_tradnl" sz="1200" dirty="0"/>
              <a:t> </a:t>
            </a:r>
          </a:p>
        </p:txBody>
      </p:sp>
      <p:pic>
        <p:nvPicPr>
          <p:cNvPr id="2" name="Picture 1"/>
          <p:cNvPicPr>
            <a:picLocks noChangeAspect="1"/>
          </p:cNvPicPr>
          <p:nvPr/>
        </p:nvPicPr>
        <p:blipFill>
          <a:blip r:embed="rId14"/>
          <a:stretch>
            <a:fillRect/>
          </a:stretch>
        </p:blipFill>
        <p:spPr>
          <a:xfrm>
            <a:off x="244641" y="213651"/>
            <a:ext cx="6268455" cy="917219"/>
          </a:xfrm>
          <a:prstGeom prst="rect">
            <a:avLst/>
          </a:prstGeom>
        </p:spPr>
      </p:pic>
      <p:sp>
        <p:nvSpPr>
          <p:cNvPr id="18" name="TextBox 17"/>
          <p:cNvSpPr txBox="1"/>
          <p:nvPr/>
        </p:nvSpPr>
        <p:spPr>
          <a:xfrm>
            <a:off x="6432884" y="9400674"/>
            <a:ext cx="425116" cy="369332"/>
          </a:xfrm>
          <a:prstGeom prst="rect">
            <a:avLst/>
          </a:prstGeom>
          <a:noFill/>
        </p:spPr>
        <p:txBody>
          <a:bodyPr wrap="square" rtlCol="0">
            <a:spAutoFit/>
          </a:bodyPr>
          <a:lstStyle/>
          <a:p>
            <a:r>
              <a:rPr lang="es-ES_tradnl" dirty="0">
                <a:solidFill>
                  <a:schemeClr val="tx1">
                    <a:lumMod val="50000"/>
                    <a:lumOff val="50000"/>
                  </a:schemeClr>
                </a:solidFill>
              </a:rPr>
              <a:t>3</a:t>
            </a:r>
          </a:p>
        </p:txBody>
      </p:sp>
    </p:spTree>
    <p:extLst>
      <p:ext uri="{BB962C8B-B14F-4D97-AF65-F5344CB8AC3E}">
        <p14:creationId xmlns:p14="http://schemas.microsoft.com/office/powerpoint/2010/main" val="22549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52002310"/>
              </p:ext>
            </p:extLst>
          </p:nvPr>
        </p:nvGraphicFramePr>
        <p:xfrm>
          <a:off x="298269" y="976870"/>
          <a:ext cx="6246910" cy="8696522"/>
        </p:xfrm>
        <a:graphic>
          <a:graphicData uri="http://schemas.openxmlformats.org/drawingml/2006/table">
            <a:tbl>
              <a:tblPr firstRow="1" bandRow="1">
                <a:tableStyleId>{5C22544A-7EE6-4342-B048-85BDC9FD1C3A}</a:tableStyleId>
              </a:tblPr>
              <a:tblGrid>
                <a:gridCol w="2529125">
                  <a:extLst>
                    <a:ext uri="{9D8B030D-6E8A-4147-A177-3AD203B41FA5}">
                      <a16:colId xmlns:a16="http://schemas.microsoft.com/office/drawing/2014/main" val="2152334958"/>
                    </a:ext>
                  </a:extLst>
                </a:gridCol>
                <a:gridCol w="3717785">
                  <a:extLst>
                    <a:ext uri="{9D8B030D-6E8A-4147-A177-3AD203B41FA5}">
                      <a16:colId xmlns:a16="http://schemas.microsoft.com/office/drawing/2014/main" val="2357376215"/>
                    </a:ext>
                  </a:extLst>
                </a:gridCol>
              </a:tblGrid>
              <a:tr h="581000">
                <a:tc>
                  <a:txBody>
                    <a:bodyPr/>
                    <a:lstStyle/>
                    <a:p>
                      <a:r>
                        <a:rPr lang="es-ES_tradnl" sz="1050" b="0" noProof="0" dirty="0">
                          <a:solidFill>
                            <a:schemeClr val="tx1"/>
                          </a:solidFill>
                          <a:latin typeface="+mn-lt"/>
                        </a:rPr>
                        <a:t>España</a:t>
                      </a:r>
                      <a:r>
                        <a:rPr lang="es-ES_tradnl" sz="1050" b="0" baseline="0" noProof="0" dirty="0">
                          <a:solidFill>
                            <a:schemeClr val="tx1"/>
                          </a:solidFill>
                          <a:latin typeface="+mn-lt"/>
                        </a:rPr>
                        <a:t> es un país de unos cuarenta y siete millón habitantes</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71422">
                <a:tc>
                  <a:txBody>
                    <a:bodyPr/>
                    <a:lstStyle/>
                    <a:p>
                      <a:r>
                        <a:rPr lang="es-ES_tradnl" sz="1050" b="0" noProof="0" dirty="0">
                          <a:solidFill>
                            <a:schemeClr val="tx1"/>
                          </a:solidFill>
                          <a:latin typeface="+mn-lt"/>
                        </a:rPr>
                        <a:t>que ocupa la mayor parte de la península ibérica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71422">
                <a:tc>
                  <a:txBody>
                    <a:bodyPr/>
                    <a:lstStyle/>
                    <a:p>
                      <a:r>
                        <a:rPr lang="es-ES_tradnl" sz="1050" b="0" noProof="0" dirty="0">
                          <a:solidFill>
                            <a:schemeClr val="tx1"/>
                          </a:solidFill>
                          <a:latin typeface="+mn-lt"/>
                        </a:rPr>
                        <a:t>en Europa</a:t>
                      </a:r>
                      <a:r>
                        <a:rPr lang="es-ES_tradnl" sz="1050" b="0" baseline="0" noProof="0" dirty="0">
                          <a:solidFill>
                            <a:schemeClr val="tx1"/>
                          </a:solidFill>
                          <a:latin typeface="+mn-lt"/>
                        </a:rPr>
                        <a:t> occidental</a:t>
                      </a:r>
                      <a:r>
                        <a:rPr lang="es-ES_tradnl" sz="1050" b="0" noProof="0" dirty="0">
                          <a:solidFill>
                            <a:schemeClr val="tx1"/>
                          </a:solidFill>
                          <a:latin typeface="+mn-lt"/>
                        </a:rPr>
                        <a:t>, al norte del continente de África.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71422">
                <a:tc>
                  <a:txBody>
                    <a:bodyPr/>
                    <a:lstStyle/>
                    <a:p>
                      <a:r>
                        <a:rPr lang="es-ES" sz="1050" b="0" i="0" kern="1200" dirty="0">
                          <a:solidFill>
                            <a:schemeClr val="dk1"/>
                          </a:solidFill>
                          <a:effectLst/>
                          <a:latin typeface="+mn-lt"/>
                          <a:ea typeface="+mn-ea"/>
                          <a:cs typeface="+mn-cs"/>
                        </a:rPr>
                        <a:t>Con una altitud media de 650 metros sobre el nivel del mar,</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571422">
                <a:tc>
                  <a:txBody>
                    <a:bodyPr/>
                    <a:lstStyle/>
                    <a:p>
                      <a:r>
                        <a:rPr lang="es-ES" sz="1050" b="0" i="0" kern="1200" dirty="0">
                          <a:solidFill>
                            <a:schemeClr val="dk1"/>
                          </a:solidFill>
                          <a:effectLst/>
                          <a:latin typeface="+mn-lt"/>
                          <a:ea typeface="+mn-ea"/>
                          <a:cs typeface="+mn-cs"/>
                        </a:rPr>
                        <a:t>es uno de los países más montañosos de Europa. </a:t>
                      </a:r>
                      <a:endParaRPr lang="es-ES_tradnl" sz="80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571422">
                <a:tc>
                  <a:txBody>
                    <a:bodyPr/>
                    <a:lstStyle/>
                    <a:p>
                      <a:r>
                        <a:rPr lang="es-ES" sz="1050" dirty="0">
                          <a:solidFill>
                            <a:srgbClr val="202122"/>
                          </a:solidFill>
                          <a:latin typeface="+mn-lt"/>
                        </a:rPr>
                        <a:t>Comparte fronteras terrestres</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088386"/>
                  </a:ext>
                </a:extLst>
              </a:tr>
              <a:tr h="629229">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 sz="1050" dirty="0">
                          <a:solidFill>
                            <a:srgbClr val="202122"/>
                          </a:solidFill>
                          <a:latin typeface="+mn-lt"/>
                        </a:rPr>
                        <a:t>con Francia y Andorra al norte, con Portugal al oeste</a:t>
                      </a:r>
                      <a:endParaRPr lang="es-ES_tradnl" sz="1050" b="0" noProof="0" dirty="0">
                        <a:solidFill>
                          <a:schemeClr val="tx1"/>
                        </a:solidFill>
                        <a:latin typeface="+mn-lt"/>
                      </a:endParaRPr>
                    </a:p>
                    <a:p>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2912"/>
                  </a:ext>
                </a:extLst>
              </a:tr>
              <a:tr h="571422">
                <a:tc>
                  <a:txBody>
                    <a:bodyPr/>
                    <a:lstStyle/>
                    <a:p>
                      <a:r>
                        <a:rPr lang="es-ES" sz="1050" dirty="0">
                          <a:solidFill>
                            <a:srgbClr val="202122"/>
                          </a:solidFill>
                          <a:latin typeface="+mn-lt"/>
                        </a:rPr>
                        <a:t>y con el territorio británico de Gibraltar al sur.</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629229">
                <a:tc>
                  <a:txBody>
                    <a:bodyPr/>
                    <a:lstStyle/>
                    <a:p>
                      <a:r>
                        <a:rPr lang="es-ES" sz="1050" dirty="0">
                          <a:solidFill>
                            <a:srgbClr val="202122"/>
                          </a:solidFill>
                          <a:latin typeface="+mn-lt"/>
                        </a:rPr>
                        <a:t>En sus territorios africanos, comparte fronteras terrestres y marítimas con Marruecos.</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71422">
                <a:tc>
                  <a:txBody>
                    <a:bodyPr/>
                    <a:lstStyle/>
                    <a:p>
                      <a:r>
                        <a:rPr lang="es-ES_tradnl" sz="1050" b="0" noProof="0" dirty="0">
                          <a:solidFill>
                            <a:schemeClr val="tx1"/>
                          </a:solidFill>
                          <a:latin typeface="+mn-lt"/>
                        </a:rPr>
                        <a:t>Es un miembro</a:t>
                      </a:r>
                      <a:r>
                        <a:rPr lang="es-ES_tradnl" sz="1050" b="0" baseline="0" noProof="0" dirty="0">
                          <a:solidFill>
                            <a:schemeClr val="tx1"/>
                          </a:solidFill>
                          <a:latin typeface="+mn-lt"/>
                        </a:rPr>
                        <a:t> de la Unión Europea</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591661"/>
                  </a:ext>
                </a:extLst>
              </a:tr>
              <a:tr h="571422">
                <a:tc>
                  <a:txBody>
                    <a:bodyPr/>
                    <a:lstStyle/>
                    <a:p>
                      <a:r>
                        <a:rPr lang="es-ES_tradnl" sz="1050" b="0" noProof="0" dirty="0">
                          <a:solidFill>
                            <a:schemeClr val="tx1"/>
                          </a:solidFill>
                          <a:latin typeface="+mn-lt"/>
                        </a:rPr>
                        <a:t>y su forma</a:t>
                      </a:r>
                      <a:r>
                        <a:rPr lang="es-ES_tradnl" sz="1050" b="0" baseline="0" noProof="0" dirty="0">
                          <a:solidFill>
                            <a:schemeClr val="tx1"/>
                          </a:solidFill>
                          <a:latin typeface="+mn-lt"/>
                        </a:rPr>
                        <a:t> de gobierno nacional es una monarquía parlamentaría.</a:t>
                      </a:r>
                      <a:endParaRPr lang="es-ES_tradnl" sz="1050" b="0" noProof="0" dirty="0">
                        <a:solidFill>
                          <a:schemeClr val="tx1"/>
                        </a:solidFill>
                        <a:latin typeface="+mn-lt"/>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571422">
                <a:tc>
                  <a:txBody>
                    <a:bodyPr/>
                    <a:lstStyle/>
                    <a:p>
                      <a:r>
                        <a:rPr lang="es-ES_tradnl" sz="1050" b="0" noProof="0" dirty="0">
                          <a:solidFill>
                            <a:schemeClr val="tx1"/>
                          </a:solidFill>
                        </a:rPr>
                        <a:t>Su primer ministro actual es Pedro Sánchez</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r h="571422">
                <a:tc>
                  <a:txBody>
                    <a:bodyPr/>
                    <a:lstStyle/>
                    <a:p>
                      <a:r>
                        <a:rPr lang="es-ES_tradnl" sz="1050" b="0" noProof="0" dirty="0">
                          <a:solidFill>
                            <a:schemeClr val="tx1"/>
                          </a:solidFill>
                        </a:rPr>
                        <a:t>del partido político PSOE (Partido</a:t>
                      </a:r>
                      <a:r>
                        <a:rPr lang="es-ES_tradnl" sz="1050" b="0" baseline="0" noProof="0" dirty="0">
                          <a:solidFill>
                            <a:schemeClr val="tx1"/>
                          </a:solidFill>
                        </a:rPr>
                        <a:t> Socialista Obrero Espa</a:t>
                      </a:r>
                      <a:r>
                        <a:rPr lang="es-ES_tradnl" sz="1050" b="0" baseline="0" noProof="0" dirty="0">
                          <a:solidFill>
                            <a:schemeClr val="tx1"/>
                          </a:solidFill>
                          <a:latin typeface="Calibri" panose="020F0502020204030204" pitchFamily="34" charset="0"/>
                          <a:cs typeface="Calibri" panose="020F0502020204030204" pitchFamily="34" charset="0"/>
                        </a:rPr>
                        <a:t>ñol).</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7124494"/>
                  </a:ext>
                </a:extLst>
              </a:tr>
              <a:tr h="571422">
                <a:tc>
                  <a:txBody>
                    <a:bodyPr/>
                    <a:lstStyle/>
                    <a:p>
                      <a:r>
                        <a:rPr lang="es-ES_tradnl" sz="1050" b="0" noProof="0" dirty="0">
                          <a:solidFill>
                            <a:schemeClr val="tx1"/>
                          </a:solidFill>
                        </a:rPr>
                        <a:t>España</a:t>
                      </a:r>
                      <a:r>
                        <a:rPr lang="es-ES_tradnl" sz="1050" b="0" baseline="0" noProof="0" dirty="0">
                          <a:solidFill>
                            <a:schemeClr val="tx1"/>
                          </a:solidFill>
                        </a:rPr>
                        <a:t> también tiene una familia real</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1714363"/>
                  </a:ext>
                </a:extLst>
              </a:tr>
              <a:tr h="571422">
                <a:tc>
                  <a:txBody>
                    <a:bodyPr/>
                    <a:lstStyle/>
                    <a:p>
                      <a:r>
                        <a:rPr lang="es-ES_tradnl" sz="1050" b="0" noProof="0" dirty="0">
                          <a:solidFill>
                            <a:schemeClr val="tx1"/>
                          </a:solidFill>
                        </a:rPr>
                        <a:t>y su</a:t>
                      </a:r>
                      <a:r>
                        <a:rPr lang="es-ES_tradnl" sz="1050" b="0" baseline="0" noProof="0" dirty="0">
                          <a:solidFill>
                            <a:schemeClr val="tx1"/>
                          </a:solidFill>
                        </a:rPr>
                        <a:t> rey se llama Felipe VI.</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2138135"/>
                  </a:ext>
                </a:extLst>
              </a:tr>
            </a:tbl>
          </a:graphicData>
        </a:graphic>
      </p:graphicFrame>
      <p:pic>
        <p:nvPicPr>
          <p:cNvPr id="2" name="Picture 1"/>
          <p:cNvPicPr>
            <a:picLocks noChangeAspect="1"/>
          </p:cNvPicPr>
          <p:nvPr/>
        </p:nvPicPr>
        <p:blipFill>
          <a:blip r:embed="rId2"/>
          <a:stretch>
            <a:fillRect/>
          </a:stretch>
        </p:blipFill>
        <p:spPr>
          <a:xfrm>
            <a:off x="530880" y="151422"/>
            <a:ext cx="5781688" cy="681069"/>
          </a:xfrm>
          <a:prstGeom prst="rect">
            <a:avLst/>
          </a:prstGeom>
        </p:spPr>
      </p:pic>
      <p:sp>
        <p:nvSpPr>
          <p:cNvPr id="6" name="TextBox 5"/>
          <p:cNvSpPr txBox="1"/>
          <p:nvPr/>
        </p:nvSpPr>
        <p:spPr>
          <a:xfrm>
            <a:off x="6545179" y="9536668"/>
            <a:ext cx="425116" cy="369332"/>
          </a:xfrm>
          <a:prstGeom prst="rect">
            <a:avLst/>
          </a:prstGeom>
          <a:noFill/>
        </p:spPr>
        <p:txBody>
          <a:bodyPr wrap="square" rtlCol="0">
            <a:spAutoFit/>
          </a:bodyPr>
          <a:lstStyle/>
          <a:p>
            <a:r>
              <a:rPr lang="es-ES_tradnl" dirty="0">
                <a:solidFill>
                  <a:schemeClr val="tx1">
                    <a:lumMod val="50000"/>
                    <a:lumOff val="50000"/>
                  </a:schemeClr>
                </a:solidFill>
              </a:rPr>
              <a:t>4</a:t>
            </a:r>
          </a:p>
        </p:txBody>
      </p:sp>
    </p:spTree>
    <p:extLst>
      <p:ext uri="{BB962C8B-B14F-4D97-AF65-F5344CB8AC3E}">
        <p14:creationId xmlns:p14="http://schemas.microsoft.com/office/powerpoint/2010/main" val="423968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01290627"/>
              </p:ext>
            </p:extLst>
          </p:nvPr>
        </p:nvGraphicFramePr>
        <p:xfrm>
          <a:off x="298268" y="976866"/>
          <a:ext cx="6230870" cy="8632349"/>
        </p:xfrm>
        <a:graphic>
          <a:graphicData uri="http://schemas.openxmlformats.org/drawingml/2006/table">
            <a:tbl>
              <a:tblPr firstRow="1" bandRow="1">
                <a:tableStyleId>{5C22544A-7EE6-4342-B048-85BDC9FD1C3A}</a:tableStyleId>
              </a:tblPr>
              <a:tblGrid>
                <a:gridCol w="2522630">
                  <a:extLst>
                    <a:ext uri="{9D8B030D-6E8A-4147-A177-3AD203B41FA5}">
                      <a16:colId xmlns:a16="http://schemas.microsoft.com/office/drawing/2014/main" val="2152334958"/>
                    </a:ext>
                  </a:extLst>
                </a:gridCol>
                <a:gridCol w="3708240">
                  <a:extLst>
                    <a:ext uri="{9D8B030D-6E8A-4147-A177-3AD203B41FA5}">
                      <a16:colId xmlns:a16="http://schemas.microsoft.com/office/drawing/2014/main" val="2357376215"/>
                    </a:ext>
                  </a:extLst>
                </a:gridCol>
              </a:tblGrid>
              <a:tr h="515789">
                <a:tc>
                  <a:txBody>
                    <a:bodyPr/>
                    <a:lstStyle/>
                    <a:p>
                      <a:r>
                        <a:rPr lang="es-ES_tradnl" sz="1050" b="0" noProof="0" dirty="0">
                          <a:solidFill>
                            <a:schemeClr val="tx1"/>
                          </a:solidFill>
                        </a:rPr>
                        <a:t>La</a:t>
                      </a:r>
                      <a:r>
                        <a:rPr lang="es-ES_tradnl" sz="1050" b="0" baseline="0" noProof="0" dirty="0">
                          <a:solidFill>
                            <a:schemeClr val="tx1"/>
                          </a:solidFill>
                        </a:rPr>
                        <a:t> Constitución Española define el Estado como aconfesional</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07285">
                <a:tc>
                  <a:txBody>
                    <a:bodyPr/>
                    <a:lstStyle/>
                    <a:p>
                      <a:r>
                        <a:rPr lang="es-ES_tradnl" sz="1050" b="0" noProof="0" dirty="0">
                          <a:solidFill>
                            <a:schemeClr val="tx1"/>
                          </a:solidFill>
                        </a:rPr>
                        <a:t>sin embargo, garantiza la libertad religiosa de individuos.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07285">
                <a:tc>
                  <a:txBody>
                    <a:bodyPr/>
                    <a:lstStyle/>
                    <a:p>
                      <a:r>
                        <a:rPr lang="es-ES_tradnl" sz="1050" b="0" noProof="0" dirty="0">
                          <a:solidFill>
                            <a:schemeClr val="tx1"/>
                          </a:solidFill>
                        </a:rPr>
                        <a:t>El catolicismo es la religión predominante en el país.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07285">
                <a:tc>
                  <a:txBody>
                    <a:bodyPr/>
                    <a:lstStyle/>
                    <a:p>
                      <a:r>
                        <a:rPr lang="es-ES_tradnl" sz="1050" b="0" noProof="0" dirty="0">
                          <a:solidFill>
                            <a:schemeClr val="tx1"/>
                          </a:solidFill>
                        </a:rPr>
                        <a:t>El 69.9% de los españoles se consideran católicos.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507285">
                <a:tc>
                  <a:txBody>
                    <a:bodyPr/>
                    <a:lstStyle/>
                    <a:p>
                      <a:r>
                        <a:rPr lang="es-ES_tradnl" sz="1050" b="0" noProof="0" dirty="0">
                          <a:solidFill>
                            <a:schemeClr val="tx1"/>
                          </a:solidFill>
                        </a:rPr>
                        <a:t>No obstante,</a:t>
                      </a:r>
                      <a:r>
                        <a:rPr lang="es-ES_tradnl" sz="1050" b="0" baseline="0" noProof="0" dirty="0">
                          <a:solidFill>
                            <a:schemeClr val="tx1"/>
                          </a:solidFill>
                        </a:rPr>
                        <a:t> el porcentaje de practicantes es mucho menor.</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507285">
                <a:tc>
                  <a:txBody>
                    <a:bodyPr/>
                    <a:lstStyle/>
                    <a:p>
                      <a:r>
                        <a:rPr lang="es-ES_tradnl" sz="1050" b="0" noProof="0" dirty="0">
                          <a:solidFill>
                            <a:schemeClr val="tx1"/>
                          </a:solidFill>
                        </a:rPr>
                        <a:t>La economía española es una de las más abiertas de la eurozona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088386"/>
                  </a:ext>
                </a:extLst>
              </a:tr>
              <a:tr h="507285">
                <a:tc>
                  <a:txBody>
                    <a:bodyPr/>
                    <a:lstStyle/>
                    <a:p>
                      <a:r>
                        <a:rPr lang="es-ES_tradnl" sz="1050" b="0" noProof="0" dirty="0">
                          <a:solidFill>
                            <a:schemeClr val="tx1"/>
                          </a:solidFill>
                        </a:rPr>
                        <a:t>con cada vez más internacionalización</a:t>
                      </a:r>
                      <a:r>
                        <a:rPr lang="es-ES_tradnl" sz="1050" b="0" baseline="0" noProof="0" dirty="0">
                          <a:solidFill>
                            <a:schemeClr val="tx1"/>
                          </a:solidFill>
                        </a:rPr>
                        <a:t> en sus productos financieros y servicios.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2912"/>
                  </a:ext>
                </a:extLst>
              </a:tr>
              <a:tr h="507285">
                <a:tc>
                  <a:txBody>
                    <a:bodyPr/>
                    <a:lstStyle/>
                    <a:p>
                      <a:r>
                        <a:rPr lang="es-ES_tradnl" sz="1050" b="0" noProof="0" dirty="0">
                          <a:solidFill>
                            <a:schemeClr val="tx1"/>
                          </a:solidFill>
                        </a:rPr>
                        <a:t>Tradicionalmente, España ha sido un país</a:t>
                      </a:r>
                      <a:r>
                        <a:rPr lang="es-ES_tradnl" sz="1050" b="0" baseline="0" noProof="0" dirty="0">
                          <a:solidFill>
                            <a:schemeClr val="tx1"/>
                          </a:solidFill>
                        </a:rPr>
                        <a:t> agrícola</a:t>
                      </a:r>
                      <a:r>
                        <a:rPr lang="es-ES_tradnl" sz="1050" b="0" noProof="0" dirty="0">
                          <a:solidFill>
                            <a:schemeClr val="tx1"/>
                          </a:solidFill>
                        </a:rPr>
                        <a:t> </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507285">
                <a:tc>
                  <a:txBody>
                    <a:bodyPr/>
                    <a:lstStyle/>
                    <a:p>
                      <a:r>
                        <a:rPr lang="es-ES_tradnl" sz="1050" b="0" noProof="0" dirty="0">
                          <a:solidFill>
                            <a:schemeClr val="tx1"/>
                          </a:solidFill>
                        </a:rPr>
                        <a:t>pero desde los a</a:t>
                      </a:r>
                      <a:r>
                        <a:rPr lang="es-ES_tradnl" sz="1050" b="0" noProof="0" dirty="0">
                          <a:solidFill>
                            <a:schemeClr val="tx1"/>
                          </a:solidFill>
                          <a:latin typeface="Calibri" panose="020F0502020204030204" pitchFamily="34" charset="0"/>
                          <a:cs typeface="Calibri" panose="020F0502020204030204" pitchFamily="34" charset="0"/>
                        </a:rPr>
                        <a:t>ñ</a:t>
                      </a:r>
                      <a:r>
                        <a:rPr lang="es-ES_tradnl" sz="1050" b="0" noProof="0" dirty="0">
                          <a:solidFill>
                            <a:schemeClr val="tx1"/>
                          </a:solidFill>
                        </a:rPr>
                        <a:t>os cincuenta,</a:t>
                      </a:r>
                      <a:r>
                        <a:rPr lang="es-ES_tradnl" sz="1050" b="0" baseline="0" noProof="0" dirty="0">
                          <a:solidFill>
                            <a:schemeClr val="tx1"/>
                          </a:solidFill>
                        </a:rPr>
                        <a:t>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07285">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s-ES_tradnl" sz="1050" b="0" baseline="0" noProof="0" dirty="0">
                          <a:solidFill>
                            <a:schemeClr val="tx1"/>
                          </a:solidFill>
                        </a:rPr>
                        <a:t>ha experimentado mucho crecimiento industrial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591661"/>
                  </a:ext>
                </a:extLst>
              </a:tr>
              <a:tr h="507285">
                <a:tc>
                  <a:txBody>
                    <a:bodyPr/>
                    <a:lstStyle/>
                    <a:p>
                      <a:r>
                        <a:rPr lang="es-ES_tradnl" sz="1050" b="0" noProof="0" dirty="0">
                          <a:solidFill>
                            <a:schemeClr val="tx1"/>
                          </a:solidFill>
                        </a:rPr>
                        <a:t>y el turismo es también unos de los pilares de su economía.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507285">
                <a:tc>
                  <a:txBody>
                    <a:bodyPr/>
                    <a:lstStyle/>
                    <a:p>
                      <a:r>
                        <a:rPr lang="es-ES_tradnl" sz="1050" b="0" noProof="0" dirty="0">
                          <a:solidFill>
                            <a:schemeClr val="tx1"/>
                          </a:solidFill>
                        </a:rPr>
                        <a:t>De hecho, España</a:t>
                      </a:r>
                      <a:r>
                        <a:rPr lang="es-ES_tradnl" sz="1050" b="0" baseline="0" noProof="0" dirty="0">
                          <a:solidFill>
                            <a:schemeClr val="tx1"/>
                          </a:solidFill>
                        </a:rPr>
                        <a:t> era el segundo país más visitado del mundo en 2018.</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r h="507285">
                <a:tc>
                  <a:txBody>
                    <a:bodyPr/>
                    <a:lstStyle/>
                    <a:p>
                      <a:r>
                        <a:rPr lang="es-ES_tradnl" sz="1050" b="0" noProof="0" dirty="0">
                          <a:solidFill>
                            <a:schemeClr val="tx1"/>
                          </a:solidFill>
                        </a:rPr>
                        <a:t>La crisis económica</a:t>
                      </a:r>
                      <a:r>
                        <a:rPr lang="es-ES_tradnl" sz="1050" b="0" baseline="0" noProof="0" dirty="0">
                          <a:solidFill>
                            <a:schemeClr val="tx1"/>
                          </a:solidFill>
                        </a:rPr>
                        <a:t> mundial comenzada en 2008</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0207853"/>
                  </a:ext>
                </a:extLst>
              </a:tr>
              <a:tr h="507285">
                <a:tc>
                  <a:txBody>
                    <a:bodyPr/>
                    <a:lstStyle/>
                    <a:p>
                      <a:r>
                        <a:rPr lang="es-ES_tradnl" sz="1050" b="0" noProof="0" dirty="0">
                          <a:solidFill>
                            <a:schemeClr val="tx1"/>
                          </a:solidFill>
                        </a:rPr>
                        <a:t>tuvo consecuencias especialmente graves en España </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850783"/>
                  </a:ext>
                </a:extLst>
              </a:tr>
              <a:tr h="507285">
                <a:tc>
                  <a:txBody>
                    <a:bodyPr/>
                    <a:lstStyle/>
                    <a:p>
                      <a:r>
                        <a:rPr lang="es-ES_tradnl" sz="1050" b="0" noProof="0" dirty="0">
                          <a:solidFill>
                            <a:schemeClr val="tx1"/>
                          </a:solidFill>
                        </a:rPr>
                        <a:t>que provocaron</a:t>
                      </a:r>
                      <a:r>
                        <a:rPr lang="es-ES_tradnl" sz="1050" b="0" baseline="0" noProof="0" dirty="0">
                          <a:solidFill>
                            <a:schemeClr val="tx1"/>
                          </a:solidFill>
                        </a:rPr>
                        <a:t> tasas históricas de desempleo</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5041805"/>
                  </a:ext>
                </a:extLst>
              </a:tr>
              <a:tr h="507285">
                <a:tc>
                  <a:txBody>
                    <a:bodyPr/>
                    <a:lstStyle/>
                    <a:p>
                      <a:r>
                        <a:rPr lang="es-ES_tradnl" sz="1050" b="0" noProof="0" dirty="0">
                          <a:solidFill>
                            <a:schemeClr val="tx1"/>
                          </a:solidFill>
                        </a:rPr>
                        <a:t>acompañado de una crisis social y política</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4997513"/>
                  </a:ext>
                </a:extLst>
              </a:tr>
              <a:tr h="507285">
                <a:tc>
                  <a:txBody>
                    <a:bodyPr/>
                    <a:lstStyle/>
                    <a:p>
                      <a:r>
                        <a:rPr lang="es-ES_tradnl" sz="1050" b="0" noProof="0" dirty="0">
                          <a:solidFill>
                            <a:schemeClr val="tx1"/>
                          </a:solidFill>
                        </a:rPr>
                        <a:t>y un aumento de la pobreza</a:t>
                      </a:r>
                      <a:r>
                        <a:rPr lang="es-ES_tradnl" sz="1050" b="0" baseline="0" noProof="0" dirty="0">
                          <a:solidFill>
                            <a:schemeClr val="tx1"/>
                          </a:solidFill>
                        </a:rPr>
                        <a:t> y desigualdad en el país.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0975656"/>
                  </a:ext>
                </a:extLst>
              </a:tr>
            </a:tbl>
          </a:graphicData>
        </a:graphic>
      </p:graphicFrame>
      <p:pic>
        <p:nvPicPr>
          <p:cNvPr id="2" name="Picture 1"/>
          <p:cNvPicPr>
            <a:picLocks noChangeAspect="1"/>
          </p:cNvPicPr>
          <p:nvPr/>
        </p:nvPicPr>
        <p:blipFill>
          <a:blip r:embed="rId2"/>
          <a:stretch>
            <a:fillRect/>
          </a:stretch>
        </p:blipFill>
        <p:spPr>
          <a:xfrm>
            <a:off x="1031320" y="144463"/>
            <a:ext cx="4776127" cy="688024"/>
          </a:xfrm>
          <a:prstGeom prst="rect">
            <a:avLst/>
          </a:prstGeom>
        </p:spPr>
      </p:pic>
      <p:sp>
        <p:nvSpPr>
          <p:cNvPr id="6" name="TextBox 5"/>
          <p:cNvSpPr txBox="1"/>
          <p:nvPr/>
        </p:nvSpPr>
        <p:spPr>
          <a:xfrm>
            <a:off x="6529138" y="9536668"/>
            <a:ext cx="425116" cy="369332"/>
          </a:xfrm>
          <a:prstGeom prst="rect">
            <a:avLst/>
          </a:prstGeom>
          <a:noFill/>
        </p:spPr>
        <p:txBody>
          <a:bodyPr wrap="square" rtlCol="0">
            <a:spAutoFit/>
          </a:bodyPr>
          <a:lstStyle/>
          <a:p>
            <a:r>
              <a:rPr lang="es-ES_tradnl" dirty="0">
                <a:solidFill>
                  <a:schemeClr val="tx1">
                    <a:lumMod val="50000"/>
                    <a:lumOff val="50000"/>
                  </a:schemeClr>
                </a:solidFill>
              </a:rPr>
              <a:t>5</a:t>
            </a:r>
          </a:p>
        </p:txBody>
      </p:sp>
    </p:spTree>
    <p:extLst>
      <p:ext uri="{BB962C8B-B14F-4D97-AF65-F5344CB8AC3E}">
        <p14:creationId xmlns:p14="http://schemas.microsoft.com/office/powerpoint/2010/main" val="81314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p:cNvSpPr/>
          <p:nvPr/>
        </p:nvSpPr>
        <p:spPr>
          <a:xfrm>
            <a:off x="1636294" y="0"/>
            <a:ext cx="4819213" cy="276999"/>
          </a:xfrm>
          <a:prstGeom prst="rect">
            <a:avLst/>
          </a:prstGeom>
        </p:spPr>
        <p:txBody>
          <a:bodyPr wrap="square">
            <a:spAutoFit/>
          </a:bodyPr>
          <a:lstStyle/>
          <a:p>
            <a:pPr algn="ctr"/>
            <a:r>
              <a:rPr lang="es-ES_tradnl" sz="1200" b="1" u="sng" dirty="0">
                <a:latin typeface="Microsoft JhengHei" panose="020B0604030504040204" pitchFamily="34" charset="-120"/>
                <a:ea typeface="Microsoft JhengHei" panose="020B0604030504040204" pitchFamily="34" charset="-120"/>
              </a:rPr>
              <a:t>Una introducción a España</a:t>
            </a:r>
          </a:p>
        </p:txBody>
      </p:sp>
      <p:sp>
        <p:nvSpPr>
          <p:cNvPr id="8" name="TextBox 7"/>
          <p:cNvSpPr txBox="1"/>
          <p:nvPr/>
        </p:nvSpPr>
        <p:spPr>
          <a:xfrm>
            <a:off x="6529138" y="9536668"/>
            <a:ext cx="425116" cy="369332"/>
          </a:xfrm>
          <a:prstGeom prst="rect">
            <a:avLst/>
          </a:prstGeom>
          <a:noFill/>
        </p:spPr>
        <p:txBody>
          <a:bodyPr wrap="square" rtlCol="0">
            <a:spAutoFit/>
          </a:bodyPr>
          <a:lstStyle/>
          <a:p>
            <a:r>
              <a:rPr lang="es-ES_tradnl" dirty="0">
                <a:solidFill>
                  <a:schemeClr val="tx1">
                    <a:lumMod val="50000"/>
                    <a:lumOff val="50000"/>
                  </a:schemeClr>
                </a:solidFill>
              </a:rPr>
              <a:t>6</a:t>
            </a:r>
          </a:p>
        </p:txBody>
      </p:sp>
    </p:spTree>
    <p:extLst>
      <p:ext uri="{BB962C8B-B14F-4D97-AF65-F5344CB8AC3E}">
        <p14:creationId xmlns:p14="http://schemas.microsoft.com/office/powerpoint/2010/main" val="224928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257300" y="0"/>
            <a:ext cx="1658" cy="78232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2" y="7823201"/>
            <a:ext cx="6857998" cy="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529138" y="9536668"/>
            <a:ext cx="425116" cy="369332"/>
          </a:xfrm>
          <a:prstGeom prst="rect">
            <a:avLst/>
          </a:prstGeom>
          <a:noFill/>
        </p:spPr>
        <p:txBody>
          <a:bodyPr wrap="square" rtlCol="0">
            <a:spAutoFit/>
          </a:bodyPr>
          <a:lstStyle/>
          <a:p>
            <a:r>
              <a:rPr lang="es-ES_tradnl" dirty="0">
                <a:solidFill>
                  <a:schemeClr val="tx1">
                    <a:lumMod val="50000"/>
                    <a:lumOff val="50000"/>
                  </a:schemeClr>
                </a:solidFill>
              </a:rPr>
              <a:t>7</a:t>
            </a:r>
          </a:p>
        </p:txBody>
      </p:sp>
    </p:spTree>
    <p:extLst>
      <p:ext uri="{BB962C8B-B14F-4D97-AF65-F5344CB8AC3E}">
        <p14:creationId xmlns:p14="http://schemas.microsoft.com/office/powerpoint/2010/main" val="226111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32839136"/>
              </p:ext>
            </p:extLst>
          </p:nvPr>
        </p:nvGraphicFramePr>
        <p:xfrm>
          <a:off x="227346" y="1062842"/>
          <a:ext cx="6261464" cy="7156487"/>
        </p:xfrm>
        <a:graphic>
          <a:graphicData uri="http://schemas.openxmlformats.org/drawingml/2006/table">
            <a:tbl>
              <a:tblPr firstRow="1" bandRow="1">
                <a:tableStyleId>{5C22544A-7EE6-4342-B048-85BDC9FD1C3A}</a:tableStyleId>
              </a:tblPr>
              <a:tblGrid>
                <a:gridCol w="2535017">
                  <a:extLst>
                    <a:ext uri="{9D8B030D-6E8A-4147-A177-3AD203B41FA5}">
                      <a16:colId xmlns:a16="http://schemas.microsoft.com/office/drawing/2014/main" val="2152334958"/>
                    </a:ext>
                  </a:extLst>
                </a:gridCol>
                <a:gridCol w="3726447">
                  <a:extLst>
                    <a:ext uri="{9D8B030D-6E8A-4147-A177-3AD203B41FA5}">
                      <a16:colId xmlns:a16="http://schemas.microsoft.com/office/drawing/2014/main" val="2357376215"/>
                    </a:ext>
                  </a:extLst>
                </a:gridCol>
              </a:tblGrid>
              <a:tr h="605525">
                <a:tc>
                  <a:txBody>
                    <a:bodyPr/>
                    <a:lstStyle/>
                    <a:p>
                      <a:r>
                        <a:rPr lang="es-ES_tradnl" sz="1050" b="0" noProof="0" dirty="0">
                          <a:solidFill>
                            <a:schemeClr val="tx1"/>
                          </a:solidFill>
                        </a:rPr>
                        <a:t>España está</a:t>
                      </a:r>
                      <a:r>
                        <a:rPr lang="es-ES_tradnl" sz="1050" b="0" baseline="0" noProof="0" dirty="0">
                          <a:solidFill>
                            <a:schemeClr val="tx1"/>
                          </a:solidFill>
                        </a:rPr>
                        <a:t> dividida en diecisiete comunidades autónomas,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4361861"/>
                  </a:ext>
                </a:extLst>
              </a:tr>
              <a:tr h="595542">
                <a:tc>
                  <a:txBody>
                    <a:bodyPr/>
                    <a:lstStyle/>
                    <a:p>
                      <a:r>
                        <a:rPr lang="es-ES_tradnl" sz="1050" b="0" noProof="0" dirty="0">
                          <a:solidFill>
                            <a:schemeClr val="tx1"/>
                          </a:solidFill>
                        </a:rPr>
                        <a:t>además de dos ciudades autónomas en el norte de África (Ceuta</a:t>
                      </a:r>
                      <a:r>
                        <a:rPr lang="es-ES_tradnl" sz="1050" b="0" baseline="0" noProof="0" dirty="0">
                          <a:solidFill>
                            <a:schemeClr val="tx1"/>
                          </a:solidFill>
                        </a:rPr>
                        <a:t> y Melilla).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6112800"/>
                  </a:ext>
                </a:extLst>
              </a:tr>
              <a:tr h="595542">
                <a:tc>
                  <a:txBody>
                    <a:bodyPr/>
                    <a:lstStyle/>
                    <a:p>
                      <a:r>
                        <a:rPr lang="es-ES_tradnl" sz="1050" b="0" noProof="0" dirty="0">
                          <a:solidFill>
                            <a:schemeClr val="tx1"/>
                          </a:solidFill>
                        </a:rPr>
                        <a:t>La estructura de España en comunidades autónomas </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84293"/>
                  </a:ext>
                </a:extLst>
              </a:tr>
              <a:tr h="595542">
                <a:tc>
                  <a:txBody>
                    <a:bodyPr/>
                    <a:lstStyle/>
                    <a:p>
                      <a:r>
                        <a:rPr lang="es-ES_tradnl" sz="1050" b="0" noProof="0" dirty="0">
                          <a:solidFill>
                            <a:schemeClr val="tx1"/>
                          </a:solidFill>
                        </a:rPr>
                        <a:t>se</a:t>
                      </a:r>
                      <a:r>
                        <a:rPr lang="es-ES_tradnl" sz="1050" b="0" baseline="0" noProof="0" dirty="0">
                          <a:solidFill>
                            <a:schemeClr val="tx1"/>
                          </a:solidFill>
                        </a:rPr>
                        <a:t> recoge en la Constitución española de 1978.</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235476"/>
                  </a:ext>
                </a:extLst>
              </a:tr>
              <a:tr h="595542">
                <a:tc>
                  <a:txBody>
                    <a:bodyPr/>
                    <a:lstStyle/>
                    <a:p>
                      <a:r>
                        <a:rPr lang="es-ES_tradnl" sz="1050" b="0" noProof="0" dirty="0">
                          <a:solidFill>
                            <a:schemeClr val="tx1"/>
                          </a:solidFill>
                        </a:rPr>
                        <a:t>Cada comunidad</a:t>
                      </a:r>
                      <a:r>
                        <a:rPr lang="es-ES_tradnl" sz="1050" b="0" baseline="0" noProof="0" dirty="0">
                          <a:solidFill>
                            <a:schemeClr val="tx1"/>
                          </a:solidFill>
                        </a:rPr>
                        <a:t> autónoma tiene cierta autonomía legislativa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bg1">
                            <a:lumMod val="50000"/>
                          </a:schemeClr>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9207"/>
                  </a:ext>
                </a:extLst>
              </a:tr>
              <a:tr h="595542">
                <a:tc>
                  <a:txBody>
                    <a:bodyPr/>
                    <a:lstStyle/>
                    <a:p>
                      <a:r>
                        <a:rPr lang="es-ES_tradnl" sz="1050" b="0" noProof="0" dirty="0">
                          <a:solidFill>
                            <a:schemeClr val="tx1"/>
                          </a:solidFill>
                        </a:rPr>
                        <a:t>con representantes</a:t>
                      </a:r>
                      <a:r>
                        <a:rPr lang="es-ES_tradnl" sz="1050" b="0" baseline="0" noProof="0" dirty="0">
                          <a:solidFill>
                            <a:schemeClr val="tx1"/>
                          </a:solidFill>
                        </a:rPr>
                        <a:t> propios y competencias ejecutivas y administrativas. </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3088386"/>
                  </a:ext>
                </a:extLst>
              </a:tr>
              <a:tr h="595542">
                <a:tc>
                  <a:txBody>
                    <a:bodyPr/>
                    <a:lstStyle/>
                    <a:p>
                      <a:r>
                        <a:rPr lang="es-ES_tradnl" sz="1050" b="0" noProof="0" dirty="0">
                          <a:solidFill>
                            <a:schemeClr val="tx1"/>
                          </a:solidFill>
                        </a:rPr>
                        <a:t>Hay otras competencias que corresponden en exclusiva al Estado.</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2912"/>
                  </a:ext>
                </a:extLst>
              </a:tr>
              <a:tr h="595542">
                <a:tc>
                  <a:txBody>
                    <a:bodyPr/>
                    <a:lstStyle/>
                    <a:p>
                      <a:r>
                        <a:rPr lang="es-ES_tradnl" sz="1050" b="0" noProof="0" dirty="0">
                          <a:solidFill>
                            <a:schemeClr val="tx1"/>
                          </a:solidFill>
                        </a:rPr>
                        <a:t>En términos culturales,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9529839"/>
                  </a:ext>
                </a:extLst>
              </a:tr>
              <a:tr h="595542">
                <a:tc>
                  <a:txBody>
                    <a:bodyPr/>
                    <a:lstStyle/>
                    <a:p>
                      <a:r>
                        <a:rPr lang="es-ES_tradnl" sz="1050" b="0" baseline="0" noProof="0" dirty="0">
                          <a:solidFill>
                            <a:schemeClr val="tx1"/>
                          </a:solidFill>
                        </a:rPr>
                        <a:t>t</a:t>
                      </a:r>
                      <a:r>
                        <a:rPr lang="es-ES_tradnl" sz="1050" b="0" noProof="0" dirty="0">
                          <a:solidFill>
                            <a:schemeClr val="tx1"/>
                          </a:solidFill>
                        </a:rPr>
                        <a:t>odo el país comparte rasgos comunes</a:t>
                      </a: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960633"/>
                  </a:ext>
                </a:extLst>
              </a:tr>
              <a:tr h="595542">
                <a:tc>
                  <a:txBody>
                    <a:bodyPr/>
                    <a:lstStyle/>
                    <a:p>
                      <a:r>
                        <a:rPr lang="es-ES_tradnl" sz="1050" b="0" noProof="0" dirty="0">
                          <a:solidFill>
                            <a:schemeClr val="tx1"/>
                          </a:solidFill>
                        </a:rPr>
                        <a:t>pero cada comunidad tiene su propia</a:t>
                      </a:r>
                      <a:r>
                        <a:rPr lang="es-ES_tradnl" sz="1050" b="0" baseline="0" noProof="0" dirty="0">
                          <a:solidFill>
                            <a:schemeClr val="tx1"/>
                          </a:solidFill>
                        </a:rPr>
                        <a:t> gastronomía, costumbres y festivales.</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591661"/>
                  </a:ext>
                </a:extLst>
              </a:tr>
              <a:tr h="595542">
                <a:tc>
                  <a:txBody>
                    <a:bodyPr/>
                    <a:lstStyle/>
                    <a:p>
                      <a:r>
                        <a:rPr lang="es-ES_tradnl" sz="1050" b="0" noProof="0" dirty="0">
                          <a:solidFill>
                            <a:schemeClr val="tx1"/>
                          </a:solidFill>
                        </a:rPr>
                        <a:t>El</a:t>
                      </a:r>
                      <a:r>
                        <a:rPr lang="es-ES_tradnl" sz="1050" b="0" baseline="0" noProof="0" dirty="0">
                          <a:solidFill>
                            <a:schemeClr val="tx1"/>
                          </a:solidFill>
                        </a:rPr>
                        <a:t> castellano es la lengua oficial de España</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065504"/>
                  </a:ext>
                </a:extLst>
              </a:tr>
              <a:tr h="595542">
                <a:tc>
                  <a:txBody>
                    <a:bodyPr/>
                    <a:lstStyle/>
                    <a:p>
                      <a:r>
                        <a:rPr lang="es-ES_tradnl" sz="1050" b="0" noProof="0" dirty="0">
                          <a:solidFill>
                            <a:schemeClr val="tx1"/>
                          </a:solidFill>
                        </a:rPr>
                        <a:t>pero</a:t>
                      </a:r>
                      <a:r>
                        <a:rPr lang="es-ES_tradnl" sz="1050" b="0" baseline="0" noProof="0" dirty="0">
                          <a:solidFill>
                            <a:schemeClr val="tx1"/>
                          </a:solidFill>
                        </a:rPr>
                        <a:t> en varias regiones hay idiomas cooficiales también.</a:t>
                      </a:r>
                      <a:endParaRPr lang="es-ES_tradnl"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50" b="0" noProof="0" dirty="0">
                        <a:solidFill>
                          <a:schemeClr val="tx1"/>
                        </a:solidFill>
                      </a:endParaRPr>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0751633"/>
                  </a:ext>
                </a:extLst>
              </a:tr>
            </a:tbl>
          </a:graphicData>
        </a:graphic>
      </p:graphicFrame>
      <p:pic>
        <p:nvPicPr>
          <p:cNvPr id="7" name="Picture 6"/>
          <p:cNvPicPr>
            <a:picLocks noChangeAspect="1"/>
          </p:cNvPicPr>
          <p:nvPr/>
        </p:nvPicPr>
        <p:blipFill>
          <a:blip r:embed="rId3"/>
          <a:stretch>
            <a:fillRect/>
          </a:stretch>
        </p:blipFill>
        <p:spPr>
          <a:xfrm>
            <a:off x="4940004" y="8449685"/>
            <a:ext cx="1589134" cy="1093737"/>
          </a:xfrm>
          <a:prstGeom prst="rect">
            <a:avLst/>
          </a:prstGeom>
        </p:spPr>
      </p:pic>
      <p:pic>
        <p:nvPicPr>
          <p:cNvPr id="2" name="Picture 1"/>
          <p:cNvPicPr>
            <a:picLocks noChangeAspect="1"/>
          </p:cNvPicPr>
          <p:nvPr/>
        </p:nvPicPr>
        <p:blipFill>
          <a:blip r:embed="rId4"/>
          <a:stretch>
            <a:fillRect/>
          </a:stretch>
        </p:blipFill>
        <p:spPr>
          <a:xfrm>
            <a:off x="227346" y="178746"/>
            <a:ext cx="6382001" cy="653740"/>
          </a:xfrm>
          <a:prstGeom prst="rect">
            <a:avLst/>
          </a:prstGeom>
        </p:spPr>
      </p:pic>
      <p:sp>
        <p:nvSpPr>
          <p:cNvPr id="8" name="TextBox 7"/>
          <p:cNvSpPr txBox="1"/>
          <p:nvPr/>
        </p:nvSpPr>
        <p:spPr>
          <a:xfrm>
            <a:off x="6529138" y="9536668"/>
            <a:ext cx="425116" cy="369332"/>
          </a:xfrm>
          <a:prstGeom prst="rect">
            <a:avLst/>
          </a:prstGeom>
          <a:noFill/>
        </p:spPr>
        <p:txBody>
          <a:bodyPr wrap="square" rtlCol="0">
            <a:spAutoFit/>
          </a:bodyPr>
          <a:lstStyle/>
          <a:p>
            <a:r>
              <a:rPr lang="es-ES_tradnl" dirty="0">
                <a:solidFill>
                  <a:schemeClr val="tx1">
                    <a:lumMod val="50000"/>
                    <a:lumOff val="50000"/>
                  </a:schemeClr>
                </a:solidFill>
              </a:rPr>
              <a:t>8</a:t>
            </a:r>
          </a:p>
        </p:txBody>
      </p:sp>
      <p:pic>
        <p:nvPicPr>
          <p:cNvPr id="3" name="Picture 2"/>
          <p:cNvPicPr>
            <a:picLocks noChangeAspect="1"/>
          </p:cNvPicPr>
          <p:nvPr/>
        </p:nvPicPr>
        <p:blipFill>
          <a:blip r:embed="rId5"/>
          <a:stretch>
            <a:fillRect/>
          </a:stretch>
        </p:blipFill>
        <p:spPr>
          <a:xfrm>
            <a:off x="227345" y="8374618"/>
            <a:ext cx="4376133" cy="1162050"/>
          </a:xfrm>
          <a:prstGeom prst="rect">
            <a:avLst/>
          </a:prstGeom>
        </p:spPr>
      </p:pic>
    </p:spTree>
    <p:extLst>
      <p:ext uri="{BB962C8B-B14F-4D97-AF65-F5344CB8AC3E}">
        <p14:creationId xmlns:p14="http://schemas.microsoft.com/office/powerpoint/2010/main" val="150402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5349" y="4087181"/>
            <a:ext cx="5802614" cy="5352654"/>
          </a:xfrm>
          <a:prstGeom prst="rect">
            <a:avLst/>
          </a:prstGeom>
        </p:spPr>
      </p:pic>
      <p:sp>
        <p:nvSpPr>
          <p:cNvPr id="5" name="TextBox 4"/>
          <p:cNvSpPr txBox="1"/>
          <p:nvPr/>
        </p:nvSpPr>
        <p:spPr>
          <a:xfrm>
            <a:off x="195501" y="1066764"/>
            <a:ext cx="6289950" cy="1569660"/>
          </a:xfrm>
          <a:prstGeom prst="rect">
            <a:avLst/>
          </a:prstGeom>
          <a:noFill/>
        </p:spPr>
        <p:txBody>
          <a:bodyPr wrap="square" rtlCol="0">
            <a:spAutoFit/>
          </a:bodyPr>
          <a:lstStyle/>
          <a:p>
            <a:r>
              <a:rPr lang="es-ES" sz="1200" dirty="0"/>
              <a:t>En España se hablan varias lenguas vernáculas. El  castellano o español, idioma oficial en todo el país, es la lengua materna predominante en el país. Algunas de las diecisiete comunidades autónomas tienen además, junto con el castellano, otras lenguas cooficiales. </a:t>
            </a:r>
          </a:p>
          <a:p>
            <a:endParaRPr lang="es-ES" sz="1200" dirty="0"/>
          </a:p>
          <a:p>
            <a:r>
              <a:rPr lang="es-ES" sz="1200" dirty="0"/>
              <a:t>El bilingüismo en distintos grados y en distintas situaciones comunicativas entre el castellano y otra lengua es una práctica habitual por parte de muchos de los españoles que residen en alguna de estas comunidades autónomas.</a:t>
            </a:r>
            <a:endParaRPr lang="en-GB" sz="1200" dirty="0"/>
          </a:p>
          <a:p>
            <a:endParaRPr lang="en-GB" sz="1200" dirty="0"/>
          </a:p>
        </p:txBody>
      </p:sp>
      <p:sp>
        <p:nvSpPr>
          <p:cNvPr id="7" name="TextBox 6"/>
          <p:cNvSpPr txBox="1"/>
          <p:nvPr/>
        </p:nvSpPr>
        <p:spPr>
          <a:xfrm>
            <a:off x="498614" y="3377480"/>
            <a:ext cx="1267327" cy="430887"/>
          </a:xfrm>
          <a:prstGeom prst="rect">
            <a:avLst/>
          </a:prstGeom>
          <a:solidFill>
            <a:schemeClr val="bg1">
              <a:lumMod val="95000"/>
            </a:schemeClr>
          </a:solidFill>
        </p:spPr>
        <p:txBody>
          <a:bodyPr wrap="square" rtlCol="0">
            <a:spAutoFit/>
          </a:bodyPr>
          <a:lstStyle/>
          <a:p>
            <a:r>
              <a:rPr lang="es-ES_tradnl" sz="1050" b="1" dirty="0"/>
              <a:t>Gallego – </a:t>
            </a:r>
            <a:r>
              <a:rPr lang="es-ES_tradnl" sz="1050" dirty="0"/>
              <a:t>lengua oficial en Galicia</a:t>
            </a:r>
          </a:p>
        </p:txBody>
      </p:sp>
      <p:cxnSp>
        <p:nvCxnSpPr>
          <p:cNvPr id="9" name="Straight Connector 8"/>
          <p:cNvCxnSpPr>
            <a:stCxn id="7" idx="2"/>
          </p:cNvCxnSpPr>
          <p:nvPr/>
        </p:nvCxnSpPr>
        <p:spPr>
          <a:xfrm>
            <a:off x="1132278" y="3808367"/>
            <a:ext cx="9488" cy="763633"/>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793010" y="2522716"/>
            <a:ext cx="1692441" cy="738664"/>
          </a:xfrm>
          <a:prstGeom prst="rect">
            <a:avLst/>
          </a:prstGeom>
          <a:solidFill>
            <a:schemeClr val="bg1">
              <a:lumMod val="95000"/>
            </a:schemeClr>
          </a:solidFill>
        </p:spPr>
        <p:txBody>
          <a:bodyPr wrap="square" rtlCol="0">
            <a:spAutoFit/>
          </a:bodyPr>
          <a:lstStyle/>
          <a:p>
            <a:r>
              <a:rPr lang="es-ES_tradnl" sz="1050" b="1" dirty="0"/>
              <a:t>Catalán/Valenciano – </a:t>
            </a:r>
            <a:r>
              <a:rPr lang="es-ES_tradnl" sz="1050" dirty="0"/>
              <a:t>lengua oficial en Cataluña, las Islas Baleares y la Comunidad Valenciana</a:t>
            </a:r>
          </a:p>
        </p:txBody>
      </p:sp>
      <p:cxnSp>
        <p:nvCxnSpPr>
          <p:cNvPr id="12" name="Straight Connector 11"/>
          <p:cNvCxnSpPr/>
          <p:nvPr/>
        </p:nvCxnSpPr>
        <p:spPr>
          <a:xfrm flipH="1">
            <a:off x="5226351" y="3233101"/>
            <a:ext cx="470359" cy="174529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4362981" y="3233101"/>
            <a:ext cx="799132" cy="2991236"/>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364591" y="2817603"/>
            <a:ext cx="1542733" cy="415498"/>
          </a:xfrm>
          <a:prstGeom prst="rect">
            <a:avLst/>
          </a:prstGeom>
          <a:solidFill>
            <a:schemeClr val="bg1">
              <a:lumMod val="95000"/>
            </a:schemeClr>
          </a:solidFill>
        </p:spPr>
        <p:txBody>
          <a:bodyPr wrap="square" rtlCol="0">
            <a:spAutoFit/>
          </a:bodyPr>
          <a:lstStyle/>
          <a:p>
            <a:r>
              <a:rPr lang="es-ES_tradnl" sz="1050" b="1" dirty="0"/>
              <a:t>Euskera – </a:t>
            </a:r>
            <a:r>
              <a:rPr lang="es-ES_tradnl" sz="1050" dirty="0"/>
              <a:t>lengua oficial en el País Vasco </a:t>
            </a:r>
          </a:p>
        </p:txBody>
      </p:sp>
      <p:cxnSp>
        <p:nvCxnSpPr>
          <p:cNvPr id="22" name="Straight Connector 21"/>
          <p:cNvCxnSpPr/>
          <p:nvPr/>
        </p:nvCxnSpPr>
        <p:spPr>
          <a:xfrm>
            <a:off x="3417409" y="3233101"/>
            <a:ext cx="534" cy="1338899"/>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5528835" y="3261380"/>
            <a:ext cx="726753" cy="3139420"/>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3"/>
          <a:stretch>
            <a:fillRect/>
          </a:stretch>
        </p:blipFill>
        <p:spPr>
          <a:xfrm>
            <a:off x="690900" y="222016"/>
            <a:ext cx="5453018" cy="705341"/>
          </a:xfrm>
          <a:prstGeom prst="rect">
            <a:avLst/>
          </a:prstGeom>
        </p:spPr>
      </p:pic>
      <p:sp>
        <p:nvSpPr>
          <p:cNvPr id="23" name="TextBox 22"/>
          <p:cNvSpPr txBox="1"/>
          <p:nvPr/>
        </p:nvSpPr>
        <p:spPr>
          <a:xfrm>
            <a:off x="6529138" y="9536668"/>
            <a:ext cx="425116" cy="369332"/>
          </a:xfrm>
          <a:prstGeom prst="rect">
            <a:avLst/>
          </a:prstGeom>
          <a:noFill/>
        </p:spPr>
        <p:txBody>
          <a:bodyPr wrap="square" rtlCol="0">
            <a:spAutoFit/>
          </a:bodyPr>
          <a:lstStyle/>
          <a:p>
            <a:r>
              <a:rPr lang="es-ES_tradnl" dirty="0">
                <a:solidFill>
                  <a:schemeClr val="tx1">
                    <a:lumMod val="50000"/>
                    <a:lumOff val="50000"/>
                  </a:schemeClr>
                </a:solidFill>
              </a:rPr>
              <a:t>9</a:t>
            </a:r>
          </a:p>
        </p:txBody>
      </p:sp>
    </p:spTree>
    <p:extLst>
      <p:ext uri="{BB962C8B-B14F-4D97-AF65-F5344CB8AC3E}">
        <p14:creationId xmlns:p14="http://schemas.microsoft.com/office/powerpoint/2010/main" val="967255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1089E7-BB28-40BE-8FA9-CA4C851723AC}"/>
</file>

<file path=customXml/itemProps2.xml><?xml version="1.0" encoding="utf-8"?>
<ds:datastoreItem xmlns:ds="http://schemas.openxmlformats.org/officeDocument/2006/customXml" ds:itemID="{9875341D-9F65-445A-9BC7-3BC3A5DE5B15}"/>
</file>

<file path=customXml/itemProps3.xml><?xml version="1.0" encoding="utf-8"?>
<ds:datastoreItem xmlns:ds="http://schemas.openxmlformats.org/officeDocument/2006/customXml" ds:itemID="{C5DDAC10-B24D-4EBB-8E6B-F668C7E91CE1}"/>
</file>

<file path=docProps/app.xml><?xml version="1.0" encoding="utf-8"?>
<Properties xmlns="http://schemas.openxmlformats.org/officeDocument/2006/extended-properties" xmlns:vt="http://schemas.openxmlformats.org/officeDocument/2006/docPropsVTypes">
  <Template>Office Theme</Template>
  <TotalTime>1101</TotalTime>
  <Words>2823</Words>
  <Application>Microsoft Office PowerPoint</Application>
  <PresentationFormat>A4 Paper (210x297 mm)</PresentationFormat>
  <Paragraphs>305</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Microsoft JhengHei</vt:lpstr>
      <vt:lpstr>Arial</vt:lpstr>
      <vt:lpstr>Calibri</vt:lpstr>
      <vt:lpstr>Calibri Light</vt:lpstr>
      <vt:lpstr>Cambria</vt:lpstr>
      <vt:lpstr>Gisha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Caoimhe Crudden</dc:creator>
  <cp:lastModifiedBy>Ms B Gunbie</cp:lastModifiedBy>
  <cp:revision>97</cp:revision>
  <cp:lastPrinted>2023-06-27T10:04:54Z</cp:lastPrinted>
  <dcterms:created xsi:type="dcterms:W3CDTF">2020-06-15T13:54:53Z</dcterms:created>
  <dcterms:modified xsi:type="dcterms:W3CDTF">2023-06-27T10:05:08Z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