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58" r:id="rId6"/>
    <p:sldId id="285" r:id="rId7"/>
    <p:sldId id="260" r:id="rId8"/>
    <p:sldId id="262" r:id="rId9"/>
    <p:sldId id="272" r:id="rId10"/>
    <p:sldId id="283" r:id="rId11"/>
    <p:sldId id="275" r:id="rId12"/>
    <p:sldId id="257" r:id="rId13"/>
    <p:sldId id="276" r:id="rId14"/>
    <p:sldId id="259" r:id="rId15"/>
    <p:sldId id="277" r:id="rId16"/>
    <p:sldId id="261" r:id="rId17"/>
    <p:sldId id="278" r:id="rId18"/>
    <p:sldId id="279" r:id="rId19"/>
    <p:sldId id="280" r:id="rId20"/>
    <p:sldId id="281" r:id="rId21"/>
    <p:sldId id="269" r:id="rId22"/>
    <p:sldId id="270" r:id="rId23"/>
    <p:sldId id="271" r:id="rId24"/>
    <p:sldId id="265" r:id="rId25"/>
    <p:sldId id="263" r:id="rId26"/>
    <p:sldId id="264" r:id="rId27"/>
    <p:sldId id="266" r:id="rId28"/>
    <p:sldId id="26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04D92-D834-D0CB-12A0-8890244CBF17}" v="14" dt="2024-06-27T08:32:42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V Masih" userId="S::vmasih@littleheath.org.uk::47be268a-40af-4135-9124-ecee7eb4b471" providerId="AD" clId="Web-{9B804D92-D834-D0CB-12A0-8890244CBF17}"/>
    <pc:docChg chg="modSld">
      <pc:chgData name="Miss V Masih" userId="S::vmasih@littleheath.org.uk::47be268a-40af-4135-9124-ecee7eb4b471" providerId="AD" clId="Web-{9B804D92-D834-D0CB-12A0-8890244CBF17}" dt="2024-06-27T08:32:42.890" v="15" actId="20577"/>
      <pc:docMkLst>
        <pc:docMk/>
      </pc:docMkLst>
      <pc:sldChg chg="modSp">
        <pc:chgData name="Miss V Masih" userId="S::vmasih@littleheath.org.uk::47be268a-40af-4135-9124-ecee7eb4b471" providerId="AD" clId="Web-{9B804D92-D834-D0CB-12A0-8890244CBF17}" dt="2024-06-27T08:32:42.890" v="15" actId="20577"/>
        <pc:sldMkLst>
          <pc:docMk/>
          <pc:sldMk cId="3796634884" sldId="269"/>
        </pc:sldMkLst>
        <pc:spChg chg="mod">
          <ac:chgData name="Miss V Masih" userId="S::vmasih@littleheath.org.uk::47be268a-40af-4135-9124-ecee7eb4b471" providerId="AD" clId="Web-{9B804D92-D834-D0CB-12A0-8890244CBF17}" dt="2024-06-27T08:32:42.890" v="15" actId="20577"/>
          <ac:spMkLst>
            <pc:docMk/>
            <pc:sldMk cId="3796634884" sldId="269"/>
            <ac:spMk id="3" creationId="{00000000-0000-0000-0000-000000000000}"/>
          </ac:spMkLst>
        </pc:spChg>
      </pc:sldChg>
      <pc:sldChg chg="modSp">
        <pc:chgData name="Miss V Masih" userId="S::vmasih@littleheath.org.uk::47be268a-40af-4135-9124-ecee7eb4b471" providerId="AD" clId="Web-{9B804D92-D834-D0CB-12A0-8890244CBF17}" dt="2024-06-27T08:30:51.606" v="7" actId="20577"/>
        <pc:sldMkLst>
          <pc:docMk/>
          <pc:sldMk cId="780932653" sldId="280"/>
        </pc:sldMkLst>
        <pc:spChg chg="mod">
          <ac:chgData name="Miss V Masih" userId="S::vmasih@littleheath.org.uk::47be268a-40af-4135-9124-ecee7eb4b471" providerId="AD" clId="Web-{9B804D92-D834-D0CB-12A0-8890244CBF17}" dt="2024-06-27T08:30:31.465" v="3" actId="14100"/>
          <ac:spMkLst>
            <pc:docMk/>
            <pc:sldMk cId="780932653" sldId="280"/>
            <ac:spMk id="3" creationId="{571B4C7D-C2CB-4C5C-BD7C-A757D33E60C6}"/>
          </ac:spMkLst>
        </pc:spChg>
        <pc:spChg chg="mod">
          <ac:chgData name="Miss V Masih" userId="S::vmasih@littleheath.org.uk::47be268a-40af-4135-9124-ecee7eb4b471" providerId="AD" clId="Web-{9B804D92-D834-D0CB-12A0-8890244CBF17}" dt="2024-06-27T08:30:51.606" v="7" actId="20577"/>
          <ac:spMkLst>
            <pc:docMk/>
            <pc:sldMk cId="780932653" sldId="280"/>
            <ac:spMk id="4" creationId="{C7CFD671-B3DE-4F82-B456-44F175BFD5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46E7F-18C4-49F6-BFAD-682B34CEBB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A1B5-F477-4285-B67D-10C5029EC4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3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A533-B253-447F-B386-EAF6DC77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020F8-E082-48D7-9482-5B175FE7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54897-BA3B-4540-981B-B169EABB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76173-4169-4CF4-858C-D2B9B1CA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B7DC-8C23-41DE-A9DC-BFE90F55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2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5304-6068-401B-9575-82E467D7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EBA95-A786-47DB-A4DF-9988B44E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CC71-7D7A-4468-85AB-421FC1DF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7639-0270-4A2E-B637-B70D9F1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50E-09D5-4A3F-B40A-CE125FE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1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9B873-0581-4C5B-940D-1733AEF8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7B4CF-6818-4FA6-9B67-B97AB800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85C6-E755-44B6-9CF9-50817F47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2AD7C-097B-4422-BE00-19745CE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3E87-7AF5-4D03-B333-36A94411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2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6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4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94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39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79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02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05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239D-5B20-4950-A976-9948E44C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7256-1C09-44C6-8D9A-21FCCC6D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B27B-0382-4246-8894-65D330F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6C81-0B2C-4715-B417-57F92478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78DB-CE12-46A5-A313-A794209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57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3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28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31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5EA2-8DEB-404B-9847-6236B497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0E1B-BE20-4DF1-B4AA-3F3E892C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96A1-7901-4CED-85BE-9F00F506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CBB4-62D8-4A92-8D09-B63D56E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C298-FB6B-4940-B7A4-293D3F2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77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990-C36C-45F0-9D35-C45F1456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F9DF-6192-4B98-B044-4FF791561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6CC23-633F-481B-9916-F8900935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663E1-27E7-482C-90AF-79E283E3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D31AA-B2EC-4609-8C2A-9953CE8E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28FE-2B1E-49EF-B323-68B9660D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5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3637-2C1D-49A0-8F34-8FECE47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2CB4-6288-44BD-9381-E1A2EFDD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E000-2AA8-4257-8C06-B1EFBE0F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791F2-46B5-4E5D-BFBB-4DFE2C1C3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2637A-2811-459E-BEB4-29FE33F7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51E5E-5E7B-412E-9A0F-0289C7CA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7B0CB-2203-4877-95FF-831A4760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B338E-7760-45A7-90DE-46F6D56B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1A15-B513-48E8-9C37-097F6918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219EC-77C4-49FA-895E-FBF365C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C2C3-F8EA-4FD5-B6CF-AC70D010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A1A99-CB5E-4304-8627-A385EE2C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49537-C891-4810-9270-C65E89B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728F3-30FC-4DD4-8444-FE739926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5EE0-867D-4AC9-8C0F-0AB24587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2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B06-6832-4DAA-B0CF-1F13330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A883-07B3-4D6F-91BA-2288F69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CFDC-F33C-45F2-8C83-E944F868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FD315-3C0F-4CE3-AB26-513B0F78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5991-A4E8-4A0C-91DE-58845BA1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7A73-937C-4A0B-B3E4-9B7DF7E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3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D262-1A21-40A5-BADE-CF9467DE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B54F-2BE6-4582-B570-89BC2144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95D6-0468-4E70-AEE7-CC51318E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7C377-4600-4CD8-A642-98898A3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9DEB-FF36-4191-B67C-DB7BA534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AB349-3829-41FB-8274-117FEE5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4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15B27-0DF6-4DCB-A580-539FC4B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1B8D-1FBB-49CD-B4E8-40858A5CB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EDC-7395-4556-980F-ED983F55D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ECA6-529C-4373-9549-1463F2BFEFE2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ED1A-08F9-426F-9E0D-95B793F8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9271-AD6E-4670-8257-59F14E3E9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1EA7-C66C-45AA-88A9-CDC83186F7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44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AC9E-EBDA-4509-AB21-F2C86DB04300}" type="datetimeFigureOut">
              <a:rPr lang="en-GB" smtClean="0"/>
              <a:t>27/06/2024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7171-C3A1-4223-89DB-C851D503B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85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eoGuqejXo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1EHS7bZ8sI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d802M7NFJs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-8UD6ianik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2FhY1XPwik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bvuXRmKe0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1CAMObRzc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bxLbPhrMc" TargetMode="External"/><Relationship Id="rId2" Type="http://schemas.openxmlformats.org/officeDocument/2006/relationships/hyperlink" Target="https://www.youtube.com/watch?v=-a-WHZoTX0E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BFTL4PIZ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14" y="4999664"/>
            <a:ext cx="2020261" cy="20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21377" y="371475"/>
            <a:ext cx="67151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Health and Social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144910" y="1088846"/>
            <a:ext cx="4151365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Aims: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You will be able to state reasons for the importance of research in health and social care. 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en-GB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will learn the difference between “ethics and bioethics”</a:t>
            </a: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You will choose a health issue and create an action plan for this research. </a:t>
            </a:r>
          </a:p>
          <a:p>
            <a:pPr marL="514350" indent="-514350">
              <a:buAutoNum type="arabicPeriod"/>
            </a:pPr>
            <a:endParaRPr lang="en-US" sz="28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 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989401" y="740994"/>
            <a:ext cx="2894202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/>
              <a:t>DNA:</a:t>
            </a:r>
          </a:p>
          <a:p>
            <a:pPr algn="l"/>
            <a:endParaRPr lang="en-US" sz="2800" b="1" dirty="0"/>
          </a:p>
          <a:p>
            <a:r>
              <a:rPr lang="en-US" sz="2800" dirty="0"/>
              <a:t>What is H&amp;SC research and why do we need it? </a:t>
            </a:r>
            <a:endParaRPr lang="en-US" sz="2800" b="1" dirty="0"/>
          </a:p>
          <a:p>
            <a:endParaRPr lang="en-US" sz="2400" b="1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366" y="5368354"/>
            <a:ext cx="1233182" cy="12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‘Ethics’ and ‘bioethics’</a:t>
            </a:r>
            <a:b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 they mean?</a:t>
            </a:r>
            <a:endParaRPr lang="en-GB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urgery.resized.jpg"/>
          <p:cNvPicPr>
            <a:picLocks noChangeAspect="1"/>
          </p:cNvPicPr>
          <p:nvPr/>
        </p:nvPicPr>
        <p:blipFill>
          <a:blip r:embed="rId2" cstate="print"/>
          <a:srcRect l="2605"/>
          <a:stretch>
            <a:fillRect/>
          </a:stretch>
        </p:blipFill>
        <p:spPr>
          <a:xfrm>
            <a:off x="7824192" y="1844824"/>
            <a:ext cx="2699792" cy="1432048"/>
          </a:xfrm>
          <a:prstGeom prst="rect">
            <a:avLst/>
          </a:prstGeom>
        </p:spPr>
      </p:pic>
      <p:pic>
        <p:nvPicPr>
          <p:cNvPr id="12" name="Picture 11" descr="GM_crop_field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88" y="3140968"/>
            <a:ext cx="2717712" cy="1404000"/>
          </a:xfrm>
          <a:prstGeom prst="rect">
            <a:avLst/>
          </a:prstGeom>
        </p:spPr>
      </p:pic>
      <p:pic>
        <p:nvPicPr>
          <p:cNvPr id="14" name="Picture 13" descr="black mouse close 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225" y="4293096"/>
            <a:ext cx="2163823" cy="1440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75520" y="1556792"/>
            <a:ext cx="5904656" cy="51845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1991544" y="1844824"/>
            <a:ext cx="5544616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Ethics</a:t>
            </a:r>
            <a:r>
              <a:rPr lang="en-GB" alt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working out the ‘right thing’ to do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Ethical </a:t>
            </a:r>
            <a:r>
              <a:rPr lang="en-GB" alt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en-GB" alt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alt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principles</a:t>
            </a: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help us to decide: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we should behave in a certain way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something is right or wrong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Bioethics</a:t>
            </a:r>
            <a:r>
              <a:rPr lang="en-GB" alt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working out the right ways to use biology or medicine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Helps us to make decisions about how to use biology or medicine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Should we pay people to donate their organs?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Should we plant food crops that have been changed by scientists?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Should animals be tested to help make medicines for people? 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alt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‘Research ethics’?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1"/>
            <a:ext cx="663508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are ‘</a:t>
            </a:r>
            <a:r>
              <a:rPr lang="en-GB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 ethics</a:t>
            </a:r>
            <a:r>
              <a:rPr lang="en-GB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’? </a:t>
            </a:r>
          </a:p>
          <a:p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Values or principles that help researchers ‘work out’ what they can and can’t do</a:t>
            </a:r>
          </a:p>
          <a:p>
            <a:pPr>
              <a:buNone/>
            </a:pPr>
            <a:endParaRPr lang="en-GB" alt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 what would </a:t>
            </a:r>
            <a:r>
              <a:rPr lang="en-GB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ethical research </a:t>
            </a:r>
            <a:r>
              <a:rPr lang="en-GB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look like?</a:t>
            </a:r>
          </a:p>
          <a:p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people know what the research is about?</a:t>
            </a:r>
          </a:p>
          <a:p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they know enough to decide for themselves whether or not to take part?</a:t>
            </a:r>
          </a:p>
          <a:p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 you sure that people won’t be harmed by the research?</a:t>
            </a:r>
          </a:p>
          <a:p>
            <a:r>
              <a:rPr lang="en-GB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 the privacy of the people taking part be protected?</a:t>
            </a:r>
          </a:p>
          <a:p>
            <a:endParaRPr lang="en-GB" alt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Warning triangle.jpg"/>
          <p:cNvPicPr>
            <a:picLocks noChangeAspect="1"/>
          </p:cNvPicPr>
          <p:nvPr/>
        </p:nvPicPr>
        <p:blipFill>
          <a:blip r:embed="rId3" cstate="print"/>
          <a:srcRect l="7887" t="1701" r="8594" b="2751"/>
          <a:stretch>
            <a:fillRect/>
          </a:stretch>
        </p:blipFill>
        <p:spPr>
          <a:xfrm>
            <a:off x="8616280" y="1268760"/>
            <a:ext cx="1800000" cy="1933508"/>
          </a:xfrm>
          <a:prstGeom prst="rect">
            <a:avLst/>
          </a:prstGeom>
        </p:spPr>
      </p:pic>
      <p:pic>
        <p:nvPicPr>
          <p:cNvPr id="5" name="Picture 4" descr="Ruby breath measuring_2.jpg"/>
          <p:cNvPicPr>
            <a:picLocks noChangeAspect="1"/>
          </p:cNvPicPr>
          <p:nvPr/>
        </p:nvPicPr>
        <p:blipFill>
          <a:blip r:embed="rId4" cstate="print"/>
          <a:srcRect l="6456"/>
          <a:stretch>
            <a:fillRect/>
          </a:stretch>
        </p:blipFill>
        <p:spPr>
          <a:xfrm>
            <a:off x="7392144" y="4797153"/>
            <a:ext cx="3131840" cy="1945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Research Ethics Committees (RECs)?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Adult REC whole grou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56040" y="2708921"/>
            <a:ext cx="4038600" cy="2131483"/>
          </a:xfrm>
        </p:spPr>
      </p:pic>
      <p:sp>
        <p:nvSpPr>
          <p:cNvPr id="7" name="Rounded Rectangle 6"/>
          <p:cNvSpPr/>
          <p:nvPr/>
        </p:nvSpPr>
        <p:spPr>
          <a:xfrm>
            <a:off x="1775520" y="1844824"/>
            <a:ext cx="4464496" cy="38884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988840"/>
            <a:ext cx="447484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GB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Made up of people with different jobs (not just scientists and doctors)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alt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Members will all have different experience</a:t>
            </a:r>
            <a:endParaRPr lang="en-GB" altLang="en-US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 RECs do?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1988840"/>
            <a:ext cx="447484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01008"/>
          </a:xfrm>
        </p:spPr>
        <p:txBody>
          <a:bodyPr/>
          <a:lstStyle/>
          <a:p>
            <a:pPr>
              <a:defRPr/>
            </a:pPr>
            <a:r>
              <a:rPr lang="en-GB" alt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Meet to talk about a new study before it goes ahead</a:t>
            </a:r>
            <a:r>
              <a:rPr lang="en-GB" alt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They think about:</a:t>
            </a:r>
          </a:p>
          <a:p>
            <a:pPr lvl="1">
              <a:defRPr/>
            </a:pPr>
            <a:r>
              <a:rPr lang="en-GB" alt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is good or not so good about the study</a:t>
            </a:r>
          </a:p>
          <a:p>
            <a:pPr lvl="1">
              <a:defRPr/>
            </a:pPr>
            <a:r>
              <a:rPr lang="en-GB" alt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Whether taking part in the study could cause problems for those who take part</a:t>
            </a:r>
          </a:p>
          <a:p>
            <a:pPr lvl="1">
              <a:buNone/>
              <a:defRPr/>
            </a:pPr>
            <a:endParaRPr lang="en-GB" alt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alt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Decide whether the research is ethical </a:t>
            </a:r>
            <a:r>
              <a:rPr lang="en-GB" alt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for example, is it safe? Will it treat the people who take part with respect?</a:t>
            </a:r>
          </a:p>
          <a:p>
            <a:pPr lvl="1">
              <a:defRPr/>
            </a:pPr>
            <a:r>
              <a:rPr lang="en-GB" alt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it is, then the researchers can go ahead with their study</a:t>
            </a:r>
          </a:p>
          <a:p>
            <a:pPr lvl="1">
              <a:defRPr/>
            </a:pPr>
            <a:r>
              <a:rPr lang="en-GB" alt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it is not, then researchers may be asked to make changes to their research plans </a:t>
            </a:r>
            <a:r>
              <a:rPr lang="en-GB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6F95-55AB-422C-8366-D955FDE5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300" y="1605011"/>
            <a:ext cx="6074329" cy="685802"/>
          </a:xfrm>
        </p:spPr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58447-15D8-4BA2-A5FC-044EF3AC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022" y="2478187"/>
            <a:ext cx="9405457" cy="34249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Imagine you are going to start researching a health &amp; social issue.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Chose an issue that affects society – see next slide for ideas!</a:t>
            </a:r>
          </a:p>
          <a:p>
            <a:pPr marL="514350" indent="-514350">
              <a:buAutoNum type="arabicPeriod"/>
            </a:pPr>
            <a:r>
              <a:rPr lang="en-US" dirty="0"/>
              <a:t>Where will you get your participants from? </a:t>
            </a:r>
          </a:p>
          <a:p>
            <a:pPr marL="514350" indent="-514350">
              <a:buAutoNum type="arabicPeriod"/>
            </a:pPr>
            <a:r>
              <a:rPr lang="en-US" dirty="0"/>
              <a:t>What age range?</a:t>
            </a:r>
          </a:p>
          <a:p>
            <a:pPr marL="514350" indent="-514350">
              <a:buAutoNum type="arabicPeriod"/>
            </a:pPr>
            <a:r>
              <a:rPr lang="en-US" dirty="0"/>
              <a:t>What methods could you use? </a:t>
            </a:r>
            <a:r>
              <a:rPr lang="en-US" dirty="0" err="1"/>
              <a:t>ie</a:t>
            </a:r>
            <a:r>
              <a:rPr lang="en-US" dirty="0"/>
              <a:t> – how will you gather information?</a:t>
            </a:r>
          </a:p>
          <a:p>
            <a:pPr marL="514350" indent="-514350">
              <a:buAutoNum type="arabicPeriod"/>
            </a:pPr>
            <a:r>
              <a:rPr lang="en-US" dirty="0"/>
              <a:t>Will you collect subjective or objective data?  (statistics vs opinions) </a:t>
            </a:r>
          </a:p>
          <a:p>
            <a:pPr marL="514350" indent="-514350">
              <a:buAutoNum type="arabicPeriod"/>
            </a:pPr>
            <a:r>
              <a:rPr lang="en-US" dirty="0"/>
              <a:t>What ethical issues should you consider? </a:t>
            </a:r>
          </a:p>
          <a:p>
            <a:pPr marL="514350" indent="-514350">
              <a:buAutoNum type="arabicPeriod"/>
            </a:pPr>
            <a:r>
              <a:rPr lang="en-US" dirty="0"/>
              <a:t>Once you’ve gathered your data, how will you </a:t>
            </a:r>
            <a:r>
              <a:rPr lang="en-GB" dirty="0"/>
              <a:t>analyse</a:t>
            </a:r>
            <a:r>
              <a:rPr lang="en-US" dirty="0"/>
              <a:t> it? </a:t>
            </a:r>
          </a:p>
          <a:p>
            <a:pPr marL="514350" indent="-514350">
              <a:buAutoNum type="arabicPeriod"/>
            </a:pPr>
            <a:r>
              <a:rPr lang="en-US" dirty="0"/>
              <a:t>What </a:t>
            </a:r>
            <a:r>
              <a:rPr lang="en-GB" dirty="0"/>
              <a:t>organisations</a:t>
            </a:r>
            <a:r>
              <a:rPr lang="en-US" dirty="0"/>
              <a:t> or agencies could you share it with? </a:t>
            </a:r>
          </a:p>
          <a:p>
            <a:pPr marL="514350" indent="-514350">
              <a:buAutoNum type="arabicPeriod"/>
            </a:pPr>
            <a:r>
              <a:rPr lang="en-US" dirty="0"/>
              <a:t>How can research help provision?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63E4C-CEFB-431D-8FA2-0C82D0342A6B}"/>
              </a:ext>
            </a:extLst>
          </p:cNvPr>
          <p:cNvSpPr/>
          <p:nvPr/>
        </p:nvSpPr>
        <p:spPr>
          <a:xfrm>
            <a:off x="293310" y="549997"/>
            <a:ext cx="521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How clinical research in the UK is </a:t>
            </a:r>
            <a:r>
              <a:rPr lang="en-US" dirty="0" err="1">
                <a:hlinkClick r:id="rId2"/>
              </a:rPr>
              <a:t>organised</a:t>
            </a:r>
            <a:r>
              <a:rPr lang="en-US" dirty="0">
                <a:hlinkClick r:id="rId2"/>
              </a:rPr>
              <a:t> - YouTube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381F6-C91C-4043-9A89-D075ED18C8A3}"/>
              </a:ext>
            </a:extLst>
          </p:cNvPr>
          <p:cNvSpPr/>
          <p:nvPr/>
        </p:nvSpPr>
        <p:spPr>
          <a:xfrm>
            <a:off x="166579" y="1048306"/>
            <a:ext cx="4990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https://www.youtube.com/watch?v=VweoGuqejXo</a:t>
            </a:r>
          </a:p>
        </p:txBody>
      </p:sp>
    </p:spTree>
    <p:extLst>
      <p:ext uri="{BB962C8B-B14F-4D97-AF65-F5344CB8AC3E}">
        <p14:creationId xmlns:p14="http://schemas.microsoft.com/office/powerpoint/2010/main" val="141176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1C1-62A2-4C84-B395-6E17CD1F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CHOOSE AN ISSUE TO RESEARCH.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Health or Social?  Can you think of any other issues? 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4C7D-C2CB-4C5C-BD7C-A757D33E6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1" y="1917700"/>
            <a:ext cx="5502728" cy="4108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CANCER </a:t>
            </a:r>
          </a:p>
          <a:p>
            <a:pPr marL="0" indent="0">
              <a:buNone/>
            </a:pPr>
            <a:r>
              <a:rPr lang="en-US" dirty="0"/>
              <a:t>ASTHMA </a:t>
            </a:r>
          </a:p>
          <a:p>
            <a:pPr marL="0" indent="0">
              <a:buNone/>
            </a:pPr>
            <a:r>
              <a:rPr lang="en-US" dirty="0"/>
              <a:t>STROKES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GB" dirty="0"/>
              <a:t>EMENTIA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GB" dirty="0"/>
              <a:t>URGERY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GB" dirty="0"/>
              <a:t>ENTAL HEALTH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FD671-B3DE-4F82-B456-44F175BFD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17700"/>
            <a:ext cx="5384800" cy="4208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SOCIAL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HOUSING </a:t>
            </a:r>
          </a:p>
          <a:p>
            <a:pPr marL="0" indent="0">
              <a:buNone/>
            </a:pPr>
            <a:r>
              <a:rPr lang="en-US" dirty="0"/>
              <a:t>EDUCATION</a:t>
            </a:r>
          </a:p>
          <a:p>
            <a:pPr marL="0" indent="0">
              <a:buNone/>
            </a:pPr>
            <a:r>
              <a:rPr lang="en-US" dirty="0"/>
              <a:t>DISABILITIES </a:t>
            </a:r>
          </a:p>
          <a:p>
            <a:pPr marL="0" indent="0">
              <a:buNone/>
            </a:pPr>
            <a:r>
              <a:rPr lang="en-US" dirty="0"/>
              <a:t>RIGHTS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YOUTH WORK</a:t>
            </a:r>
          </a:p>
          <a:p>
            <a:pPr marL="0" indent="0">
              <a:buNone/>
            </a:pPr>
            <a:r>
              <a:rPr lang="en-US" dirty="0"/>
              <a:t>CRIME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040587-2D9B-45A5-B130-94EB30A4982E}"/>
              </a:ext>
            </a:extLst>
          </p:cNvPr>
          <p:cNvSpPr txBox="1"/>
          <p:nvPr/>
        </p:nvSpPr>
        <p:spPr>
          <a:xfrm>
            <a:off x="646700" y="820398"/>
            <a:ext cx="4151365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Aims: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You will be able to state reasons for the importance of research in health and social care. 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en-GB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will learn the difference between “ethics and bioethics”</a:t>
            </a: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You will choose a health issue and create an action plan for this research. </a:t>
            </a:r>
          </a:p>
          <a:p>
            <a:pPr marL="514350" indent="-514350">
              <a:buAutoNum type="arabicPeriod"/>
            </a:pPr>
            <a:endParaRPr lang="en-US" sz="28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 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2D8562C1-DD74-479C-B360-5BB64A518C20}"/>
              </a:ext>
            </a:extLst>
          </p:cNvPr>
          <p:cNvSpPr/>
          <p:nvPr/>
        </p:nvSpPr>
        <p:spPr>
          <a:xfrm>
            <a:off x="5805182" y="1015068"/>
            <a:ext cx="5740118" cy="4504888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Explain why H&amp;SC research is so important? </a:t>
            </a:r>
          </a:p>
          <a:p>
            <a:pPr marL="342900" indent="-342900" algn="ctr">
              <a:buAutoNum type="arabicPeriod"/>
            </a:pPr>
            <a:r>
              <a:rPr lang="en-US" dirty="0"/>
              <a:t>What is the difference between ethics and bioethics? </a:t>
            </a:r>
          </a:p>
          <a:p>
            <a:pPr marL="342900" indent="-342900" algn="ctr">
              <a:buAutoNum type="arabicPeriod"/>
            </a:pPr>
            <a:r>
              <a:rPr lang="en-US" dirty="0"/>
              <a:t>Hand in your action plan. 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Extension</a:t>
            </a:r>
            <a:r>
              <a:rPr lang="en-US" dirty="0"/>
              <a:t> – watch the clip on the next slide, and make notes as you go along. Then answer the following question.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Makes Good Research? (1 small paragraph).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4 – Current Research in HSC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Controlled assessment – 3 hours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does good health and social care research look like? </a:t>
            </a:r>
            <a:endParaRPr lang="en-GB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What does good health and social care research look like? (youtube.com)</a:t>
            </a:r>
            <a:endParaRPr lang="en-GB"/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63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Unit 1 – Human Lifespan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https://www.youtube.com/watch?v=xd802M7NFJs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-Gross Motor skills </a:t>
            </a:r>
          </a:p>
          <a:p>
            <a:pPr marL="0" indent="0">
              <a:buNone/>
            </a:pPr>
            <a:r>
              <a:rPr lang="en-GB" dirty="0"/>
              <a:t>-Fine motor skills</a:t>
            </a:r>
          </a:p>
          <a:p>
            <a:pPr marL="0" indent="0">
              <a:buNone/>
            </a:pPr>
            <a:r>
              <a:rPr lang="en-GB" dirty="0"/>
              <a:t>-Piaget </a:t>
            </a:r>
          </a:p>
          <a:p>
            <a:pPr marL="0" indent="0">
              <a:buNone/>
            </a:pPr>
            <a:r>
              <a:rPr lang="en-GB" dirty="0"/>
              <a:t>-Chomsky</a:t>
            </a:r>
          </a:p>
          <a:p>
            <a:pPr marL="0" indent="0">
              <a:buNone/>
            </a:pPr>
            <a:r>
              <a:rPr lang="en-GB" dirty="0"/>
              <a:t>-Holmes and Rahe (stress scale)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6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Unit 2 - Working in Health and Social Care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https://www.youtube.com/watch?v=6-8UD6ianik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-Multidisciplinary Teams</a:t>
            </a:r>
          </a:p>
          <a:p>
            <a:pPr marL="0" indent="0">
              <a:buNone/>
            </a:pPr>
            <a:r>
              <a:rPr lang="en-GB" dirty="0"/>
              <a:t>-Holistic Care</a:t>
            </a:r>
          </a:p>
          <a:p>
            <a:pPr marL="0" indent="0">
              <a:buNone/>
            </a:pPr>
            <a:r>
              <a:rPr lang="en-GB" dirty="0"/>
              <a:t>-Professional Conduct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23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63D4-6D37-4AA2-8FE7-2DAFDFF0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do we need HSC Research?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A0A0-54BA-4E16-B673-E1B6735D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Diagnose diseases and health problems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Prevent the development or recurrence of disease and reduce the number of people who become ill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 illness to improve survival rates or increase the number of people who are cured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the quality of life for people living with illness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8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5 – Meeting Individual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https://www.youtube.com/watch?v=B2FhY1XPwik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-What is holistic care? </a:t>
            </a:r>
          </a:p>
          <a:p>
            <a:pPr marL="0" indent="0">
              <a:buNone/>
            </a:pPr>
            <a:r>
              <a:rPr lang="en-GB" dirty="0"/>
              <a:t>-How can we meet the needs of everyone? </a:t>
            </a:r>
          </a:p>
        </p:txBody>
      </p:sp>
    </p:spTree>
    <p:extLst>
      <p:ext uri="{BB962C8B-B14F-4D97-AF65-F5344CB8AC3E}">
        <p14:creationId xmlns:p14="http://schemas.microsoft.com/office/powerpoint/2010/main" val="213395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7 – Safe Practices in HSC Settings.</a:t>
            </a:r>
            <a:br>
              <a:rPr lang="en-GB" dirty="0"/>
            </a:br>
            <a:r>
              <a:rPr lang="en-GB" u="sng" dirty="0"/>
              <a:t>Spot the hazards.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24" y="1758926"/>
            <a:ext cx="6957552" cy="49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Unit 7 - Safe Practices in HSC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/>
              <a:t>Assignment</a:t>
            </a:r>
            <a:r>
              <a:rPr lang="en-GB" dirty="0"/>
              <a:t> – 2 case studies highlighting vulnerable people.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-risk assessments </a:t>
            </a:r>
          </a:p>
          <a:p>
            <a:pPr marL="0" indent="0">
              <a:buNone/>
            </a:pPr>
            <a:r>
              <a:rPr lang="en-GB" dirty="0"/>
              <a:t>-hygiene/infection control</a:t>
            </a:r>
          </a:p>
          <a:p>
            <a:pPr marL="0" indent="0">
              <a:buNone/>
            </a:pPr>
            <a:r>
              <a:rPr lang="en-GB" dirty="0"/>
              <a:t>-safeguarding procedures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CARE HOME HEALTH AND SAFETY.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https://www.youtube.com/watch?v=oibvuXRmKe0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46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UNIT 8 – PROMOTING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Public Health?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https://www.youtube.com/watch?v=oy1CAMObRzc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09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14 – Physiological Disorders and their Care.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Cystic Fibrosis – Lauren’s Story.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https://www.youtube.com/watch?v=-a-WHZoTX0E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Alzheimer's 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https://www.youtube.com/watch?v=HobxLbPhrMc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32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19 – Nutritional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339" y="15567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https://www.youtube.com/watch?v=qRBFTL4PIZM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do you eat? How do you burn it (the calories)? </a:t>
            </a:r>
          </a:p>
        </p:txBody>
      </p:sp>
    </p:spTree>
    <p:extLst>
      <p:ext uri="{BB962C8B-B14F-4D97-AF65-F5344CB8AC3E}">
        <p14:creationId xmlns:p14="http://schemas.microsoft.com/office/powerpoint/2010/main" val="295615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260650"/>
            <a:ext cx="7844408" cy="112815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BTEC Health and Social Care – National Diploma (Level 3).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5157192"/>
            <a:ext cx="6400800" cy="1392560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KS5 </a:t>
            </a:r>
          </a:p>
          <a:p>
            <a:r>
              <a:rPr lang="en-GB" b="1" dirty="0">
                <a:solidFill>
                  <a:schemeClr val="tx1"/>
                </a:solidFill>
              </a:rPr>
              <a:t>Double Award </a:t>
            </a:r>
          </a:p>
          <a:p>
            <a:r>
              <a:rPr lang="en-GB" dirty="0">
                <a:solidFill>
                  <a:schemeClr val="tx1"/>
                </a:solidFill>
              </a:rPr>
              <a:t>(Yes you get 2 grades)! </a:t>
            </a:r>
          </a:p>
        </p:txBody>
      </p:sp>
      <p:pic>
        <p:nvPicPr>
          <p:cNvPr id="1026" name="Picture 2" descr="http://www.trainltd.org/uploads/train/Benefits-sma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628801"/>
            <a:ext cx="4228199" cy="32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u="sng" dirty="0"/>
              <a:t>What units do we cover?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1689364"/>
            <a:ext cx="4402832" cy="124509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You gain 2 grades by the end of this course…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80" t="25217" r="65120" b="33833"/>
          <a:stretch/>
        </p:blipFill>
        <p:spPr>
          <a:xfrm>
            <a:off x="1775520" y="1628801"/>
            <a:ext cx="3816424" cy="49613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56040" y="3206186"/>
            <a:ext cx="3240360" cy="2448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2 exams in year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1 controlled assessment in year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5 assignments/reports over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We will cover unit 1 , 2 , 4, 5, 7, 8, 14 &amp; 19. </a:t>
            </a:r>
          </a:p>
        </p:txBody>
      </p:sp>
    </p:spTree>
    <p:extLst>
      <p:ext uri="{BB962C8B-B14F-4D97-AF65-F5344CB8AC3E}">
        <p14:creationId xmlns:p14="http://schemas.microsoft.com/office/powerpoint/2010/main" val="16906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= YOUR GRADE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1417638"/>
            <a:ext cx="7679770" cy="51356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541824" y="2620516"/>
            <a:ext cx="2664296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PP= 72 POINTS 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MM = 104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DD = 144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DD* = 162 </a:t>
            </a:r>
          </a:p>
        </p:txBody>
      </p:sp>
    </p:spTree>
    <p:extLst>
      <p:ext uri="{BB962C8B-B14F-4D97-AF65-F5344CB8AC3E}">
        <p14:creationId xmlns:p14="http://schemas.microsoft.com/office/powerpoint/2010/main" val="5668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F603-C4CB-4047-9BFA-D5776105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1"/>
            <a:ext cx="10972800" cy="1143000"/>
          </a:xfrm>
        </p:spPr>
        <p:txBody>
          <a:bodyPr/>
          <a:lstStyle/>
          <a:p>
            <a:r>
              <a:rPr lang="en-US" dirty="0"/>
              <a:t>Unit 4 – Controlled Assessment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1D19-1975-4D36-BD1C-38F9E467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62050"/>
            <a:ext cx="4171950" cy="52006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Areas that are covered: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Purpose of Research </a:t>
            </a:r>
          </a:p>
          <a:p>
            <a:pPr marL="514350" indent="-514350">
              <a:buAutoNum type="arabicPeriod"/>
            </a:pPr>
            <a:r>
              <a:rPr lang="en-US" dirty="0"/>
              <a:t>Issues in HSC </a:t>
            </a:r>
          </a:p>
          <a:p>
            <a:pPr marL="514350" indent="-514350">
              <a:buAutoNum type="arabicPeriod"/>
            </a:pPr>
            <a:r>
              <a:rPr lang="en-US" dirty="0"/>
              <a:t>Planning Research </a:t>
            </a:r>
          </a:p>
          <a:p>
            <a:pPr marL="514350" indent="-514350">
              <a:buAutoNum type="arabicPeriod"/>
            </a:pPr>
            <a:r>
              <a:rPr lang="en-US" dirty="0"/>
              <a:t>Rationale for Research</a:t>
            </a:r>
          </a:p>
          <a:p>
            <a:pPr marL="514350" indent="-514350">
              <a:buAutoNum type="arabicPeriod"/>
            </a:pPr>
            <a:r>
              <a:rPr lang="en-US" dirty="0"/>
              <a:t>Qualitative &amp; Quantitative Methods</a:t>
            </a:r>
          </a:p>
          <a:p>
            <a:pPr marL="514350" indent="-514350">
              <a:buAutoNum type="arabicPeriod"/>
            </a:pPr>
            <a:r>
              <a:rPr lang="en-US" dirty="0"/>
              <a:t>Advantages and Disadvantages. </a:t>
            </a:r>
          </a:p>
          <a:p>
            <a:pPr marL="514350" indent="-514350">
              <a:buAutoNum type="arabicPeriod"/>
            </a:pPr>
            <a:r>
              <a:rPr lang="en-US" dirty="0"/>
              <a:t>Research questions </a:t>
            </a:r>
          </a:p>
          <a:p>
            <a:pPr marL="514350" indent="-514350">
              <a:buAutoNum type="arabicPeriod"/>
            </a:pPr>
            <a:r>
              <a:rPr lang="en-US" dirty="0"/>
              <a:t>Target Groups and Samples</a:t>
            </a:r>
          </a:p>
          <a:p>
            <a:pPr marL="514350" indent="-514350">
              <a:buAutoNum type="arabicPeriod"/>
            </a:pPr>
            <a:r>
              <a:rPr lang="en-US" dirty="0"/>
              <a:t>Ethical Principles</a:t>
            </a:r>
          </a:p>
          <a:p>
            <a:pPr marL="514350" indent="-514350">
              <a:buAutoNum type="arabicPeriod"/>
            </a:pPr>
            <a:r>
              <a:rPr lang="en-US" dirty="0"/>
              <a:t>Safeguarding Ethics</a:t>
            </a:r>
          </a:p>
          <a:p>
            <a:pPr marL="514350" indent="-514350">
              <a:buAutoNum type="arabicPeriod"/>
            </a:pPr>
            <a:r>
              <a:rPr lang="en-US" dirty="0"/>
              <a:t>Confidentiality </a:t>
            </a:r>
          </a:p>
          <a:p>
            <a:pPr marL="514350" indent="-514350">
              <a:buAutoNum type="arabicPeriod"/>
            </a:pPr>
            <a:r>
              <a:rPr lang="en-US" dirty="0"/>
              <a:t>Informed Consent </a:t>
            </a:r>
          </a:p>
          <a:p>
            <a:pPr marL="514350" indent="-514350">
              <a:buAutoNum type="arabicPeriod"/>
            </a:pPr>
            <a:r>
              <a:rPr lang="en-US" dirty="0"/>
              <a:t>Legislation</a:t>
            </a:r>
          </a:p>
          <a:p>
            <a:pPr marL="514350" indent="-514350">
              <a:buAutoNum type="arabicPeriod"/>
            </a:pPr>
            <a:r>
              <a:rPr lang="en-US" dirty="0"/>
              <a:t>Non –Judgmental Practice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864661-CD4F-4ED0-B942-17E9F9496FF0}"/>
              </a:ext>
            </a:extLst>
          </p:cNvPr>
          <p:cNvSpPr txBox="1">
            <a:spLocks/>
          </p:cNvSpPr>
          <p:nvPr/>
        </p:nvSpPr>
        <p:spPr>
          <a:xfrm>
            <a:off x="5495926" y="1162050"/>
            <a:ext cx="5038723" cy="5467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/>
              <a:t>15. Primary and Secondary Research </a:t>
            </a:r>
          </a:p>
          <a:p>
            <a:pPr marL="0" indent="0">
              <a:buNone/>
            </a:pPr>
            <a:r>
              <a:rPr lang="en-US" sz="3800" dirty="0"/>
              <a:t>16. Literature Review</a:t>
            </a:r>
          </a:p>
          <a:p>
            <a:pPr marL="0" indent="0">
              <a:buNone/>
            </a:pPr>
            <a:r>
              <a:rPr lang="en-US" sz="3800" dirty="0"/>
              <a:t>17. Notes and Records of Sources </a:t>
            </a:r>
          </a:p>
          <a:p>
            <a:pPr marL="0" indent="0">
              <a:buNone/>
            </a:pPr>
            <a:r>
              <a:rPr lang="en-US" sz="3800" dirty="0"/>
              <a:t>18. Reading Techniques</a:t>
            </a:r>
          </a:p>
          <a:p>
            <a:pPr marL="0" indent="0">
              <a:buNone/>
            </a:pPr>
            <a:r>
              <a:rPr lang="en-US" sz="3800" dirty="0"/>
              <a:t>19. Academic Reading and Analysis </a:t>
            </a:r>
          </a:p>
          <a:p>
            <a:pPr marL="0" indent="0">
              <a:buNone/>
            </a:pPr>
            <a:r>
              <a:rPr lang="en-US" sz="3800" dirty="0"/>
              <a:t>20. References Conventions &amp; Techniques</a:t>
            </a:r>
          </a:p>
          <a:p>
            <a:pPr marL="0" indent="0">
              <a:buNone/>
            </a:pPr>
            <a:r>
              <a:rPr lang="en-US" sz="3800" dirty="0"/>
              <a:t>21. Selecting Reliable sources</a:t>
            </a:r>
          </a:p>
          <a:p>
            <a:pPr marL="0" indent="0">
              <a:buNone/>
            </a:pPr>
            <a:r>
              <a:rPr lang="en-US" sz="3800" dirty="0"/>
              <a:t>22. Electronic Sources </a:t>
            </a:r>
          </a:p>
          <a:p>
            <a:pPr marL="0" indent="0">
              <a:buNone/>
            </a:pPr>
            <a:r>
              <a:rPr lang="en-US" sz="3800" dirty="0"/>
              <a:t>23. Connecting Sources </a:t>
            </a:r>
          </a:p>
          <a:p>
            <a:pPr marL="0" indent="0">
              <a:buNone/>
            </a:pPr>
            <a:r>
              <a:rPr lang="en-US" sz="3800" dirty="0"/>
              <a:t>24. Suitability of Sources</a:t>
            </a:r>
          </a:p>
          <a:p>
            <a:pPr marL="0" indent="0">
              <a:buNone/>
            </a:pPr>
            <a:r>
              <a:rPr lang="en-US" sz="3800" dirty="0"/>
              <a:t>25. Interpreting Quantitative Data</a:t>
            </a:r>
          </a:p>
          <a:p>
            <a:pPr marL="0" indent="0">
              <a:buNone/>
            </a:pPr>
            <a:r>
              <a:rPr lang="en-US" sz="3800" dirty="0"/>
              <a:t>26. Interpreting Graphs and Tables</a:t>
            </a:r>
          </a:p>
          <a:p>
            <a:pPr marL="0" indent="0">
              <a:buNone/>
            </a:pPr>
            <a:r>
              <a:rPr lang="en-US" sz="3800" dirty="0"/>
              <a:t>27. Bias in Quantitative Data</a:t>
            </a:r>
          </a:p>
          <a:p>
            <a:pPr marL="0" indent="0">
              <a:buNone/>
            </a:pPr>
            <a:r>
              <a:rPr lang="en-US" sz="3800" dirty="0"/>
              <a:t>28. Interpreting Qualitative Data</a:t>
            </a:r>
          </a:p>
          <a:p>
            <a:pPr marL="0" indent="0">
              <a:buNone/>
            </a:pPr>
            <a:r>
              <a:rPr lang="en-US" sz="3800" dirty="0"/>
              <a:t>29. Interpreting Words</a:t>
            </a:r>
          </a:p>
          <a:p>
            <a:pPr marL="0" indent="0">
              <a:buNone/>
            </a:pPr>
            <a:r>
              <a:rPr lang="en-US" sz="3800" dirty="0"/>
              <a:t>30. Bias in Qualitative Data</a:t>
            </a:r>
          </a:p>
          <a:p>
            <a:pPr marL="0" indent="0">
              <a:buNone/>
            </a:pPr>
            <a:r>
              <a:rPr lang="en-US" sz="3800" dirty="0"/>
              <a:t>31. Recommendations for Practice and Provision</a:t>
            </a:r>
          </a:p>
          <a:p>
            <a:pPr marL="0" indent="0">
              <a:buNone/>
            </a:pPr>
            <a:r>
              <a:rPr lang="en-US" sz="3800" dirty="0"/>
              <a:t>32. Identifying Future Research </a:t>
            </a:r>
          </a:p>
          <a:p>
            <a:pPr marL="0" indent="0">
              <a:buNone/>
            </a:pPr>
            <a:r>
              <a:rPr lang="en-US" sz="3800" dirty="0"/>
              <a:t>33. Reflecting on Research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1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 Ethics and </a:t>
            </a:r>
            <a:b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Health Research is Reviewed</a:t>
            </a:r>
            <a:endParaRPr lang="en-GB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5560" y="5445224"/>
            <a:ext cx="6400800" cy="1032520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www.nuffieldbioethics.org/education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‘Clinical research’ - What is it?</a:t>
            </a:r>
            <a:endParaRPr lang="en-GB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S:\External relations\Image library\Children and clinical trials\Chocolate trial draw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577" y="1484785"/>
            <a:ext cx="2195417" cy="453199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871864" y="1700808"/>
            <a:ext cx="5184576" cy="44644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5375922" y="1988840"/>
            <a:ext cx="4392487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does research do?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Collects new information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Tests different ideas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Finds out more about a disease and how it is treated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does it include?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Clinical trials for new medicines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Questionnaires and surveys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Watching people (observing them)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Who does clinical research?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69026" y="1484785"/>
            <a:ext cx="4041775" cy="4641379"/>
          </a:xfrm>
        </p:spPr>
        <p:txBody>
          <a:bodyPr/>
          <a:lstStyle/>
          <a:p>
            <a:endParaRPr lang="en-GB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GB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Doctors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nurses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and other people who work in hospitals or clinics</a:t>
            </a:r>
          </a:p>
          <a:p>
            <a:r>
              <a:rPr lang="en-GB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Researchers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who work at universities</a:t>
            </a:r>
          </a:p>
          <a:p>
            <a:r>
              <a:rPr lang="en-GB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Scientists</a:t>
            </a:r>
            <a:r>
              <a:rPr lang="en-GB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who work in laboratories or hospitals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4" name="Picture 6" descr="S:\External relations\Image library\Emerging biotechnologies\shutterstock_4956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4293097"/>
            <a:ext cx="3230880" cy="21549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uby and nurse_1.jpg"/>
          <p:cNvPicPr>
            <a:picLocks noChangeAspect="1"/>
          </p:cNvPicPr>
          <p:nvPr/>
        </p:nvPicPr>
        <p:blipFill>
          <a:blip r:embed="rId3" cstate="print"/>
          <a:srcRect l="10001"/>
          <a:stretch>
            <a:fillRect/>
          </a:stretch>
        </p:blipFill>
        <p:spPr>
          <a:xfrm>
            <a:off x="1991544" y="1700808"/>
            <a:ext cx="3887952" cy="2487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0F2264-B177-4F2B-AC85-3769B56AF7E6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8dab51e4-4bea-47c2-816f-15eb1d3a7b95"/>
    <ds:schemaRef ds:uri="5160b128-4567-41eb-b2f1-76d033e82c5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9D91EF-60A6-4F19-B9DC-4A54EDB43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1CF2E-AAAA-42FE-9D26-9CE5B32F5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bebc-5183-402f-9a72-94513702be85"/>
    <ds:schemaRef ds:uri="0ff20ada-ea1e-4479-af96-12e7f68be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1353</Words>
  <Application>Microsoft Office PowerPoint</Application>
  <PresentationFormat>Widescreen</PresentationFormat>
  <Paragraphs>240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Why do we need HSC Research? </vt:lpstr>
      <vt:lpstr>BTEC Health and Social Care – National Diploma (Level 3). </vt:lpstr>
      <vt:lpstr>What units do we cover? </vt:lpstr>
      <vt:lpstr>POINTS = YOUR GRADE </vt:lpstr>
      <vt:lpstr>Unit 4 – Controlled Assessment </vt:lpstr>
      <vt:lpstr>Research Ethics and  how Health Research is Reviewed</vt:lpstr>
      <vt:lpstr>‘Clinical research’ - What is it?</vt:lpstr>
      <vt:lpstr>Who does clinical research?</vt:lpstr>
      <vt:lpstr>‘Ethics’ and ‘bioethics’ What do they mean?</vt:lpstr>
      <vt:lpstr>‘Research ethics’?</vt:lpstr>
      <vt:lpstr>What are Research Ethics Committees (RECs)?</vt:lpstr>
      <vt:lpstr>What do RECs do?</vt:lpstr>
      <vt:lpstr>TASK </vt:lpstr>
      <vt:lpstr>CHOOSE AN ISSUE TO RESEARCH.  Health or Social?  Can you think of any other issues? </vt:lpstr>
      <vt:lpstr>PowerPoint Presentation</vt:lpstr>
      <vt:lpstr>Unit 4 – Current Research in HSC </vt:lpstr>
      <vt:lpstr>Unit 1 – Human Lifespan Development </vt:lpstr>
      <vt:lpstr>Unit 2 - Working in Health and Social Care </vt:lpstr>
      <vt:lpstr>Unit 5 – Meeting Individual Needs </vt:lpstr>
      <vt:lpstr>Unit 7 – Safe Practices in HSC Settings. Spot the hazards. </vt:lpstr>
      <vt:lpstr>Unit 7 - Safe Practices in HSC Settings</vt:lpstr>
      <vt:lpstr>UNIT 8 – PROMOTING PUBLIC HEALTH</vt:lpstr>
      <vt:lpstr>Unit 14 – Physiological Disorders and their Care. </vt:lpstr>
      <vt:lpstr>Unit 19 – Nutritional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Chaventre</dc:creator>
  <cp:lastModifiedBy>Ms V Masih</cp:lastModifiedBy>
  <cp:revision>72</cp:revision>
  <dcterms:created xsi:type="dcterms:W3CDTF">2021-10-12T07:26:12Z</dcterms:created>
  <dcterms:modified xsi:type="dcterms:W3CDTF">2024-06-27T08:32:47Z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