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57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939DA-B5DE-4254-B7CF-B86BC8DA3E40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86E8-1302-43D7-AB57-C474526AC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1941, when Paris is occupied by the Nazis, his childhood comes to an end. Never before having known what it means to be a Jew, Joseph is forced to wear a yellow star.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4D69-7554-42D0-AB4D-1D8C7F78BC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0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97DB-429C-48FF-9CCE-7F78E327E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2DFA0-64ED-40B7-BCFD-07B7B0D96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F65F-80F3-47C6-BA39-B5D5E110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7B60E-59A4-49DA-833E-B8C8C202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A2B-19E8-47CE-B106-AC93A30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9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6571-3D10-4549-A2F4-BD1A333A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EA23E-DFC3-44F5-9F3B-6571BD769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7B9F-3B49-481D-8705-1F58C9CC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2314-1342-4106-9266-98FF2E47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6F2B-CE1E-4F8E-A9BE-43FF6CAC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5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44C79-5D33-448E-83F9-B5F4D4662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8211C-84DF-4D93-A17D-8CB93B9BF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DF92B-DFD0-48E2-88EE-A1ED10E1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B900-28FB-48C0-BC74-85888E1C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24BC-5649-4E18-8CFA-06E55943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7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5D45-AA27-4D5A-9384-61A21EA2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CF8C6-5920-4FC4-8E01-7E06500D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5880-F44D-46EA-9BA5-7BA09A8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F9B4D-718C-4BAF-9580-E1919C62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BEC1-4657-49D0-9498-6184C604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8665-0165-418D-B297-6B7B55B0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2EDC8-5075-4467-B9EF-2D3C99555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6768-2767-4BA1-A9BC-9A29FD61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E961-FB85-4D32-8E37-4C8AC34C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C4055-6C96-44EF-8E66-11FE6847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8F98-6C1A-4B38-B13B-D7FC5DC7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8C4F2-8516-41EF-BAC0-9F435CA61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51758-7D56-4058-9856-15873A70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FA977-3CF4-4201-9668-751BAE9B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2ADD-C6E8-421F-9E1B-D09850C5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198CF-F418-47B3-9816-172E0EDA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9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5FCF-7911-4756-B49D-CFA8F4DB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B03D-1F79-4C64-8BEB-E4A78C867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8CDA6-6153-46F6-AD1A-641DC4029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C8187-707E-4862-8989-F4F2742EA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F29CE-1351-4748-AB45-91F32B5C1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218BF-B04E-4C3C-9458-167FB37D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C8828-05BD-4EB0-9F3D-1ACCD78B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E64D3-DC99-4C83-81C1-758ACE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43F-A0AE-4288-A88A-01F9D326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4C403-E5CA-44ED-B7CA-A02E5B02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6CFC0-1992-43CE-AAAA-B10B9B2B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4E2D8-B566-4C10-B108-E3883D55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7F651-67E2-4F40-88C4-B1B22CCA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B7BA3-2B77-414A-AAA2-45391907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B08DB-3E5B-475E-8530-AA599F32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0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7CFB-53E2-434C-B8BB-78787E3B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9CC3-2857-4724-A670-625BA6D5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8250E-0E65-4F10-BDDD-A52B27D44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307B2-8790-48DC-AA0B-1319EF45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09FF-96BC-4A28-8B55-B030A585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774C6-B0B8-4F9B-BDEB-067DE629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82FF-CA6C-4BC9-B702-CD756BBC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A2D42-28E4-4DB9-BB73-BBC156E20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58464-83CD-44DF-811F-E923235C8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F37BF-9459-4702-A860-1D750E26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7AF7C-9C06-4B2B-84E8-AC970EF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85EA8-2992-4AAD-B174-C08EFDE2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29C06-ECFF-4167-9C72-29C0DCC6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0CEA-58C7-43F6-A89B-1163C41F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0AE3-50B5-4FAB-B44D-E3CF4BECD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3092-8864-45C7-810B-3D341F95CAD8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DDDA3-0823-4D19-903A-88848CF21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FAD6-4F7D-4E66-BB40-73CD7953D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9CA8-F20C-4F05-8906-38F251971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8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9C29EE-4E0A-4E51-B37C-06191E3283D5}"/>
              </a:ext>
            </a:extLst>
          </p:cNvPr>
          <p:cNvSpPr txBox="1"/>
          <p:nvPr/>
        </p:nvSpPr>
        <p:spPr>
          <a:xfrm>
            <a:off x="1333850" y="872009"/>
            <a:ext cx="7116668" cy="9464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3200" b="1" u="sng" dirty="0" err="1"/>
              <a:t>Título</a:t>
            </a:r>
            <a:r>
              <a:rPr lang="en-GB" sz="3200" b="1" u="sng" dirty="0"/>
              <a:t>: </a:t>
            </a:r>
            <a:r>
              <a:rPr lang="en-GB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Spanish A LEVEL taster session</a:t>
            </a:r>
          </a:p>
          <a:p>
            <a:endParaRPr lang="en-GB" sz="21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4322F-728D-4A68-9813-02E8F6EED5B2}"/>
              </a:ext>
            </a:extLst>
          </p:cNvPr>
          <p:cNvSpPr txBox="1"/>
          <p:nvPr/>
        </p:nvSpPr>
        <p:spPr>
          <a:xfrm>
            <a:off x="6096000" y="78648"/>
            <a:ext cx="6373222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2800" b="1" u="sng" dirty="0" err="1"/>
              <a:t>Fecha</a:t>
            </a:r>
            <a:r>
              <a:rPr lang="en-GB" sz="2800" b="1" u="sng" dirty="0"/>
              <a:t>: </a:t>
            </a:r>
            <a:fld id="{B9D19C26-080C-4CB8-801F-C4E56F9019B6}" type="datetime2">
              <a:rPr lang="es-ES_tradnl" sz="3200" u="sng" smtClean="0">
                <a:latin typeface="Calibri Light" panose="020F0302020204030204" pitchFamily="34" charset="0"/>
                <a:cs typeface="Calibri Light" panose="020F0302020204030204" pitchFamily="34" charset="0"/>
              </a:rPr>
              <a:t>miércoles, 26 de junio de 2024</a:t>
            </a:fld>
            <a:endParaRPr lang="en-GB" sz="2800" b="1" u="sn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F15828-532D-44B9-85DF-9736DB64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76" y="-178466"/>
            <a:ext cx="1629761" cy="16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2FB8D06-1485-40E9-8C0D-1FB0FD120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C4E7CF8-78FF-48B8-B5C7-146A9DEB82CE}"/>
              </a:ext>
            </a:extLst>
          </p:cNvPr>
          <p:cNvSpPr/>
          <p:nvPr/>
        </p:nvSpPr>
        <p:spPr>
          <a:xfrm>
            <a:off x="208383" y="2004454"/>
            <a:ext cx="4978400" cy="1815806"/>
          </a:xfrm>
          <a:prstGeom prst="wedgeEllipseCallout">
            <a:avLst>
              <a:gd name="adj1" fmla="val 42328"/>
              <a:gd name="adj2" fmla="val 625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Learn how to express yourself fluently about a range of topics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F33BCC1E-0FF7-4886-A9C8-67E1AA80922D}"/>
              </a:ext>
            </a:extLst>
          </p:cNvPr>
          <p:cNvSpPr/>
          <p:nvPr/>
        </p:nvSpPr>
        <p:spPr>
          <a:xfrm>
            <a:off x="7762599" y="5039770"/>
            <a:ext cx="4221018" cy="1600200"/>
          </a:xfrm>
          <a:prstGeom prst="wedgeRoundRectCallout">
            <a:avLst>
              <a:gd name="adj1" fmla="val -57970"/>
              <a:gd name="adj2" fmla="val -506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Expand your knowledge of the culture and history of the Hispanic world, as well as discovering more about life in the present day.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9CB991D-1DFE-417C-B70B-1059B3E84001}"/>
              </a:ext>
            </a:extLst>
          </p:cNvPr>
          <p:cNvSpPr/>
          <p:nvPr/>
        </p:nvSpPr>
        <p:spPr>
          <a:xfrm>
            <a:off x="7422393" y="1600200"/>
            <a:ext cx="4446146" cy="2711379"/>
          </a:xfrm>
          <a:prstGeom prst="wedgeEllipseCallout">
            <a:avLst>
              <a:gd name="adj1" fmla="val -44337"/>
              <a:gd name="adj2" fmla="val 4667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Develop skills of resilience, research-methods and critical thinking that will prepare you for university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62B9266-7E95-44E1-B4D6-95552B3A0668}"/>
              </a:ext>
            </a:extLst>
          </p:cNvPr>
          <p:cNvSpPr/>
          <p:nvPr/>
        </p:nvSpPr>
        <p:spPr>
          <a:xfrm>
            <a:off x="71300" y="4429919"/>
            <a:ext cx="4572000" cy="2266445"/>
          </a:xfrm>
          <a:prstGeom prst="wedgeRoundRectCallout">
            <a:avLst>
              <a:gd name="adj1" fmla="val 64269"/>
              <a:gd name="adj2" fmla="val -395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Stand out from the crowd with an A Level in a foreign language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77900-8E35-40C2-ADFC-C6C627D77D63}"/>
              </a:ext>
            </a:extLst>
          </p:cNvPr>
          <p:cNvSpPr txBox="1"/>
          <p:nvPr/>
        </p:nvSpPr>
        <p:spPr>
          <a:xfrm>
            <a:off x="5337110" y="3276106"/>
            <a:ext cx="2085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ysClr val="windowText" lastClr="000000"/>
                </a:solidFill>
              </a:rPr>
              <a:t>What can I expect as an AS/A LEVEL Spanish student?</a:t>
            </a:r>
          </a:p>
        </p:txBody>
      </p:sp>
    </p:spTree>
    <p:extLst>
      <p:ext uri="{BB962C8B-B14F-4D97-AF65-F5344CB8AC3E}">
        <p14:creationId xmlns:p14="http://schemas.microsoft.com/office/powerpoint/2010/main" val="412354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305" y="15112"/>
            <a:ext cx="5075389" cy="80572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/>
              <a:t>Course 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DCF28-1057-4FA5-B0E5-3D2288E8F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229" y="954257"/>
            <a:ext cx="5794472" cy="464916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Year 1 topics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Aspects of Hispanic society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Family 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Religion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Technological advances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Gender roles / LGBT rights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Artistic culture in the Hispanic world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Influence of Spanish celebrities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Regional identity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Historical sites and architecture </a:t>
            </a:r>
            <a:endParaRPr lang="en-GB" sz="14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2A697C-B74B-452B-A8C2-D397E6390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954257"/>
            <a:ext cx="57944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Year 2 topics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Multiculturism in Hispanic society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Immigration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Racism and equality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Integration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Aspects of political life in the Hispanic world 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Youth in politics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The Spanish Monarchy 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Dictatorships </a:t>
            </a:r>
          </a:p>
          <a:p>
            <a:pPr lvl="1" algn="ctr">
              <a:buFont typeface="Wingdings" panose="05000000000000000000" pitchFamily="2" charset="2"/>
              <a:buChar char="v"/>
            </a:pPr>
            <a:r>
              <a:rPr lang="en-US" sz="1400" i="1" dirty="0"/>
              <a:t>Popular movements / protests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512" y="4709055"/>
            <a:ext cx="5381905" cy="2055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Builds on knowledge from GCSE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Evolving family structures in the Hispanic world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Impact of technology on society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Popular culture, celebrities, music cinema and regional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6583" y="4723002"/>
            <a:ext cx="5381905" cy="2055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Expands knowledge of culture and politics </a:t>
            </a:r>
          </a:p>
          <a:p>
            <a:r>
              <a:rPr lang="en-GB" sz="2000" dirty="0">
                <a:solidFill>
                  <a:schemeClr val="tx1"/>
                </a:solidFill>
              </a:rPr>
              <a:t>- Hispanic diverse society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Life of marginalised groups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Young people’s voting and political engagement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Monarchies and Dictatorships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Popular movements</a:t>
            </a:r>
          </a:p>
        </p:txBody>
      </p:sp>
    </p:spTree>
    <p:extLst>
      <p:ext uri="{BB962C8B-B14F-4D97-AF65-F5344CB8AC3E}">
        <p14:creationId xmlns:p14="http://schemas.microsoft.com/office/powerpoint/2010/main" val="32868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2478-C664-4A2C-81CF-F1F941DEEC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/>
              <a:t>A Spanish novel and film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595987-27CD-4248-A0D2-28C0E8C930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Como </a:t>
            </a:r>
            <a:r>
              <a:rPr lang="en-GB" dirty="0" err="1"/>
              <a:t>agua</a:t>
            </a:r>
            <a:r>
              <a:rPr lang="en-GB" dirty="0"/>
              <a:t> para chocolate</a:t>
            </a:r>
          </a:p>
          <a:p>
            <a:endParaRPr lang="en-GB" dirty="0"/>
          </a:p>
          <a:p>
            <a:r>
              <a:rPr lang="en-GB" dirty="0"/>
              <a:t>Analysing key characters</a:t>
            </a:r>
          </a:p>
          <a:p>
            <a:r>
              <a:rPr lang="en-GB" dirty="0"/>
              <a:t>Themes </a:t>
            </a:r>
          </a:p>
          <a:p>
            <a:r>
              <a:rPr lang="en-GB" dirty="0"/>
              <a:t>Social and political context in which the book was brought into and what it represents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C68A14-3E2D-4677-92FD-A5A7ED9C7E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Laberinto</a:t>
            </a:r>
            <a:r>
              <a:rPr lang="en-GB" dirty="0"/>
              <a:t> del </a:t>
            </a:r>
            <a:r>
              <a:rPr lang="en-GB" dirty="0" err="1"/>
              <a:t>Fauno</a:t>
            </a:r>
            <a:endParaRPr lang="en-GB" dirty="0"/>
          </a:p>
          <a:p>
            <a:endParaRPr lang="en-GB" dirty="0"/>
          </a:p>
          <a:p>
            <a:r>
              <a:rPr lang="en-GB" dirty="0"/>
              <a:t>Analysing key characters</a:t>
            </a:r>
          </a:p>
          <a:p>
            <a:r>
              <a:rPr lang="en-GB" dirty="0"/>
              <a:t>Themes </a:t>
            </a:r>
          </a:p>
          <a:p>
            <a:r>
              <a:rPr lang="en-GB" dirty="0"/>
              <a:t>Social and political context in which the film was brought into and what it represents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3692E8-1143-4C7B-A715-E924A0C17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Film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A8AC44-30AE-4C05-8B85-4C98FB668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Novel </a:t>
            </a:r>
          </a:p>
        </p:txBody>
      </p:sp>
    </p:spTree>
    <p:extLst>
      <p:ext uri="{BB962C8B-B14F-4D97-AF65-F5344CB8AC3E}">
        <p14:creationId xmlns:p14="http://schemas.microsoft.com/office/powerpoint/2010/main" val="246551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99D6-10AA-4691-A103-D4DE9F9C85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/>
              <a:t>Independent 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0029-A143-4D6A-BC79-64B5C303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In your second year, you will need to prepare your independent research project.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You can research a subject, or a person, or a key question that relates to a country or countries within the Spanish speaking world.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You will need to analyse and summarise your research, including present where you found your information, and discuss these in the speaking assessment at the end of year 13. </a:t>
            </a:r>
          </a:p>
        </p:txBody>
      </p:sp>
    </p:spTree>
    <p:extLst>
      <p:ext uri="{BB962C8B-B14F-4D97-AF65-F5344CB8AC3E}">
        <p14:creationId xmlns:p14="http://schemas.microsoft.com/office/powerpoint/2010/main" val="2044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9C12-B5C3-4276-9F65-382122A8AA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/>
              <a:t>Examples of things that you could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0A7B-794D-47B1-B8BB-14C09CF7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4908" cy="4351338"/>
          </a:xfrm>
        </p:spPr>
        <p:txBody>
          <a:bodyPr/>
          <a:lstStyle/>
          <a:p>
            <a:r>
              <a:rPr lang="en-GB" dirty="0"/>
              <a:t>The Spanish football team</a:t>
            </a:r>
          </a:p>
          <a:p>
            <a:r>
              <a:rPr lang="en-GB" dirty="0"/>
              <a:t>Barcelona </a:t>
            </a:r>
          </a:p>
          <a:p>
            <a:r>
              <a:rPr lang="en-GB" dirty="0"/>
              <a:t>The history of the Sagrada </a:t>
            </a:r>
            <a:r>
              <a:rPr lang="en-GB" dirty="0" err="1"/>
              <a:t>familia</a:t>
            </a:r>
            <a:r>
              <a:rPr lang="en-GB" dirty="0"/>
              <a:t> </a:t>
            </a:r>
          </a:p>
          <a:p>
            <a:r>
              <a:rPr lang="en-GB" dirty="0"/>
              <a:t>The impact of tourists in </a:t>
            </a:r>
            <a:r>
              <a:rPr lang="en-GB" dirty="0" err="1"/>
              <a:t>machu</a:t>
            </a:r>
            <a:r>
              <a:rPr lang="en-GB" dirty="0"/>
              <a:t> </a:t>
            </a:r>
            <a:r>
              <a:rPr lang="en-GB" dirty="0" err="1"/>
              <a:t>picchu</a:t>
            </a:r>
            <a:r>
              <a:rPr lang="en-GB" dirty="0"/>
              <a:t> </a:t>
            </a:r>
          </a:p>
          <a:p>
            <a:r>
              <a:rPr lang="en-GB" dirty="0"/>
              <a:t>Gaudi </a:t>
            </a:r>
          </a:p>
          <a:p>
            <a:r>
              <a:rPr lang="en-GB" dirty="0"/>
              <a:t>Pablo Picasso </a:t>
            </a:r>
          </a:p>
          <a:p>
            <a:r>
              <a:rPr lang="en-GB" dirty="0"/>
              <a:t>Shakira and her charity work </a:t>
            </a:r>
          </a:p>
          <a:p>
            <a:r>
              <a:rPr lang="en-GB" dirty="0"/>
              <a:t>Flamenco dancing and its origins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81DEA93-D806-43E5-AC18-8DE3A35665FA}"/>
              </a:ext>
            </a:extLst>
          </p:cNvPr>
          <p:cNvSpPr/>
          <p:nvPr/>
        </p:nvSpPr>
        <p:spPr>
          <a:xfrm>
            <a:off x="7995138" y="3048000"/>
            <a:ext cx="3358662" cy="2766646"/>
          </a:xfrm>
          <a:prstGeom prst="wedgeRoundRectCallout">
            <a:avLst>
              <a:gd name="adj1" fmla="val -77378"/>
              <a:gd name="adj2" fmla="val -705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It could really be absolutely anything, as long as it’s about a Spanish country or person, and you are able to find and back up your research </a:t>
            </a:r>
          </a:p>
        </p:txBody>
      </p:sp>
    </p:spTree>
    <p:extLst>
      <p:ext uri="{BB962C8B-B14F-4D97-AF65-F5344CB8AC3E}">
        <p14:creationId xmlns:p14="http://schemas.microsoft.com/office/powerpoint/2010/main" val="20562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298A-22A6-488A-957B-08167B85F0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/>
              <a:t>Assessment 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54B7-5B0A-4124-A4A3-0A0793182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77" y="1978025"/>
            <a:ext cx="5276676" cy="4733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3 exams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Paper 1 = listening and reading</a:t>
            </a:r>
          </a:p>
          <a:p>
            <a:pPr marL="0" indent="0" algn="ctr">
              <a:buNone/>
            </a:pPr>
            <a:r>
              <a:rPr lang="en-US" sz="2400" dirty="0"/>
              <a:t>(based off of topics from both years)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Paper 2 = writing </a:t>
            </a:r>
          </a:p>
          <a:p>
            <a:pPr marL="0" indent="0" algn="ctr">
              <a:buNone/>
            </a:pPr>
            <a:r>
              <a:rPr lang="en-US" sz="2400" dirty="0"/>
              <a:t>(an essay on the book and the film)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dirty="0"/>
              <a:t>Paper 3 = speaking </a:t>
            </a:r>
          </a:p>
          <a:p>
            <a:pPr marL="0" indent="0" algn="ctr">
              <a:buNone/>
            </a:pPr>
            <a:r>
              <a:rPr lang="en-US" sz="2200" dirty="0"/>
              <a:t>(stimulus card and discussion + IRP)</a:t>
            </a:r>
            <a:endParaRPr lang="en-GB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9B71A7-2977-49F6-87B2-DC77A629FADB}"/>
              </a:ext>
            </a:extLst>
          </p:cNvPr>
          <p:cNvSpPr txBox="1">
            <a:spLocks/>
          </p:cNvSpPr>
          <p:nvPr/>
        </p:nvSpPr>
        <p:spPr>
          <a:xfrm>
            <a:off x="838200" y="2600587"/>
            <a:ext cx="4815980" cy="3137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Year 12 – no formal assessment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PPEs around May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Y</a:t>
            </a:r>
            <a:r>
              <a:rPr lang="en-GB" dirty="0"/>
              <a:t>ear 13 – final exams in June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PPEs around Feb</a:t>
            </a:r>
          </a:p>
        </p:txBody>
      </p:sp>
    </p:spTree>
    <p:extLst>
      <p:ext uri="{BB962C8B-B14F-4D97-AF65-F5344CB8AC3E}">
        <p14:creationId xmlns:p14="http://schemas.microsoft.com/office/powerpoint/2010/main" val="171432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BE3B-83FC-4C95-9B9D-E14C5FE1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como agua para chocolate">
            <a:extLst>
              <a:ext uri="{FF2B5EF4-FFF2-40B4-BE49-F238E27FC236}">
                <a16:creationId xmlns:a16="http://schemas.microsoft.com/office/drawing/2014/main" id="{D4ED3937-8F02-4EBD-91D2-6ED64EAF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54" y="124961"/>
            <a:ext cx="2492145" cy="37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C4D5F2-75C6-4E39-A518-294E6456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672" y="3694958"/>
            <a:ext cx="3707855" cy="3089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FA409-8073-4307-87DB-9E3B827B5C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959"/>
          <a:stretch/>
        </p:blipFill>
        <p:spPr>
          <a:xfrm>
            <a:off x="89353" y="124961"/>
            <a:ext cx="350113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EC630-7B85-4472-ABFE-F01BFCF90E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523"/>
          <a:stretch/>
        </p:blipFill>
        <p:spPr>
          <a:xfrm>
            <a:off x="1867822" y="1826003"/>
            <a:ext cx="3445331" cy="4390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CF83F9-5E8D-4026-9D87-E64EFAC20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519" y="325980"/>
            <a:ext cx="2018565" cy="28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B09-AB38-4163-86FE-8F8DCC5C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0" y="71510"/>
            <a:ext cx="6048462" cy="1325563"/>
          </a:xfrm>
        </p:spPr>
        <p:txBody>
          <a:bodyPr/>
          <a:lstStyle/>
          <a:p>
            <a:r>
              <a:rPr lang="en-GB" dirty="0"/>
              <a:t>An example piece of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4" t="20888" r="44033" b="12267"/>
          <a:stretch/>
        </p:blipFill>
        <p:spPr>
          <a:xfrm>
            <a:off x="209005" y="146455"/>
            <a:ext cx="5947955" cy="671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6262" y="1821317"/>
            <a:ext cx="5390606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Read the paragraph about Shakira and Enrique Iglesias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What can you pick out from the vocabulary?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Where are they from? What do they do?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Can you </a:t>
            </a:r>
            <a:r>
              <a:rPr lang="en-US" dirty="0" err="1"/>
              <a:t>recognise</a:t>
            </a:r>
            <a:r>
              <a:rPr lang="en-US" dirty="0"/>
              <a:t> any tenses you have studied before?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9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80"/>
            <a:ext cx="10515600" cy="13255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Summer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796143"/>
            <a:ext cx="10912929" cy="472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err="1"/>
              <a:t>Conocimiento</a:t>
            </a:r>
            <a:r>
              <a:rPr lang="en-US" u="sng" dirty="0"/>
              <a:t> clave del </a:t>
            </a:r>
            <a:r>
              <a:rPr lang="en-US" u="sng" dirty="0" err="1"/>
              <a:t>mundo</a:t>
            </a:r>
            <a:r>
              <a:rPr lang="en-US" u="sng" dirty="0"/>
              <a:t> </a:t>
            </a:r>
            <a:r>
              <a:rPr lang="en-US" u="sng" dirty="0" err="1"/>
              <a:t>hispánico</a:t>
            </a:r>
            <a:r>
              <a:rPr lang="en-US" u="sng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booklet contains some key information about the Spanish speaking world.</a:t>
            </a:r>
          </a:p>
          <a:p>
            <a:pPr marL="0" indent="0">
              <a:buNone/>
            </a:pPr>
            <a:r>
              <a:rPr lang="en-US" dirty="0"/>
              <a:t>In GCSE you have learnt how to express yourself in Spanish but the a level will introduce you to many new things about culture, history and the current affairs of not only Spain but the Spanish speaking world.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through the translations, </a:t>
            </a:r>
            <a:r>
              <a:rPr lang="en-US"/>
              <a:t>read the </a:t>
            </a:r>
            <a:r>
              <a:rPr lang="en-US" dirty="0"/>
              <a:t>key information and do some of your own research on the blank pages to discuss when you come back after summer.</a:t>
            </a:r>
          </a:p>
        </p:txBody>
      </p:sp>
    </p:spTree>
    <p:extLst>
      <p:ext uri="{BB962C8B-B14F-4D97-AF65-F5344CB8AC3E}">
        <p14:creationId xmlns:p14="http://schemas.microsoft.com/office/powerpoint/2010/main" val="224188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FDCAD9-A286-4F96-9E85-74D20561AE46}"/>
</file>

<file path=customXml/itemProps2.xml><?xml version="1.0" encoding="utf-8"?>
<ds:datastoreItem xmlns:ds="http://schemas.openxmlformats.org/officeDocument/2006/customXml" ds:itemID="{1B92C94F-FB80-4163-B319-17486005A141}"/>
</file>

<file path=customXml/itemProps3.xml><?xml version="1.0" encoding="utf-8"?>
<ds:datastoreItem xmlns:ds="http://schemas.openxmlformats.org/officeDocument/2006/customXml" ds:itemID="{39FFEFAD-EA65-4796-8EA0-276D698E907A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638</Words>
  <Application>Microsoft Office PowerPoint</Application>
  <PresentationFormat>Widescreen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Course structure</vt:lpstr>
      <vt:lpstr>A Spanish novel and film</vt:lpstr>
      <vt:lpstr>Independent research project</vt:lpstr>
      <vt:lpstr>Examples of things that you could study</vt:lpstr>
      <vt:lpstr>Assessment </vt:lpstr>
      <vt:lpstr>PowerPoint Presentation</vt:lpstr>
      <vt:lpstr>An example piece of work </vt:lpstr>
      <vt:lpstr>Summer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B Gunbie</dc:creator>
  <cp:lastModifiedBy>Miss B Gunbie</cp:lastModifiedBy>
  <cp:revision>13</cp:revision>
  <dcterms:created xsi:type="dcterms:W3CDTF">2023-06-27T09:48:46Z</dcterms:created>
  <dcterms:modified xsi:type="dcterms:W3CDTF">2024-06-26T13:59:55Z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