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5" r:id="rId6"/>
    <p:sldId id="266" r:id="rId7"/>
    <p:sldId id="267" r:id="rId8"/>
    <p:sldId id="268" r:id="rId9"/>
    <p:sldId id="269" r:id="rId10"/>
    <p:sldId id="270" r:id="rId11"/>
    <p:sldId id="271" r:id="rId12"/>
    <p:sldId id="257" r:id="rId13"/>
    <p:sldId id="258" r:id="rId14"/>
    <p:sldId id="260" r:id="rId15"/>
    <p:sldId id="259" r:id="rId16"/>
    <p:sldId id="264" r:id="rId17"/>
    <p:sldId id="263" r:id="rId18"/>
    <p:sldId id="272" r:id="rId19"/>
    <p:sldId id="261" r:id="rId20"/>
    <p:sldId id="262"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5007-C635-79A0-3143-4F26905D9F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5D7A13-88A0-DD98-FD3C-1913F0E11E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6AEEB65-6E8A-90A0-914A-013C3BA73638}"/>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5" name="Footer Placeholder 4">
            <a:extLst>
              <a:ext uri="{FF2B5EF4-FFF2-40B4-BE49-F238E27FC236}">
                <a16:creationId xmlns:a16="http://schemas.microsoft.com/office/drawing/2014/main" id="{A611F931-39C7-BEA9-AD0F-E85597D310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2388AC-5E09-E0A5-1A6E-3D5E0E76F8C6}"/>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81940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E81A-E2FF-F95D-4CA3-F398435F8D3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9634ED-F935-2797-0B84-AD46AEE43B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38A8B4-69F4-7253-9057-DCA3280B8950}"/>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5" name="Footer Placeholder 4">
            <a:extLst>
              <a:ext uri="{FF2B5EF4-FFF2-40B4-BE49-F238E27FC236}">
                <a16:creationId xmlns:a16="http://schemas.microsoft.com/office/drawing/2014/main" id="{0774AEBA-0027-971F-5E38-ECF8E08270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AFAAF-3083-4D2E-1582-37F3B1FAC057}"/>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62057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13D3B3-6F33-A479-36B1-57FDBD09AE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3A55475-91D7-2846-AA1E-B8FB0C84AB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3370F8-94F4-2A49-B8C3-4FF57729652F}"/>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5" name="Footer Placeholder 4">
            <a:extLst>
              <a:ext uri="{FF2B5EF4-FFF2-40B4-BE49-F238E27FC236}">
                <a16:creationId xmlns:a16="http://schemas.microsoft.com/office/drawing/2014/main" id="{0EC853CF-36BD-E97B-FBB7-63625EA550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CB604A-548F-A569-9BB9-97D44F2E3293}"/>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66296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8CD6-F912-7895-0C5B-0E9583FEF6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354DCDF-2406-3307-6FDD-49734587D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EC6841-A07E-84D3-C1FB-FD62AD7791B5}"/>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5" name="Footer Placeholder 4">
            <a:extLst>
              <a:ext uri="{FF2B5EF4-FFF2-40B4-BE49-F238E27FC236}">
                <a16:creationId xmlns:a16="http://schemas.microsoft.com/office/drawing/2014/main" id="{60823AF2-46F9-2B67-D26A-5114873FB78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AF8772-7F25-30C6-5D8D-D024BEE2F78E}"/>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466279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CD12E-15BF-C396-DFC1-0F1CFF6605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4C5947A-DCB2-E526-724E-7B36FBD794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126C5B-C220-7484-3207-66A077C20A0C}"/>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5" name="Footer Placeholder 4">
            <a:extLst>
              <a:ext uri="{FF2B5EF4-FFF2-40B4-BE49-F238E27FC236}">
                <a16:creationId xmlns:a16="http://schemas.microsoft.com/office/drawing/2014/main" id="{EBB0B09F-207C-69DA-D59B-D68EF18449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75828-3417-462A-F4C6-44EE2412024C}"/>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228547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48B2-4699-7B6F-8161-BE17D39732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7E0B035-DCF8-3635-252B-0822F7CAF47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848E8D-7C02-15FC-ABE6-D406720514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8CCD586-D9AC-1E6B-6300-E5D1E0C5242E}"/>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6" name="Footer Placeholder 5">
            <a:extLst>
              <a:ext uri="{FF2B5EF4-FFF2-40B4-BE49-F238E27FC236}">
                <a16:creationId xmlns:a16="http://schemas.microsoft.com/office/drawing/2014/main" id="{9E81D001-5D28-B5BC-413D-AB2249299B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0B5B9B-33B3-F41A-A883-D24D7392436E}"/>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845825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386F3-D7F9-2E49-7904-1F7CAF6A789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6D611C-33B0-6466-7639-C82F6C742D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D66773-20B1-1879-F008-2C6B06C996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61D2ED2-6E13-09CC-A872-E278C3AED6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8A729D-9372-57E0-A458-E8E11448E6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08BF6E-42FA-54EC-386A-2A27A88B56C7}"/>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8" name="Footer Placeholder 7">
            <a:extLst>
              <a:ext uri="{FF2B5EF4-FFF2-40B4-BE49-F238E27FC236}">
                <a16:creationId xmlns:a16="http://schemas.microsoft.com/office/drawing/2014/main" id="{53D9EFBA-B453-1275-22C0-80BBCEF15DC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8D5563-29AD-2B4C-C7CC-533BCD621AD3}"/>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567209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6717-019A-4D04-03AA-F15B643CD7D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FFF4B4-B5D5-053D-EDFE-63A1DD25A9EF}"/>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4" name="Footer Placeholder 3">
            <a:extLst>
              <a:ext uri="{FF2B5EF4-FFF2-40B4-BE49-F238E27FC236}">
                <a16:creationId xmlns:a16="http://schemas.microsoft.com/office/drawing/2014/main" id="{88F8A85C-8E70-B0FA-0A70-CED37E47AB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5084301-C79E-88F0-FB1E-053BE38459E2}"/>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24943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E5FE60-3947-6AE1-EFF1-0E5FD27504BC}"/>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3" name="Footer Placeholder 2">
            <a:extLst>
              <a:ext uri="{FF2B5EF4-FFF2-40B4-BE49-F238E27FC236}">
                <a16:creationId xmlns:a16="http://schemas.microsoft.com/office/drawing/2014/main" id="{B7847E87-73E5-3640-8FA6-541222D74D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5875C8-A142-4EDC-AAAA-5B150E3B47C9}"/>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204926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0CC02-0726-E6B5-83A2-0AFF1C0A08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241C65A-CE27-AA26-2690-4670FDBDD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D759D4C-C026-96B8-FDAA-E1CAB3E5E7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533D5F-5F97-9668-8EC2-142CE682AEA4}"/>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6" name="Footer Placeholder 5">
            <a:extLst>
              <a:ext uri="{FF2B5EF4-FFF2-40B4-BE49-F238E27FC236}">
                <a16:creationId xmlns:a16="http://schemas.microsoft.com/office/drawing/2014/main" id="{13F27F65-7F0C-4709-A3C4-107747C73F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5F8155-BB5B-2814-4060-EB7CC7BC6501}"/>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4205148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85083-387C-2519-0636-AB764EA1E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02B3B4-005D-AC3C-DE38-9D250CA64B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B91251-955D-95F9-0A74-AB729A342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2DAA5-F155-C21F-72DB-6501128FC25B}"/>
              </a:ext>
            </a:extLst>
          </p:cNvPr>
          <p:cNvSpPr>
            <a:spLocks noGrp="1"/>
          </p:cNvSpPr>
          <p:nvPr>
            <p:ph type="dt" sz="half" idx="10"/>
          </p:nvPr>
        </p:nvSpPr>
        <p:spPr/>
        <p:txBody>
          <a:bodyPr/>
          <a:lstStyle/>
          <a:p>
            <a:fld id="{E0E318A1-BFE4-4439-B5B2-56E70692B0F4}" type="datetimeFigureOut">
              <a:rPr lang="en-GB" smtClean="0"/>
              <a:t>03/07/2024</a:t>
            </a:fld>
            <a:endParaRPr lang="en-GB"/>
          </a:p>
        </p:txBody>
      </p:sp>
      <p:sp>
        <p:nvSpPr>
          <p:cNvPr id="6" name="Footer Placeholder 5">
            <a:extLst>
              <a:ext uri="{FF2B5EF4-FFF2-40B4-BE49-F238E27FC236}">
                <a16:creationId xmlns:a16="http://schemas.microsoft.com/office/drawing/2014/main" id="{0AD0AF1A-8419-638D-98CB-54B243330C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B4823D-1366-6441-7700-569B03371FB3}"/>
              </a:ext>
            </a:extLst>
          </p:cNvPr>
          <p:cNvSpPr>
            <a:spLocks noGrp="1"/>
          </p:cNvSpPr>
          <p:nvPr>
            <p:ph type="sldNum" sz="quarter" idx="12"/>
          </p:nvPr>
        </p:nvSpPr>
        <p:spPr/>
        <p:txBody>
          <a:bodyPr/>
          <a:lstStyle/>
          <a:p>
            <a:fld id="{7E1C8124-524C-441A-B0A2-08C41F523595}" type="slidenum">
              <a:rPr lang="en-GB" smtClean="0"/>
              <a:t>‹#›</a:t>
            </a:fld>
            <a:endParaRPr lang="en-GB"/>
          </a:p>
        </p:txBody>
      </p:sp>
    </p:spTree>
    <p:extLst>
      <p:ext uri="{BB962C8B-B14F-4D97-AF65-F5344CB8AC3E}">
        <p14:creationId xmlns:p14="http://schemas.microsoft.com/office/powerpoint/2010/main" val="341373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93DF6-CA6C-22BE-5832-9D37950A5E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E25367-1A36-DBF4-C50C-C9E03BD057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AEF69F-0134-AE1F-89E1-EDE75ECD57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0E318A1-BFE4-4439-B5B2-56E70692B0F4}" type="datetimeFigureOut">
              <a:rPr lang="en-GB" smtClean="0"/>
              <a:t>03/07/2024</a:t>
            </a:fld>
            <a:endParaRPr lang="en-GB"/>
          </a:p>
        </p:txBody>
      </p:sp>
      <p:sp>
        <p:nvSpPr>
          <p:cNvPr id="5" name="Footer Placeholder 4">
            <a:extLst>
              <a:ext uri="{FF2B5EF4-FFF2-40B4-BE49-F238E27FC236}">
                <a16:creationId xmlns:a16="http://schemas.microsoft.com/office/drawing/2014/main" id="{8D3820A1-8955-0524-7350-34E580550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B9BE446-4020-423B-9ACE-3735776BE4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1C8124-524C-441A-B0A2-08C41F523595}" type="slidenum">
              <a:rPr lang="en-GB" smtClean="0"/>
              <a:t>‹#›</a:t>
            </a:fld>
            <a:endParaRPr lang="en-GB"/>
          </a:p>
        </p:txBody>
      </p:sp>
    </p:spTree>
    <p:extLst>
      <p:ext uri="{BB962C8B-B14F-4D97-AF65-F5344CB8AC3E}">
        <p14:creationId xmlns:p14="http://schemas.microsoft.com/office/powerpoint/2010/main" val="1164331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67FC74-9959-08AD-EEDC-234A65798884}"/>
              </a:ext>
            </a:extLst>
          </p:cNvPr>
          <p:cNvSpPr>
            <a:spLocks noGrp="1"/>
          </p:cNvSpPr>
          <p:nvPr>
            <p:ph type="title"/>
          </p:nvPr>
        </p:nvSpPr>
        <p:spPr>
          <a:xfrm>
            <a:off x="710381" y="1839963"/>
            <a:ext cx="10515600" cy="2673043"/>
          </a:xfrm>
          <a:solidFill>
            <a:schemeClr val="accent2">
              <a:lumMod val="20000"/>
              <a:lumOff val="80000"/>
            </a:schemeClr>
          </a:solidFill>
        </p:spPr>
        <p:txBody>
          <a:bodyPr/>
          <a:lstStyle/>
          <a:p>
            <a:pPr algn="ctr"/>
            <a:r>
              <a:rPr lang="en-GB" b="1" dirty="0"/>
              <a:t>A level German</a:t>
            </a:r>
            <a:br>
              <a:rPr lang="en-GB" b="1" dirty="0"/>
            </a:br>
            <a:r>
              <a:rPr lang="en-GB" b="1" dirty="0"/>
              <a:t>6</a:t>
            </a:r>
            <a:r>
              <a:rPr lang="en-GB" b="1" baseline="30000" dirty="0"/>
              <a:t>th</a:t>
            </a:r>
            <a:r>
              <a:rPr lang="en-GB" b="1" dirty="0"/>
              <a:t> form Induction Day</a:t>
            </a:r>
            <a:br>
              <a:rPr lang="en-GB" b="1" dirty="0"/>
            </a:br>
            <a:r>
              <a:rPr lang="en-GB" b="1" dirty="0"/>
              <a:t>28/06/24</a:t>
            </a:r>
          </a:p>
        </p:txBody>
      </p:sp>
    </p:spTree>
    <p:extLst>
      <p:ext uri="{BB962C8B-B14F-4D97-AF65-F5344CB8AC3E}">
        <p14:creationId xmlns:p14="http://schemas.microsoft.com/office/powerpoint/2010/main" val="769370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2A982-F83E-69AF-CA41-BA51CABD822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09A627B-9623-B767-7A05-C383B9C1BD9A}"/>
              </a:ext>
            </a:extLst>
          </p:cNvPr>
          <p:cNvSpPr>
            <a:spLocks noGrp="1"/>
          </p:cNvSpPr>
          <p:nvPr>
            <p:ph idx="1"/>
          </p:nvPr>
        </p:nvSpPr>
        <p:spPr/>
        <p:txBody>
          <a:bodyPr/>
          <a:lstStyle/>
          <a:p>
            <a:endParaRPr lang="en-GB" dirty="0"/>
          </a:p>
        </p:txBody>
      </p:sp>
      <p:pic>
        <p:nvPicPr>
          <p:cNvPr id="2050" name="Picture 2">
            <a:extLst>
              <a:ext uri="{FF2B5EF4-FFF2-40B4-BE49-F238E27FC236}">
                <a16:creationId xmlns:a16="http://schemas.microsoft.com/office/drawing/2014/main" id="{67AF3BE1-D61D-22D5-B0FB-FDDF38A00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8078" y="61452"/>
            <a:ext cx="6735096" cy="673509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412C150B-D621-215D-9895-545A454567EA}"/>
              </a:ext>
            </a:extLst>
          </p:cNvPr>
          <p:cNvSpPr txBox="1">
            <a:spLocks/>
          </p:cNvSpPr>
          <p:nvPr/>
        </p:nvSpPr>
        <p:spPr>
          <a:xfrm>
            <a:off x="838200" y="1825625"/>
            <a:ext cx="3694471" cy="1150374"/>
          </a:xfrm>
          <a:prstGeom prst="rect">
            <a:avLst/>
          </a:prstGeom>
          <a:solidFill>
            <a:schemeClr val="accent2">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Adele Bloch Bauer (1)</a:t>
            </a:r>
          </a:p>
          <a:p>
            <a:pPr marL="0" indent="0">
              <a:buFont typeface="Arial" panose="020B0604020202020204" pitchFamily="34" charset="0"/>
              <a:buNone/>
            </a:pPr>
            <a:r>
              <a:rPr lang="en-GB" dirty="0"/>
              <a:t>1907</a:t>
            </a:r>
          </a:p>
        </p:txBody>
      </p:sp>
    </p:spTree>
    <p:extLst>
      <p:ext uri="{BB962C8B-B14F-4D97-AF65-F5344CB8AC3E}">
        <p14:creationId xmlns:p14="http://schemas.microsoft.com/office/powerpoint/2010/main" val="3859497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C4A5B-B84D-E2EF-4578-1A05C9F8CFAD}"/>
              </a:ext>
            </a:extLst>
          </p:cNvPr>
          <p:cNvSpPr>
            <a:spLocks noGrp="1"/>
          </p:cNvSpPr>
          <p:nvPr>
            <p:ph type="title"/>
          </p:nvPr>
        </p:nvSpPr>
        <p:spPr/>
        <p:txBody>
          <a:bodyPr/>
          <a:lstStyle/>
          <a:p>
            <a:endParaRPr lang="en-GB"/>
          </a:p>
        </p:txBody>
      </p:sp>
      <p:pic>
        <p:nvPicPr>
          <p:cNvPr id="4098" name="Picture 2" descr="Lady with a Fan portrait by Gustav Klimt">
            <a:extLst>
              <a:ext uri="{FF2B5EF4-FFF2-40B4-BE49-F238E27FC236}">
                <a16:creationId xmlns:a16="http://schemas.microsoft.com/office/drawing/2014/main" id="{06A173F9-44CB-8548-3262-06D03D13D2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5109" y="88490"/>
            <a:ext cx="681196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4F9D0AF-3974-2D9A-8831-46A2E04F5240}"/>
              </a:ext>
            </a:extLst>
          </p:cNvPr>
          <p:cNvSpPr>
            <a:spLocks noGrp="1"/>
          </p:cNvSpPr>
          <p:nvPr>
            <p:ph idx="1"/>
          </p:nvPr>
        </p:nvSpPr>
        <p:spPr>
          <a:xfrm>
            <a:off x="838200" y="2064774"/>
            <a:ext cx="3773129" cy="1022555"/>
          </a:xfrm>
          <a:solidFill>
            <a:schemeClr val="accent2">
              <a:lumMod val="60000"/>
              <a:lumOff val="40000"/>
            </a:schemeClr>
          </a:solidFill>
        </p:spPr>
        <p:txBody>
          <a:bodyPr/>
          <a:lstStyle/>
          <a:p>
            <a:pPr marL="0" indent="0">
              <a:buNone/>
            </a:pPr>
            <a:r>
              <a:rPr lang="en-GB" dirty="0"/>
              <a:t>Dame </a:t>
            </a:r>
            <a:r>
              <a:rPr lang="en-GB" dirty="0" err="1"/>
              <a:t>mit</a:t>
            </a:r>
            <a:r>
              <a:rPr lang="en-GB" dirty="0"/>
              <a:t> </a:t>
            </a:r>
            <a:r>
              <a:rPr lang="en-GB" dirty="0" err="1"/>
              <a:t>Fächer</a:t>
            </a:r>
            <a:r>
              <a:rPr lang="en-GB" dirty="0"/>
              <a:t> </a:t>
            </a:r>
          </a:p>
          <a:p>
            <a:pPr marL="0" indent="0">
              <a:buNone/>
            </a:pPr>
            <a:r>
              <a:rPr lang="en-GB" dirty="0"/>
              <a:t>1918</a:t>
            </a:r>
          </a:p>
        </p:txBody>
      </p:sp>
    </p:spTree>
    <p:extLst>
      <p:ext uri="{BB962C8B-B14F-4D97-AF65-F5344CB8AC3E}">
        <p14:creationId xmlns:p14="http://schemas.microsoft.com/office/powerpoint/2010/main" val="2926505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4755-2CFE-3A50-DB3A-1F06E93BA2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8BE7077-D3D2-9EB8-BFD1-F0BC47E4B51B}"/>
              </a:ext>
            </a:extLst>
          </p:cNvPr>
          <p:cNvSpPr>
            <a:spLocks noGrp="1"/>
          </p:cNvSpPr>
          <p:nvPr>
            <p:ph idx="1"/>
          </p:nvPr>
        </p:nvSpPr>
        <p:spPr>
          <a:xfrm>
            <a:off x="838200" y="1825625"/>
            <a:ext cx="3782961" cy="1104388"/>
          </a:xfrm>
          <a:solidFill>
            <a:schemeClr val="accent2">
              <a:lumMod val="60000"/>
              <a:lumOff val="40000"/>
            </a:schemeClr>
          </a:solidFill>
        </p:spPr>
        <p:txBody>
          <a:bodyPr/>
          <a:lstStyle/>
          <a:p>
            <a:pPr marL="0" indent="0">
              <a:buNone/>
            </a:pPr>
            <a:r>
              <a:rPr lang="en-GB" dirty="0" err="1"/>
              <a:t>Bildnis</a:t>
            </a:r>
            <a:r>
              <a:rPr lang="en-GB" dirty="0"/>
              <a:t> Fraulein </a:t>
            </a:r>
            <a:r>
              <a:rPr lang="en-GB" dirty="0" err="1"/>
              <a:t>Lieser</a:t>
            </a:r>
            <a:r>
              <a:rPr lang="en-GB" dirty="0"/>
              <a:t> </a:t>
            </a:r>
          </a:p>
          <a:p>
            <a:pPr marL="0" indent="0">
              <a:buNone/>
            </a:pPr>
            <a:r>
              <a:rPr lang="en-GB" dirty="0"/>
              <a:t>1917</a:t>
            </a:r>
          </a:p>
        </p:txBody>
      </p:sp>
      <p:pic>
        <p:nvPicPr>
          <p:cNvPr id="3074" name="Picture 2" descr="Portrait of Fraulein Lieser">
            <a:extLst>
              <a:ext uri="{FF2B5EF4-FFF2-40B4-BE49-F238E27FC236}">
                <a16:creationId xmlns:a16="http://schemas.microsoft.com/office/drawing/2014/main" id="{135AB833-3E83-A4B8-9ADD-E57598A2F8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57" t="1004" r="13108" b="2077"/>
          <a:stretch/>
        </p:blipFill>
        <p:spPr bwMode="auto">
          <a:xfrm>
            <a:off x="7492181" y="53655"/>
            <a:ext cx="4463845" cy="675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17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ortrait of Fraulein Lieser">
            <a:extLst>
              <a:ext uri="{FF2B5EF4-FFF2-40B4-BE49-F238E27FC236}">
                <a16:creationId xmlns:a16="http://schemas.microsoft.com/office/drawing/2014/main" id="{AE12BB7D-8C94-8137-89F4-6443142F7E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57" t="1004" r="13108" b="2077"/>
          <a:stretch/>
        </p:blipFill>
        <p:spPr bwMode="auto">
          <a:xfrm>
            <a:off x="6672810" y="3568271"/>
            <a:ext cx="1995796" cy="30182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ady with a Fan portrait by Gustav Klimt">
            <a:extLst>
              <a:ext uri="{FF2B5EF4-FFF2-40B4-BE49-F238E27FC236}">
                <a16:creationId xmlns:a16="http://schemas.microsoft.com/office/drawing/2014/main" id="{526BA856-A57D-406D-0F0A-21051D84F2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181" y="19665"/>
            <a:ext cx="3045645" cy="30662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5F70555-76CE-1A41-D7E9-DFE067F3FC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37388"/>
            <a:ext cx="3011279" cy="30112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3D87800A-B0EA-6303-8281-D27FEF6738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070674" cy="307749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728EA16-9C59-CECB-BCD5-8C07A787FEF8}"/>
              </a:ext>
            </a:extLst>
          </p:cNvPr>
          <p:cNvSpPr txBox="1"/>
          <p:nvPr/>
        </p:nvSpPr>
        <p:spPr>
          <a:xfrm>
            <a:off x="3105264" y="-84205"/>
            <a:ext cx="3025326" cy="3170099"/>
          </a:xfrm>
          <a:prstGeom prst="rect">
            <a:avLst/>
          </a:prstGeom>
          <a:noFill/>
        </p:spPr>
        <p:txBody>
          <a:bodyPr wrap="square" rtlCol="0">
            <a:spAutoFit/>
          </a:bodyPr>
          <a:lstStyle/>
          <a:p>
            <a:r>
              <a:rPr lang="en-GB" sz="2000" dirty="0"/>
              <a:t>……………………………………………………………………………………………………………………………………………………………………………………………………………………………………………………………………………………………………………………………………………………......</a:t>
            </a:r>
          </a:p>
        </p:txBody>
      </p:sp>
      <p:sp>
        <p:nvSpPr>
          <p:cNvPr id="9" name="TextBox 8">
            <a:extLst>
              <a:ext uri="{FF2B5EF4-FFF2-40B4-BE49-F238E27FC236}">
                <a16:creationId xmlns:a16="http://schemas.microsoft.com/office/drawing/2014/main" id="{62B3B0A1-5FED-09A3-9AB1-3B601748D255}"/>
              </a:ext>
            </a:extLst>
          </p:cNvPr>
          <p:cNvSpPr txBox="1"/>
          <p:nvPr/>
        </p:nvSpPr>
        <p:spPr>
          <a:xfrm>
            <a:off x="3070674" y="3457977"/>
            <a:ext cx="3025326" cy="3170099"/>
          </a:xfrm>
          <a:prstGeom prst="rect">
            <a:avLst/>
          </a:prstGeom>
          <a:noFill/>
        </p:spPr>
        <p:txBody>
          <a:bodyPr wrap="square" rtlCol="0">
            <a:spAutoFit/>
          </a:bodyPr>
          <a:lstStyle/>
          <a:p>
            <a:r>
              <a:rPr lang="en-GB" sz="2000" dirty="0"/>
              <a:t>……………………………………………………………………………………………………………………………………………………………………………………………………………………………………………………………………………………………………………………………………………………......</a:t>
            </a:r>
          </a:p>
        </p:txBody>
      </p:sp>
      <p:sp>
        <p:nvSpPr>
          <p:cNvPr id="10" name="TextBox 9">
            <a:extLst>
              <a:ext uri="{FF2B5EF4-FFF2-40B4-BE49-F238E27FC236}">
                <a16:creationId xmlns:a16="http://schemas.microsoft.com/office/drawing/2014/main" id="{895879D3-5059-AC53-3C27-72CFE79DB2AF}"/>
              </a:ext>
            </a:extLst>
          </p:cNvPr>
          <p:cNvSpPr txBox="1"/>
          <p:nvPr/>
        </p:nvSpPr>
        <p:spPr>
          <a:xfrm>
            <a:off x="9245417" y="-100892"/>
            <a:ext cx="3025326" cy="3170099"/>
          </a:xfrm>
          <a:prstGeom prst="rect">
            <a:avLst/>
          </a:prstGeom>
          <a:noFill/>
        </p:spPr>
        <p:txBody>
          <a:bodyPr wrap="square" rtlCol="0">
            <a:spAutoFit/>
          </a:bodyPr>
          <a:lstStyle/>
          <a:p>
            <a:r>
              <a:rPr lang="en-GB" sz="2000" dirty="0"/>
              <a:t>……………………………………………………………………………………………………………………………………………………………………………………………………………………………………………………………………………………………………………………………………………………......</a:t>
            </a:r>
          </a:p>
        </p:txBody>
      </p:sp>
      <p:sp>
        <p:nvSpPr>
          <p:cNvPr id="11" name="TextBox 10">
            <a:extLst>
              <a:ext uri="{FF2B5EF4-FFF2-40B4-BE49-F238E27FC236}">
                <a16:creationId xmlns:a16="http://schemas.microsoft.com/office/drawing/2014/main" id="{CC25AE6D-BE52-AFA6-7E54-C69A4C47A9DF}"/>
              </a:ext>
            </a:extLst>
          </p:cNvPr>
          <p:cNvSpPr txBox="1"/>
          <p:nvPr/>
        </p:nvSpPr>
        <p:spPr>
          <a:xfrm>
            <a:off x="9245417" y="3416423"/>
            <a:ext cx="3025326" cy="3170099"/>
          </a:xfrm>
          <a:prstGeom prst="rect">
            <a:avLst/>
          </a:prstGeom>
          <a:noFill/>
        </p:spPr>
        <p:txBody>
          <a:bodyPr wrap="square" rtlCol="0">
            <a:spAutoFit/>
          </a:bodyPr>
          <a:lstStyle/>
          <a:p>
            <a:r>
              <a:rPr lang="en-GB" sz="2000" dirty="0"/>
              <a:t>……………………………………………………………………………………………………………………………………………………………………………………………………………………………………………………………………………………………………………………………………………………......</a:t>
            </a:r>
          </a:p>
        </p:txBody>
      </p:sp>
    </p:spTree>
    <p:extLst>
      <p:ext uri="{BB962C8B-B14F-4D97-AF65-F5344CB8AC3E}">
        <p14:creationId xmlns:p14="http://schemas.microsoft.com/office/powerpoint/2010/main" val="3811377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D609-3C5B-9C90-615D-528D529D1158}"/>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DDE2DECC-4C9E-70FA-6A26-82EDED44CAED}"/>
              </a:ext>
            </a:extLst>
          </p:cNvPr>
          <p:cNvGraphicFramePr>
            <a:graphicFrameLocks noGrp="1"/>
          </p:cNvGraphicFramePr>
          <p:nvPr>
            <p:ph idx="1"/>
            <p:extLst>
              <p:ext uri="{D42A27DB-BD31-4B8C-83A1-F6EECF244321}">
                <p14:modId xmlns:p14="http://schemas.microsoft.com/office/powerpoint/2010/main" val="2772098933"/>
              </p:ext>
            </p:extLst>
          </p:nvPr>
        </p:nvGraphicFramePr>
        <p:xfrm>
          <a:off x="442452" y="167148"/>
          <a:ext cx="11071122" cy="6566285"/>
        </p:xfrm>
        <a:graphic>
          <a:graphicData uri="http://schemas.openxmlformats.org/drawingml/2006/table">
            <a:tbl>
              <a:tblPr firstRow="1" firstCol="1" bandRow="1">
                <a:tableStyleId>{5C22544A-7EE6-4342-B048-85BDC9FD1C3A}</a:tableStyleId>
              </a:tblPr>
              <a:tblGrid>
                <a:gridCol w="577005">
                  <a:extLst>
                    <a:ext uri="{9D8B030D-6E8A-4147-A177-3AD203B41FA5}">
                      <a16:colId xmlns:a16="http://schemas.microsoft.com/office/drawing/2014/main" val="857192829"/>
                    </a:ext>
                  </a:extLst>
                </a:gridCol>
                <a:gridCol w="5107011">
                  <a:extLst>
                    <a:ext uri="{9D8B030D-6E8A-4147-A177-3AD203B41FA5}">
                      <a16:colId xmlns:a16="http://schemas.microsoft.com/office/drawing/2014/main" val="451268215"/>
                    </a:ext>
                  </a:extLst>
                </a:gridCol>
                <a:gridCol w="504743">
                  <a:extLst>
                    <a:ext uri="{9D8B030D-6E8A-4147-A177-3AD203B41FA5}">
                      <a16:colId xmlns:a16="http://schemas.microsoft.com/office/drawing/2014/main" val="2853655666"/>
                    </a:ext>
                  </a:extLst>
                </a:gridCol>
                <a:gridCol w="4882363">
                  <a:extLst>
                    <a:ext uri="{9D8B030D-6E8A-4147-A177-3AD203B41FA5}">
                      <a16:colId xmlns:a16="http://schemas.microsoft.com/office/drawing/2014/main" val="1827068161"/>
                    </a:ext>
                  </a:extLst>
                </a:gridCol>
              </a:tblGrid>
              <a:tr h="518829">
                <a:tc>
                  <a:txBody>
                    <a:bodyPr/>
                    <a:lstStyle/>
                    <a:p>
                      <a:pPr marL="0" indent="0">
                        <a:lnSpc>
                          <a:spcPct val="107000"/>
                        </a:lnSpc>
                        <a:spcAft>
                          <a:spcPts val="800"/>
                        </a:spcAft>
                        <a:buFont typeface="+mj-lt"/>
                        <a:buNone/>
                      </a:pPr>
                      <a:r>
                        <a:rPr lang="en-GB" sz="1400" b="0" dirty="0">
                          <a:solidFill>
                            <a:sysClr val="windowText" lastClr="000000"/>
                          </a:solidFill>
                          <a:effectLst/>
                        </a:rPr>
                        <a:t> 1</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Das Bild regt zum Denken an, weil (die Farbharmonien mich an Träume erinnern)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 </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She was with a prize honoured past tense passive)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95310303"/>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2</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Im Vordergrund sieht man (ein blaues Pferd)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This style limits itself on the essential and has me impressed</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5636152"/>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3</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(der Stil) bringt das Chaos inneren Gefühle zum Ausdruck</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(the style) brings the chaos of inner feelings to the expression</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3988773"/>
                  </a:ext>
                </a:extLst>
              </a:tr>
              <a:tr h="784111">
                <a:tc>
                  <a:txBody>
                    <a:bodyPr/>
                    <a:lstStyle/>
                    <a:p>
                      <a:pPr marL="0" indent="0">
                        <a:lnSpc>
                          <a:spcPct val="107000"/>
                        </a:lnSpc>
                        <a:spcAft>
                          <a:spcPts val="800"/>
                        </a:spcAft>
                        <a:buFont typeface="+mj-lt"/>
                        <a:buNone/>
                      </a:pPr>
                      <a:r>
                        <a:rPr lang="en-GB" sz="1400" b="0" dirty="0">
                          <a:solidFill>
                            <a:sysClr val="windowText" lastClr="000000"/>
                          </a:solidFill>
                          <a:effectLst/>
                        </a:rPr>
                        <a:t> 4</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Der Künstler hat versucht, geistige Prozesse im Betrachter zu bewirken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I am from the building totally enthused, because the architect history with today’s demands combined has</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885804"/>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5</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Dieser Stil beschränkt sich auf das Wesentliche und hat mich beeindruckt</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What to me at this building style not likes, is (the building materials)</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33989095"/>
                  </a:ext>
                </a:extLst>
              </a:tr>
              <a:tr h="514457">
                <a:tc>
                  <a:txBody>
                    <a:bodyPr/>
                    <a:lstStyle/>
                    <a:p>
                      <a:pPr marL="0" indent="0">
                        <a:lnSpc>
                          <a:spcPct val="107000"/>
                        </a:lnSpc>
                        <a:spcAft>
                          <a:spcPts val="800"/>
                        </a:spcAft>
                        <a:buFont typeface="+mj-lt"/>
                        <a:buNone/>
                      </a:pPr>
                      <a:r>
                        <a:rPr lang="es-ES" sz="1400" b="0" dirty="0">
                          <a:solidFill>
                            <a:sysClr val="windowText" lastClr="000000"/>
                          </a:solidFill>
                          <a:effectLst/>
                        </a:rPr>
                        <a:t> 6</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dirty="0">
                          <a:solidFill>
                            <a:sysClr val="windowText" lastClr="000000"/>
                          </a:solidFill>
                          <a:effectLst/>
                        </a:rPr>
                        <a:t>Die Architektin hat einzigartige Gebäude entworfen und wurde mit (ihrem Stil) erfolgreich</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ES"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The picture provokes to the thinking on, because (the colour harmonies me of dreams reminds)</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18035349"/>
                  </a:ext>
                </a:extLst>
              </a:tr>
              <a:tr h="479578">
                <a:tc>
                  <a:txBody>
                    <a:bodyPr/>
                    <a:lstStyle/>
                    <a:p>
                      <a:pPr marL="0" indent="0">
                        <a:lnSpc>
                          <a:spcPct val="107000"/>
                        </a:lnSpc>
                        <a:spcAft>
                          <a:spcPts val="800"/>
                        </a:spcAft>
                        <a:buFont typeface="+mj-lt"/>
                        <a:buNone/>
                      </a:pPr>
                      <a:r>
                        <a:rPr lang="en-GB" sz="1400" b="0" dirty="0">
                          <a:solidFill>
                            <a:sysClr val="windowText" lastClr="000000"/>
                          </a:solidFill>
                          <a:effectLst/>
                        </a:rPr>
                        <a:t> 7</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Sie ist mit einem Preis gewürdigt worden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In the foreground sees one (a blue horse)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5372687"/>
                  </a:ext>
                </a:extLst>
              </a:tr>
              <a:tr h="659545">
                <a:tc>
                  <a:txBody>
                    <a:bodyPr/>
                    <a:lstStyle/>
                    <a:p>
                      <a:pPr marL="0" indent="0">
                        <a:lnSpc>
                          <a:spcPct val="107000"/>
                        </a:lnSpc>
                        <a:spcAft>
                          <a:spcPts val="800"/>
                        </a:spcAft>
                        <a:buFont typeface="+mj-lt"/>
                        <a:buNone/>
                      </a:pPr>
                      <a:r>
                        <a:rPr lang="en-GB" sz="1400" b="0" dirty="0">
                          <a:solidFill>
                            <a:sysClr val="windowText" lastClr="000000"/>
                          </a:solidFill>
                          <a:effectLst/>
                        </a:rPr>
                        <a:t> 8</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dirty="0">
                          <a:solidFill>
                            <a:sysClr val="windowText" lastClr="000000"/>
                          </a:solidFill>
                          <a:effectLst/>
                        </a:rPr>
                        <a:t>Sobald sie einen Bau fertigstellt, beginnt sie mit einem neuen</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The facade/front of the building seems (ugly) and the whole building sees (unpractical) out</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97280180"/>
                  </a:ext>
                </a:extLst>
              </a:tr>
              <a:tr h="784111">
                <a:tc>
                  <a:txBody>
                    <a:bodyPr/>
                    <a:lstStyle/>
                    <a:p>
                      <a:pPr marL="0" indent="0">
                        <a:lnSpc>
                          <a:spcPct val="107000"/>
                        </a:lnSpc>
                        <a:spcAft>
                          <a:spcPts val="800"/>
                        </a:spcAft>
                        <a:buFont typeface="+mj-lt"/>
                        <a:buNone/>
                      </a:pPr>
                      <a:r>
                        <a:rPr lang="en-GB" sz="1400" b="0" dirty="0">
                          <a:solidFill>
                            <a:sysClr val="windowText" lastClr="000000"/>
                          </a:solidFill>
                          <a:effectLst/>
                        </a:rPr>
                        <a:t> 9</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dirty="0">
                          <a:solidFill>
                            <a:sysClr val="windowText" lastClr="000000"/>
                          </a:solidFill>
                          <a:effectLst/>
                        </a:rPr>
                        <a:t>Ich bin vom Bau total begeistert, weil der Architekt Geschichte mit heutigen Ansprüchen vereint hat</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The artist has attempted, mental processes in the observer to cause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75598657"/>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10</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Was mir an diesem Baustil nicht gefällt, ist (die Baumaterialien)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As soon as she a building finishes (finish puts), begins she with a new one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78554080"/>
                  </a:ext>
                </a:extLst>
              </a:tr>
              <a:tr h="750338">
                <a:tc>
                  <a:txBody>
                    <a:bodyPr/>
                    <a:lstStyle/>
                    <a:p>
                      <a:pPr marL="0" indent="0">
                        <a:lnSpc>
                          <a:spcPct val="107000"/>
                        </a:lnSpc>
                        <a:spcAft>
                          <a:spcPts val="800"/>
                        </a:spcAft>
                        <a:buFont typeface="+mj-lt"/>
                        <a:buNone/>
                      </a:pPr>
                      <a:r>
                        <a:rPr lang="es-ES" sz="1400" b="0" dirty="0">
                          <a:solidFill>
                            <a:sysClr val="windowText" lastClr="000000"/>
                          </a:solidFill>
                          <a:effectLst/>
                        </a:rPr>
                        <a:t> 11</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Die Fassade wirkt (hässlich) und das ganze Gebäude sieht (unpraktisch) aus</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ES" sz="1400" b="0" dirty="0">
                          <a:solidFill>
                            <a:sysClr val="windowText" lastClr="000000"/>
                          </a:solidFill>
                          <a:effectLst/>
                        </a:rPr>
                        <a:t> </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The architect has unique buildings designed and became with (her style) successful</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72800773"/>
                  </a:ext>
                </a:extLst>
              </a:tr>
            </a:tbl>
          </a:graphicData>
        </a:graphic>
      </p:graphicFrame>
      <p:sp>
        <p:nvSpPr>
          <p:cNvPr id="5" name="Rectangle: Rounded Corners 4">
            <a:extLst>
              <a:ext uri="{FF2B5EF4-FFF2-40B4-BE49-F238E27FC236}">
                <a16:creationId xmlns:a16="http://schemas.microsoft.com/office/drawing/2014/main" id="{2E6EF73C-E8BA-AD4E-8394-E0C9871DD77D}"/>
              </a:ext>
            </a:extLst>
          </p:cNvPr>
          <p:cNvSpPr/>
          <p:nvPr/>
        </p:nvSpPr>
        <p:spPr>
          <a:xfrm>
            <a:off x="6676103" y="196645"/>
            <a:ext cx="4837471" cy="6479458"/>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t>Match the German sentences to the (literal) translations</a:t>
            </a:r>
          </a:p>
          <a:p>
            <a:pPr algn="ctr"/>
            <a:endParaRPr lang="en-GB" sz="4000" dirty="0"/>
          </a:p>
          <a:p>
            <a:pPr algn="ctr"/>
            <a:r>
              <a:rPr lang="en-GB" sz="4000" u="sng" dirty="0"/>
              <a:t>Stretch</a:t>
            </a:r>
            <a:r>
              <a:rPr lang="en-GB" sz="4000" dirty="0"/>
              <a:t>: Can you translate them more accurately  </a:t>
            </a:r>
          </a:p>
        </p:txBody>
      </p:sp>
    </p:spTree>
    <p:extLst>
      <p:ext uri="{BB962C8B-B14F-4D97-AF65-F5344CB8AC3E}">
        <p14:creationId xmlns:p14="http://schemas.microsoft.com/office/powerpoint/2010/main" val="364188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D609-3C5B-9C90-615D-528D529D1158}"/>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DDE2DECC-4C9E-70FA-6A26-82EDED44CAED}"/>
              </a:ext>
            </a:extLst>
          </p:cNvPr>
          <p:cNvGraphicFramePr>
            <a:graphicFrameLocks noGrp="1"/>
          </p:cNvGraphicFramePr>
          <p:nvPr>
            <p:ph idx="1"/>
          </p:nvPr>
        </p:nvGraphicFramePr>
        <p:xfrm>
          <a:off x="442452" y="167148"/>
          <a:ext cx="11071122" cy="6566285"/>
        </p:xfrm>
        <a:graphic>
          <a:graphicData uri="http://schemas.openxmlformats.org/drawingml/2006/table">
            <a:tbl>
              <a:tblPr firstRow="1" firstCol="1" bandRow="1">
                <a:tableStyleId>{5C22544A-7EE6-4342-B048-85BDC9FD1C3A}</a:tableStyleId>
              </a:tblPr>
              <a:tblGrid>
                <a:gridCol w="577005">
                  <a:extLst>
                    <a:ext uri="{9D8B030D-6E8A-4147-A177-3AD203B41FA5}">
                      <a16:colId xmlns:a16="http://schemas.microsoft.com/office/drawing/2014/main" val="857192829"/>
                    </a:ext>
                  </a:extLst>
                </a:gridCol>
                <a:gridCol w="5107011">
                  <a:extLst>
                    <a:ext uri="{9D8B030D-6E8A-4147-A177-3AD203B41FA5}">
                      <a16:colId xmlns:a16="http://schemas.microsoft.com/office/drawing/2014/main" val="451268215"/>
                    </a:ext>
                  </a:extLst>
                </a:gridCol>
                <a:gridCol w="504743">
                  <a:extLst>
                    <a:ext uri="{9D8B030D-6E8A-4147-A177-3AD203B41FA5}">
                      <a16:colId xmlns:a16="http://schemas.microsoft.com/office/drawing/2014/main" val="2853655666"/>
                    </a:ext>
                  </a:extLst>
                </a:gridCol>
                <a:gridCol w="4882363">
                  <a:extLst>
                    <a:ext uri="{9D8B030D-6E8A-4147-A177-3AD203B41FA5}">
                      <a16:colId xmlns:a16="http://schemas.microsoft.com/office/drawing/2014/main" val="1827068161"/>
                    </a:ext>
                  </a:extLst>
                </a:gridCol>
              </a:tblGrid>
              <a:tr h="518829">
                <a:tc>
                  <a:txBody>
                    <a:bodyPr/>
                    <a:lstStyle/>
                    <a:p>
                      <a:pPr marL="0" indent="0">
                        <a:lnSpc>
                          <a:spcPct val="107000"/>
                        </a:lnSpc>
                        <a:spcAft>
                          <a:spcPts val="800"/>
                        </a:spcAft>
                        <a:buFont typeface="+mj-lt"/>
                        <a:buNone/>
                      </a:pPr>
                      <a:r>
                        <a:rPr lang="en-GB" sz="1400" b="0" dirty="0">
                          <a:solidFill>
                            <a:sysClr val="windowText" lastClr="000000"/>
                          </a:solidFill>
                          <a:effectLst/>
                        </a:rPr>
                        <a:t> 1</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Das Bild regt zum Denken an, weil (die Farbharmonien mich an Träume erinnern)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 </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She was with a prize honoured past tense passive)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195310303"/>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2</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Im Vordergrund sieht man (ein blaues Pferd)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This style limits itself on the essential and has me impressed</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5636152"/>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3</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(der Stil) bringt das Chaos inneren Gefühle zum Ausdruck</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(the style) brings the chaos of inner feelings to the expression</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63988773"/>
                  </a:ext>
                </a:extLst>
              </a:tr>
              <a:tr h="784111">
                <a:tc>
                  <a:txBody>
                    <a:bodyPr/>
                    <a:lstStyle/>
                    <a:p>
                      <a:pPr marL="0" indent="0">
                        <a:lnSpc>
                          <a:spcPct val="107000"/>
                        </a:lnSpc>
                        <a:spcAft>
                          <a:spcPts val="800"/>
                        </a:spcAft>
                        <a:buFont typeface="+mj-lt"/>
                        <a:buNone/>
                      </a:pPr>
                      <a:r>
                        <a:rPr lang="en-GB" sz="1400" b="0" dirty="0">
                          <a:solidFill>
                            <a:sysClr val="windowText" lastClr="000000"/>
                          </a:solidFill>
                          <a:effectLst/>
                        </a:rPr>
                        <a:t> 4</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Der Künstler hat versucht, geistige Prozesse im Betrachter zu bewirken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I am from the building totally enthused, because the architect history with today’s demands combined has</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63885804"/>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5</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Dieser Stil beschränkt sich auf das Wesentliche und hat mich beeindruckt</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What to me at this building style not likes, is (the building materials)</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33989095"/>
                  </a:ext>
                </a:extLst>
              </a:tr>
              <a:tr h="514457">
                <a:tc>
                  <a:txBody>
                    <a:bodyPr/>
                    <a:lstStyle/>
                    <a:p>
                      <a:pPr marL="0" indent="0">
                        <a:lnSpc>
                          <a:spcPct val="107000"/>
                        </a:lnSpc>
                        <a:spcAft>
                          <a:spcPts val="800"/>
                        </a:spcAft>
                        <a:buFont typeface="+mj-lt"/>
                        <a:buNone/>
                      </a:pPr>
                      <a:r>
                        <a:rPr lang="es-ES" sz="1400" b="0" dirty="0">
                          <a:solidFill>
                            <a:sysClr val="windowText" lastClr="000000"/>
                          </a:solidFill>
                          <a:effectLst/>
                        </a:rPr>
                        <a:t> 6</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dirty="0">
                          <a:solidFill>
                            <a:sysClr val="windowText" lastClr="000000"/>
                          </a:solidFill>
                          <a:effectLst/>
                        </a:rPr>
                        <a:t>Die Architektin hat einzigartige Gebäude entworfen und wurde mit (ihrem Stil) erfolgreich</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ES"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The picture provokes to the thinking on, because (the colour harmonies me of dreams reminds)</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18035349"/>
                  </a:ext>
                </a:extLst>
              </a:tr>
              <a:tr h="479578">
                <a:tc>
                  <a:txBody>
                    <a:bodyPr/>
                    <a:lstStyle/>
                    <a:p>
                      <a:pPr marL="0" indent="0">
                        <a:lnSpc>
                          <a:spcPct val="107000"/>
                        </a:lnSpc>
                        <a:spcAft>
                          <a:spcPts val="800"/>
                        </a:spcAft>
                        <a:buFont typeface="+mj-lt"/>
                        <a:buNone/>
                      </a:pPr>
                      <a:r>
                        <a:rPr lang="en-GB" sz="1400" b="0" dirty="0">
                          <a:solidFill>
                            <a:sysClr val="windowText" lastClr="000000"/>
                          </a:solidFill>
                          <a:effectLst/>
                        </a:rPr>
                        <a:t> 7</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Sie ist mit einem Preis gewürdigt worden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In the foreground sees one (a blue horse)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545372687"/>
                  </a:ext>
                </a:extLst>
              </a:tr>
              <a:tr h="659545">
                <a:tc>
                  <a:txBody>
                    <a:bodyPr/>
                    <a:lstStyle/>
                    <a:p>
                      <a:pPr marL="0" indent="0">
                        <a:lnSpc>
                          <a:spcPct val="107000"/>
                        </a:lnSpc>
                        <a:spcAft>
                          <a:spcPts val="800"/>
                        </a:spcAft>
                        <a:buFont typeface="+mj-lt"/>
                        <a:buNone/>
                      </a:pPr>
                      <a:r>
                        <a:rPr lang="en-GB" sz="1400" b="0" dirty="0">
                          <a:solidFill>
                            <a:sysClr val="windowText" lastClr="000000"/>
                          </a:solidFill>
                          <a:effectLst/>
                        </a:rPr>
                        <a:t> 8</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dirty="0">
                          <a:solidFill>
                            <a:sysClr val="windowText" lastClr="000000"/>
                          </a:solidFill>
                          <a:effectLst/>
                        </a:rPr>
                        <a:t>Sobald sie einen Bau fertigstellt, beginnt sie mit einem neuen</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The facade/front of the building seems (ugly) and the whole building sees (unpractical) out</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97280180"/>
                  </a:ext>
                </a:extLst>
              </a:tr>
              <a:tr h="784111">
                <a:tc>
                  <a:txBody>
                    <a:bodyPr/>
                    <a:lstStyle/>
                    <a:p>
                      <a:pPr marL="0" indent="0">
                        <a:lnSpc>
                          <a:spcPct val="107000"/>
                        </a:lnSpc>
                        <a:spcAft>
                          <a:spcPts val="800"/>
                        </a:spcAft>
                        <a:buFont typeface="+mj-lt"/>
                        <a:buNone/>
                      </a:pPr>
                      <a:r>
                        <a:rPr lang="en-GB" sz="1400" b="0" dirty="0">
                          <a:solidFill>
                            <a:sysClr val="windowText" lastClr="000000"/>
                          </a:solidFill>
                          <a:effectLst/>
                        </a:rPr>
                        <a:t> 9</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dirty="0">
                          <a:solidFill>
                            <a:sysClr val="windowText" lastClr="000000"/>
                          </a:solidFill>
                          <a:effectLst/>
                        </a:rPr>
                        <a:t>Ich bin vom Bau total begeistert, weil der Architekt Geschichte mit heutigen Ansprüchen vereint hat</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The artist has attempted, mental processes in the observer to cause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375598657"/>
                  </a:ext>
                </a:extLst>
              </a:tr>
              <a:tr h="518829">
                <a:tc>
                  <a:txBody>
                    <a:bodyPr/>
                    <a:lstStyle/>
                    <a:p>
                      <a:pPr marL="0" indent="0">
                        <a:lnSpc>
                          <a:spcPct val="107000"/>
                        </a:lnSpc>
                        <a:spcAft>
                          <a:spcPts val="800"/>
                        </a:spcAft>
                        <a:buFont typeface="+mj-lt"/>
                        <a:buNone/>
                      </a:pPr>
                      <a:r>
                        <a:rPr lang="en-GB" sz="1400" b="0" dirty="0">
                          <a:solidFill>
                            <a:sysClr val="windowText" lastClr="000000"/>
                          </a:solidFill>
                          <a:effectLst/>
                        </a:rPr>
                        <a:t> 10</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Was mir an diesem Baustil nicht gefällt, ist (die Baumaterialien)</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 </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a:solidFill>
                            <a:sysClr val="windowText" lastClr="000000"/>
                          </a:solidFill>
                          <a:effectLst/>
                        </a:rPr>
                        <a:t>As soon as she a building finishes (finish puts), begins she with a new one</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78554080"/>
                  </a:ext>
                </a:extLst>
              </a:tr>
              <a:tr h="750338">
                <a:tc>
                  <a:txBody>
                    <a:bodyPr/>
                    <a:lstStyle/>
                    <a:p>
                      <a:pPr marL="0" indent="0">
                        <a:lnSpc>
                          <a:spcPct val="107000"/>
                        </a:lnSpc>
                        <a:spcAft>
                          <a:spcPts val="800"/>
                        </a:spcAft>
                        <a:buFont typeface="+mj-lt"/>
                        <a:buNone/>
                      </a:pPr>
                      <a:r>
                        <a:rPr lang="es-ES" sz="1400" b="0" dirty="0">
                          <a:solidFill>
                            <a:sysClr val="windowText" lastClr="000000"/>
                          </a:solidFill>
                          <a:effectLst/>
                        </a:rPr>
                        <a:t> 11</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de-CH" sz="1400" b="0">
                          <a:solidFill>
                            <a:sysClr val="windowText" lastClr="000000"/>
                          </a:solidFill>
                          <a:effectLst/>
                        </a:rPr>
                        <a:t>Die Fassade wirkt (hässlich) und das ganze Gebäude sieht (unpraktisch) aus</a:t>
                      </a:r>
                      <a:endParaRPr lang="en-GB" sz="1400" b="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s-ES" sz="1400" b="0" dirty="0">
                          <a:solidFill>
                            <a:sysClr val="windowText" lastClr="000000"/>
                          </a:solidFill>
                          <a:effectLst/>
                        </a:rPr>
                        <a:t> </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nSpc>
                          <a:spcPct val="107000"/>
                        </a:lnSpc>
                        <a:spcAft>
                          <a:spcPts val="800"/>
                        </a:spcAft>
                      </a:pPr>
                      <a:r>
                        <a:rPr lang="en-GB" sz="1400" b="0" dirty="0">
                          <a:solidFill>
                            <a:sysClr val="windowText" lastClr="000000"/>
                          </a:solidFill>
                          <a:effectLst/>
                        </a:rPr>
                        <a:t>The architect has unique buildings designed and became with (her style) successful</a:t>
                      </a:r>
                      <a:endParaRPr lang="en-GB" sz="1400" b="0" dirty="0">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5315" marR="653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72800773"/>
                  </a:ext>
                </a:extLst>
              </a:tr>
            </a:tbl>
          </a:graphicData>
        </a:graphic>
      </p:graphicFrame>
    </p:spTree>
    <p:extLst>
      <p:ext uri="{BB962C8B-B14F-4D97-AF65-F5344CB8AC3E}">
        <p14:creationId xmlns:p14="http://schemas.microsoft.com/office/powerpoint/2010/main" val="4099424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9004A-0BBB-D664-8219-5313B81FF236}"/>
              </a:ext>
            </a:extLst>
          </p:cNvPr>
          <p:cNvSpPr>
            <a:spLocks noGrp="1"/>
          </p:cNvSpPr>
          <p:nvPr>
            <p:ph type="title"/>
          </p:nvPr>
        </p:nvSpPr>
        <p:spPr/>
        <p:txBody>
          <a:bodyPr/>
          <a:lstStyle/>
          <a:p>
            <a:pPr algn="ctr"/>
            <a:r>
              <a:rPr lang="en-GB" b="1" u="sng" dirty="0"/>
              <a:t>Gustav Klimt</a:t>
            </a:r>
          </a:p>
        </p:txBody>
      </p:sp>
      <p:sp>
        <p:nvSpPr>
          <p:cNvPr id="3" name="Content Placeholder 2">
            <a:extLst>
              <a:ext uri="{FF2B5EF4-FFF2-40B4-BE49-F238E27FC236}">
                <a16:creationId xmlns:a16="http://schemas.microsoft.com/office/drawing/2014/main" id="{BA524E35-4DB0-222C-C4C1-20B645787F28}"/>
              </a:ext>
            </a:extLst>
          </p:cNvPr>
          <p:cNvSpPr>
            <a:spLocks noGrp="1"/>
          </p:cNvSpPr>
          <p:nvPr>
            <p:ph idx="1"/>
          </p:nvPr>
        </p:nvSpPr>
        <p:spPr>
          <a:xfrm>
            <a:off x="838200" y="1491328"/>
            <a:ext cx="10515600" cy="4351338"/>
          </a:xfrm>
        </p:spPr>
        <p:txBody>
          <a:bodyPr>
            <a:noAutofit/>
          </a:bodyPr>
          <a:lstStyle/>
          <a:p>
            <a:pPr marL="0" indent="0" algn="l" rtl="0" fontAlgn="base">
              <a:buNone/>
            </a:pPr>
            <a:r>
              <a:rPr lang="de-DE" sz="2400" b="0" i="0" dirty="0">
                <a:solidFill>
                  <a:srgbClr val="000000"/>
                </a:solidFill>
                <a:effectLst/>
                <a:latin typeface="Calibri" panose="020F0502020204030204" pitchFamily="34" charset="0"/>
              </a:rPr>
              <a:t>Gustav Klimt war ein österreichischer Maler und eine der herausragenden Persönlichkeiten der Wiener Secession-Bewegung des späten 19. und frühen 20. Jahrhunderts. Geboren am 14. Juli 1862 in Baumgarten, Österreich, sollte Klimts künstlerische Reise die Kunstszene seiner Zeit neu definieren und einen nachhaltigen Einfluss auf die Welt der Kunst hinterlassen. </a:t>
            </a:r>
            <a:endParaRPr lang="de-DE" sz="2400" b="0" i="0" dirty="0">
              <a:solidFill>
                <a:srgbClr val="000000"/>
              </a:solidFill>
              <a:effectLst/>
              <a:latin typeface="Segoe UI" panose="020B0502040204020203" pitchFamily="34" charset="0"/>
            </a:endParaRPr>
          </a:p>
          <a:p>
            <a:pPr marL="0" indent="0" algn="l" rtl="0" fontAlgn="base">
              <a:buNone/>
            </a:pPr>
            <a:r>
              <a:rPr lang="de-DE" sz="2400" b="0" i="0" dirty="0">
                <a:solidFill>
                  <a:srgbClr val="000000"/>
                </a:solidFill>
                <a:effectLst/>
                <a:latin typeface="Calibri" panose="020F0502020204030204" pitchFamily="34" charset="0"/>
              </a:rPr>
              <a:t> </a:t>
            </a:r>
            <a:endParaRPr lang="de-DE" sz="2400" b="0" i="0" dirty="0">
              <a:solidFill>
                <a:srgbClr val="000000"/>
              </a:solidFill>
              <a:effectLst/>
              <a:latin typeface="Segoe UI" panose="020B0502040204020203" pitchFamily="34" charset="0"/>
            </a:endParaRPr>
          </a:p>
          <a:p>
            <a:pPr marL="0" indent="0" algn="l" rtl="0" fontAlgn="base">
              <a:buNone/>
            </a:pPr>
            <a:r>
              <a:rPr lang="de-DE" sz="2400" b="0" i="0" dirty="0">
                <a:solidFill>
                  <a:srgbClr val="000000"/>
                </a:solidFill>
                <a:effectLst/>
                <a:latin typeface="Calibri" panose="020F0502020204030204" pitchFamily="34" charset="0"/>
              </a:rPr>
              <a:t>Klimts frühe Jahre waren geprägt von einem starken Einfluss seiner Familie, insbesondere seines Vaters und seines Bruders, die beide talentierte Künstler waren. Er erhielt eine formale Ausbildung an der Wiener Kunstschule und entwickelte dort seine Fähigkeiten und Techniken weiter. </a:t>
            </a:r>
            <a:endParaRPr lang="de-DE" sz="2400" b="0" i="0" dirty="0">
              <a:solidFill>
                <a:srgbClr val="000000"/>
              </a:solidFill>
              <a:effectLst/>
              <a:latin typeface="Segoe UI" panose="020B0502040204020203" pitchFamily="34" charset="0"/>
            </a:endParaRPr>
          </a:p>
          <a:p>
            <a:pPr marL="0" indent="0" algn="l" rtl="0" fontAlgn="base">
              <a:buNone/>
            </a:pPr>
            <a:r>
              <a:rPr lang="de-DE" sz="2400" b="0" i="0" dirty="0">
                <a:solidFill>
                  <a:srgbClr val="000000"/>
                </a:solidFill>
                <a:effectLst/>
                <a:latin typeface="Calibri" panose="020F0502020204030204" pitchFamily="34" charset="0"/>
              </a:rPr>
              <a:t> </a:t>
            </a:r>
            <a:endParaRPr lang="de-DE" sz="2400" b="0" i="0" dirty="0">
              <a:solidFill>
                <a:srgbClr val="000000"/>
              </a:solidFill>
              <a:effectLst/>
              <a:latin typeface="Segoe UI" panose="020B0502040204020203" pitchFamily="34" charset="0"/>
            </a:endParaRPr>
          </a:p>
          <a:p>
            <a:pPr marL="0" indent="0" algn="l" rtl="0" fontAlgn="base">
              <a:buNone/>
            </a:pPr>
            <a:r>
              <a:rPr lang="de-DE" sz="2400" b="0" i="0" dirty="0">
                <a:solidFill>
                  <a:srgbClr val="000000"/>
                </a:solidFill>
                <a:effectLst/>
                <a:latin typeface="Calibri" panose="020F0502020204030204" pitchFamily="34" charset="0"/>
              </a:rPr>
              <a:t>Klimts Stil war geprägt von einer Mischung aus Symbolismus, Jugendstil und dekorativer Kunst. Er war bekannt für seine Verwendung von Gold- und Silberfolien in seinen Gemälden. </a:t>
            </a:r>
            <a:endParaRPr lang="de-DE" sz="2400" b="0" i="0" dirty="0">
              <a:solidFill>
                <a:srgbClr val="000000"/>
              </a:solidFill>
              <a:effectLst/>
              <a:latin typeface="Segoe UI" panose="020B0502040204020203" pitchFamily="34" charset="0"/>
            </a:endParaRPr>
          </a:p>
          <a:p>
            <a:pPr marL="0" indent="0">
              <a:buNone/>
            </a:pPr>
            <a:endParaRPr lang="en-GB" sz="2400" dirty="0"/>
          </a:p>
        </p:txBody>
      </p:sp>
    </p:spTree>
    <p:extLst>
      <p:ext uri="{BB962C8B-B14F-4D97-AF65-F5344CB8AC3E}">
        <p14:creationId xmlns:p14="http://schemas.microsoft.com/office/powerpoint/2010/main" val="332691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BE0AF-AFFF-DEB5-9939-2AAFC13E45EC}"/>
              </a:ext>
            </a:extLst>
          </p:cNvPr>
          <p:cNvSpPr>
            <a:spLocks noGrp="1"/>
          </p:cNvSpPr>
          <p:nvPr>
            <p:ph idx="1"/>
          </p:nvPr>
        </p:nvSpPr>
        <p:spPr>
          <a:xfrm>
            <a:off x="838200" y="334296"/>
            <a:ext cx="10515600" cy="6302477"/>
          </a:xfrm>
        </p:spPr>
        <p:txBody>
          <a:bodyPr>
            <a:normAutofit lnSpcReduction="10000"/>
          </a:bodyPr>
          <a:lstStyle/>
          <a:p>
            <a:pPr marL="0" indent="0" algn="l" rtl="0" fontAlgn="base">
              <a:buNone/>
            </a:pPr>
            <a:r>
              <a:rPr lang="en-GB" sz="1800" b="0" i="0" dirty="0">
                <a:solidFill>
                  <a:srgbClr val="000000"/>
                </a:solidFill>
                <a:effectLst/>
                <a:latin typeface="Calibri" panose="020F0502020204030204" pitchFamily="34" charset="0"/>
              </a:rPr>
              <a:t>1. </a:t>
            </a:r>
            <a:r>
              <a:rPr lang="en-GB" sz="1800" b="0" i="0" dirty="0" err="1">
                <a:solidFill>
                  <a:srgbClr val="000000"/>
                </a:solidFill>
                <a:effectLst/>
                <a:latin typeface="Calibri" panose="020F0502020204030204" pitchFamily="34" charset="0"/>
              </a:rPr>
              <a:t>Mit</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welcher</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Kunstbewegung</a:t>
            </a:r>
            <a:r>
              <a:rPr lang="en-GB" sz="1800" b="0" i="0" dirty="0">
                <a:solidFill>
                  <a:srgbClr val="000000"/>
                </a:solidFill>
                <a:effectLst/>
                <a:latin typeface="Calibri" panose="020F0502020204030204" pitchFamily="34" charset="0"/>
              </a:rPr>
              <a:t> war Gustav Klimt </a:t>
            </a:r>
            <a:r>
              <a:rPr lang="en-GB" sz="1800" b="0" i="0" dirty="0" err="1">
                <a:solidFill>
                  <a:srgbClr val="000000"/>
                </a:solidFill>
                <a:effectLst/>
                <a:latin typeface="Calibri" panose="020F0502020204030204" pitchFamily="34" charset="0"/>
              </a:rPr>
              <a:t>verbunden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A) </a:t>
            </a:r>
            <a:r>
              <a:rPr lang="en-GB" sz="1800" b="0" i="0" dirty="0" err="1">
                <a:solidFill>
                  <a:srgbClr val="000000"/>
                </a:solidFill>
                <a:effectLst/>
                <a:latin typeface="Calibri" panose="020F0502020204030204" pitchFamily="34" charset="0"/>
              </a:rPr>
              <a:t>Impressionismus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B) Wiener Secession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C) </a:t>
            </a:r>
            <a:r>
              <a:rPr lang="en-GB" sz="1800" b="0" i="0" dirty="0" err="1">
                <a:solidFill>
                  <a:srgbClr val="000000"/>
                </a:solidFill>
                <a:effectLst/>
                <a:latin typeface="Calibri" panose="020F0502020204030204" pitchFamily="34" charset="0"/>
              </a:rPr>
              <a:t>Kubismus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D) </a:t>
            </a:r>
            <a:r>
              <a:rPr lang="en-GB" sz="1800" b="0" i="0" dirty="0" err="1">
                <a:solidFill>
                  <a:srgbClr val="000000"/>
                </a:solidFill>
                <a:effectLst/>
                <a:latin typeface="Calibri" panose="020F0502020204030204" pitchFamily="34" charset="0"/>
              </a:rPr>
              <a:t>Barock</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2. Was </a:t>
            </a:r>
            <a:r>
              <a:rPr lang="en-GB" sz="1800" b="0" i="0" dirty="0" err="1">
                <a:solidFill>
                  <a:srgbClr val="000000"/>
                </a:solidFill>
                <a:effectLst/>
                <a:latin typeface="Calibri" panose="020F0502020204030204" pitchFamily="34" charset="0"/>
              </a:rPr>
              <a:t>ist</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ein</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charakteristisches</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Merkmal</a:t>
            </a:r>
            <a:r>
              <a:rPr lang="en-GB" sz="1800" b="0" i="0" dirty="0">
                <a:solidFill>
                  <a:srgbClr val="000000"/>
                </a:solidFill>
                <a:effectLst/>
                <a:latin typeface="Calibri" panose="020F0502020204030204" pitchFamily="34" charset="0"/>
              </a:rPr>
              <a:t> von Gustav </a:t>
            </a:r>
            <a:r>
              <a:rPr lang="en-GB" sz="1800" b="0" i="0" dirty="0" err="1">
                <a:solidFill>
                  <a:srgbClr val="000000"/>
                </a:solidFill>
                <a:effectLst/>
                <a:latin typeface="Calibri" panose="020F0502020204030204" pitchFamily="34" charset="0"/>
              </a:rPr>
              <a:t>Klimts</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künstlerischem</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Stil</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A) </a:t>
            </a:r>
            <a:r>
              <a:rPr lang="en-GB" sz="1800" b="0" i="0" dirty="0" err="1">
                <a:solidFill>
                  <a:srgbClr val="000000"/>
                </a:solidFill>
                <a:effectLst/>
                <a:latin typeface="Calibri" panose="020F0502020204030204" pitchFamily="34" charset="0"/>
              </a:rPr>
              <a:t>Realismus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B) </a:t>
            </a:r>
            <a:r>
              <a:rPr lang="en-GB" sz="1800" b="0" i="0" dirty="0" err="1">
                <a:solidFill>
                  <a:srgbClr val="000000"/>
                </a:solidFill>
                <a:effectLst/>
                <a:latin typeface="Calibri" panose="020F0502020204030204" pitchFamily="34" charset="0"/>
              </a:rPr>
              <a:t>Minimalismus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C) </a:t>
            </a:r>
            <a:r>
              <a:rPr lang="en-GB" sz="1800" b="0" i="0" dirty="0" err="1">
                <a:solidFill>
                  <a:srgbClr val="000000"/>
                </a:solidFill>
                <a:effectLst/>
                <a:latin typeface="Calibri" panose="020F0502020204030204" pitchFamily="34" charset="0"/>
              </a:rPr>
              <a:t>Symbolismus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D) </a:t>
            </a:r>
            <a:r>
              <a:rPr lang="en-GB" sz="1800" b="0" i="0" dirty="0" err="1">
                <a:solidFill>
                  <a:srgbClr val="000000"/>
                </a:solidFill>
                <a:effectLst/>
                <a:latin typeface="Calibri" panose="020F0502020204030204" pitchFamily="34" charset="0"/>
              </a:rPr>
              <a:t>Pointillismus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3. Welches Material hat Gustav Klimt oft in seine </a:t>
            </a:r>
            <a:r>
              <a:rPr lang="en-GB" sz="1800" b="0" i="0" dirty="0" err="1">
                <a:solidFill>
                  <a:srgbClr val="000000"/>
                </a:solidFill>
                <a:effectLst/>
                <a:latin typeface="Calibri" panose="020F0502020204030204" pitchFamily="34" charset="0"/>
              </a:rPr>
              <a:t>Gemälde</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eingearbeitet</a:t>
            </a:r>
            <a:r>
              <a:rPr lang="en-GB" sz="1800" b="0" i="0" dirty="0">
                <a:solidFill>
                  <a:srgbClr val="000000"/>
                </a:solidFill>
                <a:effectLst/>
                <a:latin typeface="Calibri" panose="020F0502020204030204" pitchFamily="34" charset="0"/>
              </a:rPr>
              <a:t>, um </a:t>
            </a:r>
            <a:r>
              <a:rPr lang="en-GB" sz="1800" b="0" i="0" dirty="0" err="1">
                <a:solidFill>
                  <a:srgbClr val="000000"/>
                </a:solidFill>
                <a:effectLst/>
                <a:latin typeface="Calibri" panose="020F0502020204030204" pitchFamily="34" charset="0"/>
              </a:rPr>
              <a:t>einen</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einzigartigen</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Effekt</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zu</a:t>
            </a:r>
            <a:r>
              <a:rPr lang="en-GB" sz="1800" b="0" i="0" dirty="0">
                <a:solidFill>
                  <a:srgbClr val="000000"/>
                </a:solidFill>
                <a:effectLst/>
                <a:latin typeface="Calibri" panose="020F0502020204030204" pitchFamily="34" charset="0"/>
              </a:rPr>
              <a:t> </a:t>
            </a:r>
            <a:r>
              <a:rPr lang="en-GB" sz="1800" b="0" i="0" dirty="0" err="1">
                <a:solidFill>
                  <a:srgbClr val="000000"/>
                </a:solidFill>
                <a:effectLst/>
                <a:latin typeface="Calibri" panose="020F0502020204030204" pitchFamily="34" charset="0"/>
              </a:rPr>
              <a:t>erzielen</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A) </a:t>
            </a:r>
            <a:r>
              <a:rPr lang="en-GB" sz="1800" b="0" i="0" dirty="0" err="1">
                <a:solidFill>
                  <a:srgbClr val="000000"/>
                </a:solidFill>
                <a:effectLst/>
                <a:latin typeface="Calibri" panose="020F0502020204030204" pitchFamily="34" charset="0"/>
              </a:rPr>
              <a:t>Marmor</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B) Gold- und </a:t>
            </a:r>
            <a:r>
              <a:rPr lang="en-GB" sz="1800" b="0" i="0" dirty="0" err="1">
                <a:solidFill>
                  <a:srgbClr val="000000"/>
                </a:solidFill>
                <a:effectLst/>
                <a:latin typeface="Calibri" panose="020F0502020204030204" pitchFamily="34" charset="0"/>
              </a:rPr>
              <a:t>Silberfolie</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C) </a:t>
            </a:r>
            <a:r>
              <a:rPr lang="en-GB" sz="1800" b="0" i="0" dirty="0" err="1">
                <a:solidFill>
                  <a:srgbClr val="000000"/>
                </a:solidFill>
                <a:effectLst/>
                <a:latin typeface="Calibri" panose="020F0502020204030204" pitchFamily="34" charset="0"/>
              </a:rPr>
              <a:t>Glas</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r>
              <a:rPr lang="en-GB" sz="1800" b="0" i="0" dirty="0">
                <a:solidFill>
                  <a:srgbClr val="000000"/>
                </a:solidFill>
                <a:effectLst/>
                <a:latin typeface="Calibri" panose="020F0502020204030204" pitchFamily="34" charset="0"/>
              </a:rPr>
              <a:t>   D) </a:t>
            </a:r>
            <a:r>
              <a:rPr lang="en-GB" sz="1800" b="0" i="0" dirty="0" err="1">
                <a:solidFill>
                  <a:srgbClr val="000000"/>
                </a:solidFill>
                <a:effectLst/>
                <a:latin typeface="Calibri" panose="020F0502020204030204" pitchFamily="34" charset="0"/>
              </a:rPr>
              <a:t>Holz</a:t>
            </a:r>
            <a:r>
              <a:rPr lang="en-GB" sz="1800" b="0" i="0" dirty="0">
                <a:solidFill>
                  <a:srgbClr val="000000"/>
                </a:solidFill>
                <a:effectLst/>
                <a:latin typeface="Calibri" panose="020F0502020204030204" pitchFamily="34" charset="0"/>
              </a:rPr>
              <a:t> </a:t>
            </a:r>
            <a:endParaRPr lang="en-GB" b="0" i="0" dirty="0">
              <a:solidFill>
                <a:srgbClr val="000000"/>
              </a:solidFill>
              <a:effectLst/>
              <a:latin typeface="Segoe UI" panose="020B0502040204020203" pitchFamily="34" charset="0"/>
            </a:endParaRPr>
          </a:p>
          <a:p>
            <a:pPr marL="0" indent="0" algn="l" rtl="0" fontAlgn="base">
              <a:buNone/>
            </a:pPr>
            <a:endParaRPr lang="en-GB"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6785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A0BC-2B61-072F-E490-262528CDA3BC}"/>
              </a:ext>
            </a:extLst>
          </p:cNvPr>
          <p:cNvSpPr>
            <a:spLocks noGrp="1"/>
          </p:cNvSpPr>
          <p:nvPr>
            <p:ph type="title" idx="4294967295"/>
          </p:nvPr>
        </p:nvSpPr>
        <p:spPr>
          <a:xfrm>
            <a:off x="1142999" y="1181433"/>
            <a:ext cx="9623323" cy="4495134"/>
          </a:xfrm>
          <a:solidFill>
            <a:schemeClr val="accent2">
              <a:lumMod val="40000"/>
              <a:lumOff val="60000"/>
            </a:schemeClr>
          </a:solidFill>
        </p:spPr>
        <p:txBody>
          <a:bodyPr>
            <a:normAutofit fontScale="90000"/>
          </a:bodyPr>
          <a:lstStyle/>
          <a:p>
            <a:pPr algn="ctr"/>
            <a:r>
              <a:rPr lang="en-GB" sz="11500" b="1" u="sng" dirty="0"/>
              <a:t>A Level German </a:t>
            </a:r>
            <a:br>
              <a:rPr lang="en-GB" sz="11500" b="1" u="sng" dirty="0"/>
            </a:br>
            <a:r>
              <a:rPr lang="en-GB" sz="11500" b="1" u="sng" dirty="0"/>
              <a:t>Course overview </a:t>
            </a:r>
          </a:p>
        </p:txBody>
      </p:sp>
    </p:spTree>
    <p:extLst>
      <p:ext uri="{BB962C8B-B14F-4D97-AF65-F5344CB8AC3E}">
        <p14:creationId xmlns:p14="http://schemas.microsoft.com/office/powerpoint/2010/main" val="53163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5133-E3D8-DAA0-B524-FC427EDE103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D76D5C1-870D-9582-597A-E685D68DB636}"/>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5679C54-FCC0-E8C0-E0E4-1BCDBFF71300}"/>
              </a:ext>
            </a:extLst>
          </p:cNvPr>
          <p:cNvPicPr>
            <a:picLocks noChangeAspect="1"/>
          </p:cNvPicPr>
          <p:nvPr/>
        </p:nvPicPr>
        <p:blipFill>
          <a:blip r:embed="rId2"/>
          <a:stretch>
            <a:fillRect/>
          </a:stretch>
        </p:blipFill>
        <p:spPr>
          <a:xfrm>
            <a:off x="0" y="455561"/>
            <a:ext cx="12192000" cy="5946877"/>
          </a:xfrm>
          <a:prstGeom prst="rect">
            <a:avLst/>
          </a:prstGeom>
        </p:spPr>
      </p:pic>
    </p:spTree>
    <p:extLst>
      <p:ext uri="{BB962C8B-B14F-4D97-AF65-F5344CB8AC3E}">
        <p14:creationId xmlns:p14="http://schemas.microsoft.com/office/powerpoint/2010/main" val="15299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3DD1D-83B4-8755-B782-CDC6C5CC37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9745320-46CE-5132-BA94-F426498433E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8058F42A-CC1E-1787-C769-47A5578E2511}"/>
              </a:ext>
            </a:extLst>
          </p:cNvPr>
          <p:cNvPicPr>
            <a:picLocks noChangeAspect="1"/>
          </p:cNvPicPr>
          <p:nvPr/>
        </p:nvPicPr>
        <p:blipFill>
          <a:blip r:embed="rId2"/>
          <a:stretch>
            <a:fillRect/>
          </a:stretch>
        </p:blipFill>
        <p:spPr>
          <a:xfrm>
            <a:off x="0" y="239824"/>
            <a:ext cx="12192000" cy="6378351"/>
          </a:xfrm>
          <a:prstGeom prst="rect">
            <a:avLst/>
          </a:prstGeom>
        </p:spPr>
      </p:pic>
    </p:spTree>
    <p:extLst>
      <p:ext uri="{BB962C8B-B14F-4D97-AF65-F5344CB8AC3E}">
        <p14:creationId xmlns:p14="http://schemas.microsoft.com/office/powerpoint/2010/main" val="2782185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7835-887C-D551-D740-460670E5052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5F4B19C-2EC8-6C5D-EF4C-971C11609BAB}"/>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3B24FD1F-ACCF-9BD1-5E9E-FA22B1EBE67D}"/>
              </a:ext>
            </a:extLst>
          </p:cNvPr>
          <p:cNvPicPr>
            <a:picLocks noChangeAspect="1"/>
          </p:cNvPicPr>
          <p:nvPr/>
        </p:nvPicPr>
        <p:blipFill>
          <a:blip r:embed="rId2"/>
          <a:stretch>
            <a:fillRect/>
          </a:stretch>
        </p:blipFill>
        <p:spPr>
          <a:xfrm>
            <a:off x="0" y="376430"/>
            <a:ext cx="12192000" cy="6105140"/>
          </a:xfrm>
          <a:prstGeom prst="rect">
            <a:avLst/>
          </a:prstGeom>
        </p:spPr>
      </p:pic>
    </p:spTree>
    <p:extLst>
      <p:ext uri="{BB962C8B-B14F-4D97-AF65-F5344CB8AC3E}">
        <p14:creationId xmlns:p14="http://schemas.microsoft.com/office/powerpoint/2010/main" val="32873953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AE17-7EF7-FF7C-F21E-A09B5A2B00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DD7F79D-B54B-62B8-9B76-9F3CDAE63311}"/>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A465D461-D0D6-0DDA-D415-4265A1181C39}"/>
              </a:ext>
            </a:extLst>
          </p:cNvPr>
          <p:cNvPicPr>
            <a:picLocks noChangeAspect="1"/>
          </p:cNvPicPr>
          <p:nvPr/>
        </p:nvPicPr>
        <p:blipFill>
          <a:blip r:embed="rId2"/>
          <a:stretch>
            <a:fillRect/>
          </a:stretch>
        </p:blipFill>
        <p:spPr>
          <a:xfrm>
            <a:off x="0" y="269293"/>
            <a:ext cx="12192000" cy="6319414"/>
          </a:xfrm>
          <a:prstGeom prst="rect">
            <a:avLst/>
          </a:prstGeom>
        </p:spPr>
      </p:pic>
    </p:spTree>
    <p:extLst>
      <p:ext uri="{BB962C8B-B14F-4D97-AF65-F5344CB8AC3E}">
        <p14:creationId xmlns:p14="http://schemas.microsoft.com/office/powerpoint/2010/main" val="241373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7CDD3-3CC8-4A0B-8997-45A14561276A}"/>
              </a:ext>
            </a:extLst>
          </p:cNvPr>
          <p:cNvSpPr>
            <a:spLocks noGrp="1"/>
          </p:cNvSpPr>
          <p:nvPr>
            <p:ph type="title"/>
          </p:nvPr>
        </p:nvSpPr>
        <p:spPr>
          <a:solidFill>
            <a:schemeClr val="accent2">
              <a:lumMod val="40000"/>
              <a:lumOff val="60000"/>
            </a:schemeClr>
          </a:solidFill>
        </p:spPr>
        <p:txBody>
          <a:bodyPr/>
          <a:lstStyle/>
          <a:p>
            <a:pPr algn="ctr"/>
            <a:r>
              <a:rPr lang="en-GB" b="1" dirty="0"/>
              <a:t>Aims</a:t>
            </a:r>
          </a:p>
        </p:txBody>
      </p:sp>
      <p:sp>
        <p:nvSpPr>
          <p:cNvPr id="3" name="Content Placeholder 2">
            <a:extLst>
              <a:ext uri="{FF2B5EF4-FFF2-40B4-BE49-F238E27FC236}">
                <a16:creationId xmlns:a16="http://schemas.microsoft.com/office/drawing/2014/main" id="{EB05985D-F1C5-1DF8-6C2C-DC67C5F52522}"/>
              </a:ext>
            </a:extLst>
          </p:cNvPr>
          <p:cNvSpPr>
            <a:spLocks noGrp="1"/>
          </p:cNvSpPr>
          <p:nvPr>
            <p:ph idx="1"/>
          </p:nvPr>
        </p:nvSpPr>
        <p:spPr/>
        <p:txBody>
          <a:bodyPr/>
          <a:lstStyle/>
          <a:p>
            <a:pPr>
              <a:buFont typeface="Wingdings" panose="05000000000000000000" pitchFamily="2" charset="2"/>
              <a:buChar char="ü"/>
            </a:pPr>
            <a:r>
              <a:rPr lang="en-GB" dirty="0"/>
              <a:t>To identify some key facts about the artist Gustav Klimt</a:t>
            </a:r>
          </a:p>
          <a:p>
            <a:pPr>
              <a:buFont typeface="Wingdings" panose="05000000000000000000" pitchFamily="2" charset="2"/>
              <a:buChar char="ü"/>
            </a:pPr>
            <a:endParaRPr lang="en-GB" dirty="0"/>
          </a:p>
          <a:p>
            <a:pPr>
              <a:buFont typeface="Wingdings" panose="05000000000000000000" pitchFamily="2" charset="2"/>
              <a:buChar char="ü"/>
            </a:pPr>
            <a:r>
              <a:rPr lang="en-GB" dirty="0"/>
              <a:t>To produce sentences to describe some of Klimt’s most famous paintings</a:t>
            </a:r>
          </a:p>
          <a:p>
            <a:pPr>
              <a:buFont typeface="Wingdings" panose="05000000000000000000" pitchFamily="2" charset="2"/>
              <a:buChar char="ü"/>
            </a:pPr>
            <a:endParaRPr lang="en-GB" dirty="0"/>
          </a:p>
          <a:p>
            <a:pPr>
              <a:buFont typeface="Wingdings" panose="05000000000000000000" pitchFamily="2" charset="2"/>
              <a:buChar char="ü"/>
            </a:pPr>
            <a:r>
              <a:rPr lang="en-GB" dirty="0"/>
              <a:t>To read an authentic German text about Gustav Klimt and extract some key facts </a:t>
            </a:r>
          </a:p>
        </p:txBody>
      </p:sp>
    </p:spTree>
    <p:extLst>
      <p:ext uri="{BB962C8B-B14F-4D97-AF65-F5344CB8AC3E}">
        <p14:creationId xmlns:p14="http://schemas.microsoft.com/office/powerpoint/2010/main" val="130910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8B7C2-D237-20FB-EE47-6F59A0F13220}"/>
              </a:ext>
            </a:extLst>
          </p:cNvPr>
          <p:cNvSpPr>
            <a:spLocks noGrp="1"/>
          </p:cNvSpPr>
          <p:nvPr>
            <p:ph type="title"/>
          </p:nvPr>
        </p:nvSpPr>
        <p:spPr>
          <a:solidFill>
            <a:schemeClr val="accent2">
              <a:lumMod val="40000"/>
              <a:lumOff val="60000"/>
            </a:schemeClr>
          </a:solidFill>
        </p:spPr>
        <p:txBody>
          <a:bodyPr/>
          <a:lstStyle/>
          <a:p>
            <a:pPr algn="ctr"/>
            <a:r>
              <a:rPr lang="en-GB" dirty="0"/>
              <a:t>Mini whiteboards </a:t>
            </a:r>
          </a:p>
        </p:txBody>
      </p:sp>
      <p:sp>
        <p:nvSpPr>
          <p:cNvPr id="3" name="Content Placeholder 2">
            <a:extLst>
              <a:ext uri="{FF2B5EF4-FFF2-40B4-BE49-F238E27FC236}">
                <a16:creationId xmlns:a16="http://schemas.microsoft.com/office/drawing/2014/main" id="{927021B9-532D-CEA5-264D-301616F31221}"/>
              </a:ext>
            </a:extLst>
          </p:cNvPr>
          <p:cNvSpPr>
            <a:spLocks noGrp="1"/>
          </p:cNvSpPr>
          <p:nvPr>
            <p:ph idx="1"/>
          </p:nvPr>
        </p:nvSpPr>
        <p:spPr/>
        <p:txBody>
          <a:bodyPr>
            <a:normAutofit fontScale="92500"/>
          </a:bodyPr>
          <a:lstStyle/>
          <a:p>
            <a:pPr marL="0" indent="0">
              <a:buNone/>
            </a:pPr>
            <a:r>
              <a:rPr lang="en-GB" sz="4800" dirty="0"/>
              <a:t>Note down some sentences / key words to describe what you can see in the </a:t>
            </a:r>
            <a:r>
              <a:rPr lang="en-GB" sz="4800"/>
              <a:t>painting </a:t>
            </a:r>
          </a:p>
          <a:p>
            <a:pPr marL="0" indent="0">
              <a:buNone/>
            </a:pPr>
            <a:endParaRPr lang="en-GB" sz="4800" dirty="0"/>
          </a:p>
          <a:p>
            <a:pPr marL="0" indent="0">
              <a:buNone/>
            </a:pPr>
            <a:r>
              <a:rPr lang="en-GB" sz="4800" i="1" dirty="0"/>
              <a:t>Think about the exam technique and key phrases you used in your GCSE speaking exam photocard task</a:t>
            </a:r>
          </a:p>
        </p:txBody>
      </p:sp>
    </p:spTree>
    <p:extLst>
      <p:ext uri="{BB962C8B-B14F-4D97-AF65-F5344CB8AC3E}">
        <p14:creationId xmlns:p14="http://schemas.microsoft.com/office/powerpoint/2010/main" val="3787770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82FA6-323A-DB7E-3C21-CA737C9EC56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0262AB4-9CFB-3635-FF3C-550537F8E3C2}"/>
              </a:ext>
            </a:extLst>
          </p:cNvPr>
          <p:cNvSpPr>
            <a:spLocks noGrp="1"/>
          </p:cNvSpPr>
          <p:nvPr>
            <p:ph idx="1"/>
          </p:nvPr>
        </p:nvSpPr>
        <p:spPr>
          <a:xfrm>
            <a:off x="838200" y="1825625"/>
            <a:ext cx="3723968" cy="1232207"/>
          </a:xfrm>
          <a:solidFill>
            <a:schemeClr val="accent2">
              <a:lumMod val="60000"/>
              <a:lumOff val="40000"/>
            </a:schemeClr>
          </a:solidFill>
        </p:spPr>
        <p:txBody>
          <a:bodyPr/>
          <a:lstStyle/>
          <a:p>
            <a:pPr marL="0" indent="0">
              <a:buNone/>
            </a:pPr>
            <a:r>
              <a:rPr lang="en-GB" dirty="0"/>
              <a:t>Der </a:t>
            </a:r>
            <a:r>
              <a:rPr lang="en-GB" dirty="0" err="1"/>
              <a:t>Kuss</a:t>
            </a:r>
            <a:endParaRPr lang="en-GB" dirty="0"/>
          </a:p>
          <a:p>
            <a:pPr marL="0" indent="0">
              <a:buNone/>
            </a:pPr>
            <a:r>
              <a:rPr lang="en-GB" dirty="0"/>
              <a:t>1907 / 1908</a:t>
            </a:r>
          </a:p>
        </p:txBody>
      </p:sp>
      <p:pic>
        <p:nvPicPr>
          <p:cNvPr id="1026" name="Picture 2">
            <a:extLst>
              <a:ext uri="{FF2B5EF4-FFF2-40B4-BE49-F238E27FC236}">
                <a16:creationId xmlns:a16="http://schemas.microsoft.com/office/drawing/2014/main" id="{852AE673-A78B-397D-2D94-05DC8E6FA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4061" y="-25201"/>
            <a:ext cx="6867939" cy="688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3565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ECDB77-1893-4FFC-B3D6-9F369F55153F}"/>
</file>

<file path=customXml/itemProps2.xml><?xml version="1.0" encoding="utf-8"?>
<ds:datastoreItem xmlns:ds="http://schemas.openxmlformats.org/officeDocument/2006/customXml" ds:itemID="{7C12762D-4621-4FE4-93BC-F9C22C28D2B2}">
  <ds:schemaRefs>
    <ds:schemaRef ds:uri="http://schemas.microsoft.com/office/2006/documentManagement/types"/>
    <ds:schemaRef ds:uri="8ce27128-90d0-40cf-ac5e-5e5c26334c61"/>
    <ds:schemaRef ds:uri="http://schemas.openxmlformats.org/package/2006/metadata/core-properties"/>
    <ds:schemaRef ds:uri="http://purl.org/dc/elements/1.1/"/>
    <ds:schemaRef ds:uri="http://www.w3.org/XML/1998/namespace"/>
    <ds:schemaRef ds:uri="7ccc34e6-77a4-424a-87b1-15c950b629cc"/>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B56486F4-4D31-4E1D-9578-C1B5D37DA6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4328</TotalTime>
  <Words>1048</Words>
  <Application>Microsoft Office PowerPoint</Application>
  <PresentationFormat>Widescreen</PresentationFormat>
  <Paragraphs>138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Aptos Display</vt:lpstr>
      <vt:lpstr>Arial</vt:lpstr>
      <vt:lpstr>Calibri</vt:lpstr>
      <vt:lpstr>Segoe UI</vt:lpstr>
      <vt:lpstr>Times New Roman</vt:lpstr>
      <vt:lpstr>Wingdings</vt:lpstr>
      <vt:lpstr>Office Theme</vt:lpstr>
      <vt:lpstr>A level German 6th form Induction Day 28/06/24</vt:lpstr>
      <vt:lpstr>A Level German  Course overview </vt:lpstr>
      <vt:lpstr>PowerPoint Presentation</vt:lpstr>
      <vt:lpstr>PowerPoint Presentation</vt:lpstr>
      <vt:lpstr>PowerPoint Presentation</vt:lpstr>
      <vt:lpstr>PowerPoint Presentation</vt:lpstr>
      <vt:lpstr>Aims</vt:lpstr>
      <vt:lpstr>Mini whiteboards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Gustav Klimt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level German 6th form Induction Day 28/06/24</dc:title>
  <dc:creator>Mrs R Whitford</dc:creator>
  <cp:lastModifiedBy>Mrs R Whitford</cp:lastModifiedBy>
  <cp:revision>3</cp:revision>
  <cp:lastPrinted>2024-06-28T07:40:10Z</cp:lastPrinted>
  <dcterms:created xsi:type="dcterms:W3CDTF">2024-06-27T18:40:59Z</dcterms:created>
  <dcterms:modified xsi:type="dcterms:W3CDTF">2024-07-03T10:49:38Z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