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9"/>
  </p:notesMasterIdLst>
  <p:sldIdLst>
    <p:sldId id="256" r:id="rId2"/>
    <p:sldId id="280" r:id="rId3"/>
    <p:sldId id="257" r:id="rId4"/>
    <p:sldId id="258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8" r:id="rId15"/>
    <p:sldId id="281" r:id="rId16"/>
    <p:sldId id="279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AF6D6-4D72-4421-B8FF-32F3F0E69B5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8565A-2DCF-46DB-BF92-2AFC399F4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328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20/06/2024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31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20/06/2024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31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20/06/2024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674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20/06/2024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683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20/06/2024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70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0CC2AB6-203F-4F5F-843F-13DA911DC575}" type="datetimeFigureOut">
              <a:rPr lang="en-GB" smtClean="0"/>
              <a:pPr/>
              <a:t>20/06/2024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16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20/06/2024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83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20/06/2024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19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0CC2AB6-203F-4F5F-843F-13DA911DC575}" type="datetimeFigureOut">
              <a:rPr lang="en-GB" smtClean="0"/>
              <a:pPr/>
              <a:t>20/06/2024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258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20/06/2024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05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20/06/2024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086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2AB6-203F-4F5F-843F-13DA911DC575}" type="datetimeFigureOut">
              <a:rPr lang="en-GB" smtClean="0"/>
              <a:pPr/>
              <a:t>20/06/2024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17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0CC2AB6-203F-4F5F-843F-13DA911DC575}" type="datetimeFigureOut">
              <a:rPr lang="en-GB" smtClean="0"/>
              <a:pPr/>
              <a:t>20/06/2024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DBF2F89-B296-498B-B6A1-EAB97999843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79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 Level Music (AQA)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can you expect?</a:t>
            </a:r>
          </a:p>
          <a:p>
            <a:r>
              <a:rPr lang="en-GB" dirty="0"/>
              <a:t>What will be expected of you?</a:t>
            </a:r>
          </a:p>
        </p:txBody>
      </p:sp>
    </p:spTree>
    <p:extLst>
      <p:ext uri="{BB962C8B-B14F-4D97-AF65-F5344CB8AC3E}">
        <p14:creationId xmlns:p14="http://schemas.microsoft.com/office/powerpoint/2010/main" val="2567951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Two compositions with a minimum combined total of 4:30.</a:t>
            </a:r>
          </a:p>
          <a:p>
            <a:r>
              <a:rPr lang="en-US" sz="2400" dirty="0"/>
              <a:t>Free Composition: in any style and for any combination of timbres you choose.</a:t>
            </a:r>
          </a:p>
          <a:p>
            <a:r>
              <a:rPr lang="en-US" sz="2400" dirty="0"/>
              <a:t>Composition to a Brief: responding to </a:t>
            </a:r>
            <a:r>
              <a:rPr lang="en-US" sz="2400" b="1" u="sng" dirty="0"/>
              <a:t>one</a:t>
            </a:r>
            <a:r>
              <a:rPr lang="en-US" sz="2400" dirty="0"/>
              <a:t> brief chosen from a set provided by AQA in September of Year 13.</a:t>
            </a:r>
          </a:p>
        </p:txBody>
      </p:sp>
    </p:spTree>
    <p:extLst>
      <p:ext uri="{BB962C8B-B14F-4D97-AF65-F5344CB8AC3E}">
        <p14:creationId xmlns:p14="http://schemas.microsoft.com/office/powerpoint/2010/main" val="747565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673"/>
            <a:ext cx="7467600" cy="1011381"/>
          </a:xfrm>
        </p:spPr>
        <p:txBody>
          <a:bodyPr>
            <a:noAutofit/>
          </a:bodyPr>
          <a:lstStyle/>
          <a:p>
            <a:r>
              <a:rPr lang="en-GB" sz="3600" dirty="0"/>
              <a:t>How will I be assessed and examined?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4836"/>
            <a:ext cx="7467600" cy="4918363"/>
          </a:xfrm>
        </p:spPr>
        <p:txBody>
          <a:bodyPr>
            <a:normAutofit/>
          </a:bodyPr>
          <a:lstStyle/>
          <a:p>
            <a:pPr marL="457200" indent="-457200"/>
            <a:r>
              <a:rPr lang="en-GB" sz="2400" dirty="0"/>
              <a:t>Appraising – 2 and ½ hour exam in the Summer of Year 13, comprising of listening questions based on familiar and unfamiliar music from your studied composers/artists, theory questions and  extended answers.</a:t>
            </a:r>
          </a:p>
          <a:p>
            <a:pPr marL="0" indent="0">
              <a:buNone/>
            </a:pPr>
            <a:endParaRPr lang="en-GB" sz="2400" dirty="0"/>
          </a:p>
          <a:p>
            <a:pPr marL="457200" indent="-457200"/>
            <a:r>
              <a:rPr lang="en-GB" sz="2400" dirty="0"/>
              <a:t>Performance – minimum of 10 minutes of performing, sent to an external examiner.</a:t>
            </a:r>
          </a:p>
          <a:p>
            <a:pPr marL="0" indent="0">
              <a:buNone/>
            </a:pPr>
            <a:endParaRPr lang="en-GB" sz="2400" dirty="0"/>
          </a:p>
          <a:p>
            <a:pPr marL="457200" indent="-457200"/>
            <a:r>
              <a:rPr lang="en-GB" sz="2400" dirty="0"/>
              <a:t>Composition – two compositions, totalling a minimum of 4:30, sent to an external examiner.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581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09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Future Career / education prospects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3327"/>
            <a:ext cx="7467600" cy="4828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Studying Music will provide you with a vast array of skills suitable for a range of future courses and careers including performing, freelance composition, music therapy, and teaching to name a few. 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In addition, A Level Music develops powers of analysis, listening skills, ICT skills, independence, teamwork  and the ability to create music to exact specifications. 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7168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9"/>
            <a:ext cx="7467600" cy="1143000"/>
          </a:xfrm>
        </p:spPr>
        <p:txBody>
          <a:bodyPr/>
          <a:lstStyle/>
          <a:p>
            <a:r>
              <a:rPr lang="en-US" dirty="0"/>
              <a:t>What do we expect of you?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6074"/>
            <a:ext cx="7467600" cy="4990090"/>
          </a:xfrm>
        </p:spPr>
        <p:txBody>
          <a:bodyPr>
            <a:normAutofit fontScale="92500"/>
          </a:bodyPr>
          <a:lstStyle/>
          <a:p>
            <a:r>
              <a:rPr lang="en-US" sz="3300" dirty="0"/>
              <a:t>On the course you will be expected to:</a:t>
            </a:r>
          </a:p>
          <a:p>
            <a:pPr marL="36576" indent="0">
              <a:buNone/>
            </a:pPr>
            <a:endParaRPr lang="en-US" sz="2600" dirty="0"/>
          </a:p>
          <a:p>
            <a:pPr lvl="1"/>
            <a:r>
              <a:rPr lang="en-US" sz="2000" dirty="0"/>
              <a:t>Take an active involvement in your education by using your own time to study and listen to different musical styles (including styles that you may not personally like) </a:t>
            </a:r>
          </a:p>
          <a:p>
            <a:endParaRPr lang="en-US" sz="2800" dirty="0"/>
          </a:p>
          <a:p>
            <a:pPr lvl="1"/>
            <a:r>
              <a:rPr lang="en-US" sz="2000" dirty="0"/>
              <a:t>Be willing to use your own time to practice the techniques you learn during the lessons to enable you to complete the course to the best grade possible for you. </a:t>
            </a:r>
          </a:p>
          <a:p>
            <a:endParaRPr lang="en-US" sz="2800" dirty="0"/>
          </a:p>
          <a:p>
            <a:pPr lvl="1"/>
            <a:r>
              <a:rPr lang="en-US" sz="2000" dirty="0"/>
              <a:t>Make yourself available to participate in a number of musical events in school when required (for example, performing in school concerts, productions,  Band Nights or helping out backstage).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14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45-minute task…..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Choose a composition brief from the list.</a:t>
            </a:r>
          </a:p>
          <a:p>
            <a:r>
              <a:rPr lang="en-GB" dirty="0"/>
              <a:t>Consider writing:</a:t>
            </a:r>
          </a:p>
          <a:p>
            <a:pPr lvl="1"/>
            <a:r>
              <a:rPr lang="en-GB" dirty="0"/>
              <a:t> an 8-bar melody on the keyboard</a:t>
            </a:r>
          </a:p>
          <a:p>
            <a:pPr lvl="1"/>
            <a:r>
              <a:rPr lang="en-GB" dirty="0"/>
              <a:t>a melody that suits the given lyrics</a:t>
            </a:r>
          </a:p>
          <a:p>
            <a:pPr lvl="1"/>
            <a:r>
              <a:rPr lang="en-GB" dirty="0"/>
              <a:t>an 8-bar chord sequence</a:t>
            </a:r>
          </a:p>
          <a:p>
            <a:pPr lvl="1"/>
            <a:r>
              <a:rPr lang="en-GB" dirty="0"/>
              <a:t>a short soundscape for the first section of the film clip.</a:t>
            </a:r>
          </a:p>
          <a:p>
            <a:pPr lvl="1"/>
            <a:endParaRPr lang="en-GB" dirty="0"/>
          </a:p>
          <a:p>
            <a:r>
              <a:rPr lang="en-GB" dirty="0"/>
              <a:t>Remember to consider the Elements of Music when you compose!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203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18" y="55941"/>
            <a:ext cx="7772400" cy="784128"/>
          </a:xfrm>
        </p:spPr>
        <p:txBody>
          <a:bodyPr>
            <a:normAutofit/>
          </a:bodyPr>
          <a:lstStyle/>
          <a:p>
            <a:r>
              <a:rPr lang="en-GB" sz="3200" dirty="0"/>
              <a:t>45-minute task…</a:t>
            </a:r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97314C99-71D7-4FC4-89EA-132EA91C4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04" y="1907646"/>
            <a:ext cx="2148577" cy="135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6EA46B44-1E2D-4B53-A750-BEA9EBB40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6F87979-99E7-4220-A04F-D54F371A688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74" b="3540"/>
          <a:stretch>
            <a:fillRect/>
          </a:stretch>
        </p:blipFill>
        <p:spPr bwMode="auto">
          <a:xfrm>
            <a:off x="2593356" y="960739"/>
            <a:ext cx="2705100" cy="266831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3B51F006-95E0-4D09-8817-2F444E8DC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6757" y="576668"/>
            <a:ext cx="5097911" cy="14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52" name="Picture 7">
            <a:extLst>
              <a:ext uri="{FF2B5EF4-FFF2-40B4-BE49-F238E27FC236}">
                <a16:creationId xmlns:a16="http://schemas.microsoft.com/office/drawing/2014/main" id="{013E7A1E-625C-425C-99EF-96674FA28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52"/>
          <a:stretch>
            <a:fillRect/>
          </a:stretch>
        </p:blipFill>
        <p:spPr bwMode="auto">
          <a:xfrm>
            <a:off x="5281665" y="721852"/>
            <a:ext cx="3600400" cy="1152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8479F98-A96A-4C6F-99A1-1335E3248AD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75"/>
          <a:stretch>
            <a:fillRect/>
          </a:stretch>
        </p:blipFill>
        <p:spPr bwMode="auto">
          <a:xfrm>
            <a:off x="5720806" y="2343847"/>
            <a:ext cx="3348735" cy="37259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65D1AB3-FAAD-47CA-8D64-A0B2052D2301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54" b="71774"/>
          <a:stretch>
            <a:fillRect/>
          </a:stretch>
        </p:blipFill>
        <p:spPr bwMode="auto">
          <a:xfrm>
            <a:off x="-50610" y="3759905"/>
            <a:ext cx="4262570" cy="65213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2F5EA20-6A2E-4D17-AC60-92C62909C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419421"/>
              </p:ext>
            </p:extLst>
          </p:nvPr>
        </p:nvGraphicFramePr>
        <p:xfrm>
          <a:off x="154755" y="4412037"/>
          <a:ext cx="4514270" cy="1805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8324">
                  <a:extLst>
                    <a:ext uri="{9D8B030D-6E8A-4147-A177-3AD203B41FA5}">
                      <a16:colId xmlns:a16="http://schemas.microsoft.com/office/drawing/2014/main" val="2904475118"/>
                    </a:ext>
                  </a:extLst>
                </a:gridCol>
                <a:gridCol w="1128324">
                  <a:extLst>
                    <a:ext uri="{9D8B030D-6E8A-4147-A177-3AD203B41FA5}">
                      <a16:colId xmlns:a16="http://schemas.microsoft.com/office/drawing/2014/main" val="352302997"/>
                    </a:ext>
                  </a:extLst>
                </a:gridCol>
                <a:gridCol w="1128811">
                  <a:extLst>
                    <a:ext uri="{9D8B030D-6E8A-4147-A177-3AD203B41FA5}">
                      <a16:colId xmlns:a16="http://schemas.microsoft.com/office/drawing/2014/main" val="1523064873"/>
                    </a:ext>
                  </a:extLst>
                </a:gridCol>
                <a:gridCol w="1128811">
                  <a:extLst>
                    <a:ext uri="{9D8B030D-6E8A-4147-A177-3AD203B41FA5}">
                      <a16:colId xmlns:a16="http://schemas.microsoft.com/office/drawing/2014/main" val="2626592346"/>
                    </a:ext>
                  </a:extLst>
                </a:gridCol>
              </a:tblGrid>
              <a:tr h="178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G                 C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Em                 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Am               Em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D               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974476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AD101A4A-A51B-4B45-9322-9DC5079F1B53}"/>
              </a:ext>
            </a:extLst>
          </p:cNvPr>
          <p:cNvSpPr/>
          <p:nvPr/>
        </p:nvSpPr>
        <p:spPr>
          <a:xfrm>
            <a:off x="71648" y="5003705"/>
            <a:ext cx="2547723" cy="1826141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6: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Compose a piece suggested by the title </a:t>
            </a:r>
            <a:r>
              <a:rPr lang="en-GB" sz="12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Passing Storm.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storm depicted may be on land, at sea or in the air, or it may have a science fiction element, such as passing through an asteroid storm.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B86716B-A969-4EFC-8CA6-BDC895D3C84E}"/>
              </a:ext>
            </a:extLst>
          </p:cNvPr>
          <p:cNvSpPr/>
          <p:nvPr/>
        </p:nvSpPr>
        <p:spPr>
          <a:xfrm>
            <a:off x="2697233" y="4984165"/>
            <a:ext cx="2957846" cy="1821717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7: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Compose a piece suggested by the title </a:t>
            </a:r>
            <a:r>
              <a:rPr lang="en-GB" sz="12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Taking and Instrument for a Walk</a:t>
            </a: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may involve a walk through various musical styles or genres, instrumental techniques, moods, landscapes or scenery.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6358380-3C29-45F9-94AE-7DC04B9275F3}"/>
              </a:ext>
            </a:extLst>
          </p:cNvPr>
          <p:cNvSpPr/>
          <p:nvPr/>
        </p:nvSpPr>
        <p:spPr>
          <a:xfrm>
            <a:off x="135652" y="3676902"/>
            <a:ext cx="4569745" cy="1235979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5: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EA4BAA3-E735-4DB8-89E9-45AFF1D1A9B3}"/>
              </a:ext>
            </a:extLst>
          </p:cNvPr>
          <p:cNvSpPr/>
          <p:nvPr/>
        </p:nvSpPr>
        <p:spPr>
          <a:xfrm>
            <a:off x="5720807" y="2001951"/>
            <a:ext cx="3189590" cy="4142160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4: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7A9DF64-8AB1-4189-9106-22C063CDF96B}"/>
              </a:ext>
            </a:extLst>
          </p:cNvPr>
          <p:cNvSpPr/>
          <p:nvPr/>
        </p:nvSpPr>
        <p:spPr>
          <a:xfrm>
            <a:off x="5453814" y="543374"/>
            <a:ext cx="3423328" cy="1235979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3: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2C735D6-E1ED-49B7-ABF6-7F2104DF177C}"/>
              </a:ext>
            </a:extLst>
          </p:cNvPr>
          <p:cNvSpPr/>
          <p:nvPr/>
        </p:nvSpPr>
        <p:spPr>
          <a:xfrm>
            <a:off x="2584961" y="730724"/>
            <a:ext cx="2705100" cy="2850524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2: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80AACB5-05F4-4037-852B-C5D513B46024}"/>
              </a:ext>
            </a:extLst>
          </p:cNvPr>
          <p:cNvSpPr/>
          <p:nvPr/>
        </p:nvSpPr>
        <p:spPr>
          <a:xfrm>
            <a:off x="127017" y="697669"/>
            <a:ext cx="2310981" cy="2788712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Brief 1: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alt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Compose a piece of music for no more than six instrumentalists / vocalists that represents a story that this picture suggests.</a:t>
            </a:r>
            <a:endParaRPr lang="en-GB" altLang="en-US" sz="5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330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200900" cy="726976"/>
          </a:xfrm>
        </p:spPr>
        <p:txBody>
          <a:bodyPr>
            <a:normAutofit/>
          </a:bodyPr>
          <a:lstStyle/>
          <a:p>
            <a:r>
              <a:rPr lang="en-GB" sz="3600" dirty="0"/>
              <a:t>Research topics – food for thought…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324" y="3861048"/>
            <a:ext cx="7200900" cy="26450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dirty="0"/>
              <a:t>Area of study 2: Pop music</a:t>
            </a:r>
          </a:p>
          <a:p>
            <a:pPr marL="0" indent="0">
              <a:buNone/>
            </a:pPr>
            <a:r>
              <a:rPr lang="en-GB" sz="1800" b="1" dirty="0"/>
              <a:t>(Named artists: Stevie Wonder; Joni Mitchell; Muse; Beyoncé; Daft Punk; </a:t>
            </a:r>
            <a:r>
              <a:rPr lang="en-GB" sz="1800" b="1" dirty="0" err="1"/>
              <a:t>Labrinth</a:t>
            </a:r>
            <a:r>
              <a:rPr lang="en-GB" sz="1800" b="1" dirty="0"/>
              <a:t>)</a:t>
            </a:r>
          </a:p>
          <a:p>
            <a:pPr marL="0" indent="0" algn="ctr">
              <a:buNone/>
            </a:pPr>
            <a:r>
              <a:rPr lang="en-GB" sz="1800" i="1" dirty="0"/>
              <a:t>The main ingredients of a successful pop song are a strong bass line, good chord progression, rhythmic groove and a memorable melody.</a:t>
            </a:r>
          </a:p>
          <a:p>
            <a:pPr marL="0" indent="0">
              <a:buNone/>
            </a:pPr>
            <a:r>
              <a:rPr lang="en-GB" sz="1800" dirty="0"/>
              <a:t>Discuss which of these you have found to be significant, referring to the music of </a:t>
            </a:r>
            <a:r>
              <a:rPr lang="en-GB" sz="1800" b="1" dirty="0"/>
              <a:t>two </a:t>
            </a:r>
            <a:r>
              <a:rPr lang="en-GB" sz="1800" dirty="0"/>
              <a:t>named artists in detail. (30 marks)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5324" y="1196752"/>
            <a:ext cx="7575748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  <a:spcAft>
                <a:spcPts val="200"/>
              </a:spcAft>
            </a:pPr>
            <a:r>
              <a:rPr lang="en-GB" b="1" dirty="0"/>
              <a:t>Area of Study 3: Music for media</a:t>
            </a:r>
          </a:p>
          <a:p>
            <a:pPr>
              <a:spcBef>
                <a:spcPts val="1000"/>
              </a:spcBef>
              <a:spcAft>
                <a:spcPts val="200"/>
              </a:spcAft>
            </a:pPr>
            <a:r>
              <a:rPr lang="en-GB" dirty="0"/>
              <a:t>The excerpt is taken from a cue entitled </a:t>
            </a:r>
            <a:r>
              <a:rPr lang="en-GB" b="1" dirty="0"/>
              <a:t>100 Rat Dash </a:t>
            </a:r>
            <a:r>
              <a:rPr lang="en-GB" dirty="0"/>
              <a:t>from Michael </a:t>
            </a:r>
            <a:r>
              <a:rPr lang="en-GB" dirty="0" err="1"/>
              <a:t>Giacchino’s</a:t>
            </a:r>
            <a:r>
              <a:rPr lang="en-GB" dirty="0"/>
              <a:t> music for the animated film </a:t>
            </a:r>
            <a:r>
              <a:rPr lang="en-GB" b="1" dirty="0"/>
              <a:t>Ratatouille</a:t>
            </a:r>
            <a:r>
              <a:rPr lang="en-GB" dirty="0"/>
              <a:t>.</a:t>
            </a:r>
          </a:p>
          <a:p>
            <a:pPr>
              <a:spcBef>
                <a:spcPts val="1000"/>
              </a:spcBef>
              <a:spcAft>
                <a:spcPts val="200"/>
              </a:spcAft>
            </a:pPr>
            <a:r>
              <a:rPr lang="en-GB" dirty="0"/>
              <a:t>In the scene a large number of rats flee in terror from an old woman armed with a gun.</a:t>
            </a:r>
          </a:p>
          <a:p>
            <a:pPr>
              <a:spcBef>
                <a:spcPts val="1000"/>
              </a:spcBef>
              <a:spcAft>
                <a:spcPts val="200"/>
              </a:spcAft>
            </a:pPr>
            <a:r>
              <a:rPr lang="en-GB" dirty="0"/>
              <a:t>Explain how the use of musical elements in the excerpt enhances the audience’s experience of this scene. (10 marks)</a:t>
            </a:r>
          </a:p>
        </p:txBody>
      </p:sp>
    </p:spTree>
    <p:extLst>
      <p:ext uri="{BB962C8B-B14F-4D97-AF65-F5344CB8AC3E}">
        <p14:creationId xmlns:p14="http://schemas.microsoft.com/office/powerpoint/2010/main" val="1449222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/>
              <a:t>Any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Feel free to ask any questions you might have about anything we’ve talked about.</a:t>
            </a:r>
          </a:p>
        </p:txBody>
      </p:sp>
    </p:spTree>
    <p:extLst>
      <p:ext uri="{BB962C8B-B14F-4D97-AF65-F5344CB8AC3E}">
        <p14:creationId xmlns:p14="http://schemas.microsoft.com/office/powerpoint/2010/main" val="197255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54530F2C-5EDF-4D79-9624-F49005177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462" y="4014074"/>
            <a:ext cx="2108120" cy="210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94869859-C50F-4D00-B004-C446037A2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1"/>
            <a:ext cx="2791033" cy="210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DBF87A5D-6D5C-4567-8A80-C489D2956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14830"/>
            <a:ext cx="2984183" cy="205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7659AE-13DF-4079-A3CE-C9B11D20F3F9}"/>
              </a:ext>
            </a:extLst>
          </p:cNvPr>
          <p:cNvSpPr txBox="1"/>
          <p:nvPr/>
        </p:nvSpPr>
        <p:spPr>
          <a:xfrm>
            <a:off x="91440" y="3059430"/>
            <a:ext cx="269959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i="1" dirty="0">
                <a:solidFill>
                  <a:srgbClr val="0070C0"/>
                </a:solidFill>
              </a:rPr>
              <a:t>Thank you for being ready to learn!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F25251-DF7F-446C-86BD-4648199E6D5C}"/>
              </a:ext>
            </a:extLst>
          </p:cNvPr>
          <p:cNvSpPr txBox="1"/>
          <p:nvPr/>
        </p:nvSpPr>
        <p:spPr>
          <a:xfrm>
            <a:off x="2791033" y="1135856"/>
            <a:ext cx="5036344" cy="392415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GB" sz="2100" b="1" u="sng" dirty="0"/>
              <a:t>Title: Composing to a brief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680610-4F80-46A2-AB4C-8A9B847B68AC}"/>
              </a:ext>
            </a:extLst>
          </p:cNvPr>
          <p:cNvSpPr txBox="1"/>
          <p:nvPr/>
        </p:nvSpPr>
        <p:spPr>
          <a:xfrm>
            <a:off x="3087938" y="1917851"/>
            <a:ext cx="3510816" cy="1361911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r>
              <a:rPr lang="en-GB" sz="2100" dirty="0"/>
              <a:t>Aims:</a:t>
            </a:r>
          </a:p>
          <a:p>
            <a:pPr marL="257175" indent="-257175">
              <a:buAutoNum type="arabicPeriod"/>
            </a:pPr>
            <a:r>
              <a:rPr lang="en-GB" sz="2100" dirty="0">
                <a:ea typeface="Calibri"/>
                <a:cs typeface="Calibri"/>
              </a:rPr>
              <a:t>To be able to demonstrate your ability to compose using a brief.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40849A-58A8-4EBA-9FD3-8C38F19A6997}"/>
              </a:ext>
            </a:extLst>
          </p:cNvPr>
          <p:cNvSpPr txBox="1"/>
          <p:nvPr/>
        </p:nvSpPr>
        <p:spPr>
          <a:xfrm>
            <a:off x="6519414" y="1133295"/>
            <a:ext cx="2380891" cy="23314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100" b="1" dirty="0"/>
              <a:t>DNA:</a:t>
            </a:r>
          </a:p>
          <a:p>
            <a:pPr algn="l"/>
            <a:r>
              <a:rPr lang="en-US" sz="2100" b="1" dirty="0"/>
              <a:t>Write a list of musical features that must be considered </a:t>
            </a:r>
            <a:r>
              <a:rPr lang="en-US" sz="2100" b="1"/>
              <a:t>when composing.</a:t>
            </a:r>
            <a:endParaRPr lang="en-US" sz="2100" b="1" dirty="0">
              <a:ea typeface="Calibri"/>
              <a:cs typeface="Calibri"/>
            </a:endParaRPr>
          </a:p>
          <a:p>
            <a:endParaRPr lang="en-US" sz="2100" b="1" dirty="0">
              <a:ea typeface="Calibri"/>
              <a:cs typeface="Calibri"/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D91986CF-B9CA-8522-A436-8C107F61D4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6152" y="4196153"/>
            <a:ext cx="1519933" cy="158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97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u="sng" dirty="0"/>
              <a:t>Why study music?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dirty="0"/>
              <a:t>Studying Music will give you the opportunity to develop your skills in three key areas of the field:</a:t>
            </a:r>
          </a:p>
          <a:p>
            <a:pPr marL="644652" lvl="1" indent="-342900"/>
            <a:r>
              <a:rPr lang="en-GB" sz="2000" b="1" u="sng" dirty="0"/>
              <a:t>Listening &amp; Appraising</a:t>
            </a:r>
            <a:r>
              <a:rPr lang="en-GB" sz="2000" dirty="0"/>
              <a:t>, </a:t>
            </a:r>
          </a:p>
          <a:p>
            <a:pPr marL="644652" lvl="1" indent="-342900"/>
            <a:r>
              <a:rPr lang="en-GB" sz="2000" b="1" u="sng" dirty="0"/>
              <a:t>Performance</a:t>
            </a:r>
            <a:r>
              <a:rPr lang="en-GB" sz="2000" dirty="0"/>
              <a:t> </a:t>
            </a:r>
          </a:p>
          <a:p>
            <a:pPr marL="644652" lvl="1" indent="-342900"/>
            <a:r>
              <a:rPr lang="en-GB" sz="2000" b="1" u="sng" dirty="0"/>
              <a:t>Composition</a:t>
            </a:r>
            <a:r>
              <a:rPr lang="en-GB" sz="2000" dirty="0"/>
              <a:t>.  </a:t>
            </a:r>
          </a:p>
          <a:p>
            <a:pPr marL="0" indent="0">
              <a:buNone/>
            </a:pPr>
            <a:r>
              <a:rPr lang="en-GB" sz="2400" dirty="0"/>
              <a:t>You will have access to music software, our purpose-built recording studio and will be given the opportunity to develop the skills needed to excel in this exciting field of work.  AQA A Level Music provides a solid foundation for musicians who have an interest in different genres of music, either in the spotlight as a performer/composer or behind the scenes as a researcher.</a:t>
            </a:r>
          </a:p>
        </p:txBody>
      </p:sp>
    </p:spTree>
    <p:extLst>
      <p:ext uri="{BB962C8B-B14F-4D97-AF65-F5344CB8AC3E}">
        <p14:creationId xmlns:p14="http://schemas.microsoft.com/office/powerpoint/2010/main" val="2380487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/>
              <a:t>What do you need to study music?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b="1" u="sng" dirty="0"/>
              <a:t>Entry Requirements</a:t>
            </a:r>
            <a:endParaRPr lang="en-GB" sz="2400" dirty="0"/>
          </a:p>
          <a:p>
            <a:pPr marL="457200" indent="-457200"/>
            <a:r>
              <a:rPr lang="en-GB" sz="2400" dirty="0"/>
              <a:t>Five grade 9-4 GCSEs including a 4 (or above) in Music.  </a:t>
            </a:r>
          </a:p>
          <a:p>
            <a:pPr marL="457200" indent="-457200"/>
            <a:r>
              <a:rPr lang="en-GB" sz="2400" dirty="0"/>
              <a:t>Ability to read notation </a:t>
            </a:r>
          </a:p>
          <a:p>
            <a:pPr marL="457200" indent="-457200"/>
            <a:r>
              <a:rPr lang="en-GB" sz="2400" dirty="0"/>
              <a:t>Able to show musicianship and musical understanding </a:t>
            </a:r>
          </a:p>
          <a:p>
            <a:pPr marL="457200" indent="-457200"/>
            <a:r>
              <a:rPr lang="en-GB" sz="2400" dirty="0"/>
              <a:t>Willingness to apply yourself to the course.</a:t>
            </a:r>
          </a:p>
          <a:p>
            <a:pPr marL="36576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u="sng" dirty="0"/>
              <a:t>Recommended</a:t>
            </a:r>
            <a:endParaRPr lang="en-GB" sz="2400" dirty="0"/>
          </a:p>
          <a:p>
            <a:pPr marL="457200" indent="-457200"/>
            <a:r>
              <a:rPr lang="en-GB" sz="2400" dirty="0"/>
              <a:t>You will also need to be open to studying music outside of your comfort zone.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5623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Course Breakdown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2800" dirty="0"/>
              <a:t>Appraising Music (40% of your grade)</a:t>
            </a:r>
          </a:p>
          <a:p>
            <a:pPr marL="457200" indent="-457200"/>
            <a:r>
              <a:rPr lang="en-US" sz="2800" dirty="0"/>
              <a:t>Performance (35% of your grade)</a:t>
            </a:r>
          </a:p>
          <a:p>
            <a:pPr marL="457200" indent="-457200"/>
            <a:r>
              <a:rPr lang="en-US" sz="2800" dirty="0"/>
              <a:t>Composition (25% of your grade)</a:t>
            </a:r>
          </a:p>
          <a:p>
            <a:pPr marL="457200" indent="-45720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47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Appraising Music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Compulsory Unit – AoS1: Western Classical Tradition, 1650 – 1910</a:t>
            </a:r>
          </a:p>
          <a:p>
            <a:pPr marL="0" indent="0">
              <a:buNone/>
            </a:pPr>
            <a:endParaRPr lang="en-US" sz="2800" dirty="0"/>
          </a:p>
          <a:p>
            <a:pPr lvl="1"/>
            <a:r>
              <a:rPr lang="en-US" sz="2400" dirty="0"/>
              <a:t>Strand A: The Baroque Solo Concerto (Purcell, Vivaldi and Bach)</a:t>
            </a:r>
          </a:p>
          <a:p>
            <a:pPr lvl="1"/>
            <a:r>
              <a:rPr lang="en-US" sz="2400" dirty="0"/>
              <a:t>Strand B: The Operas of Mozart (“The Marriage of Figaro”)</a:t>
            </a:r>
          </a:p>
          <a:p>
            <a:pPr lvl="1"/>
            <a:r>
              <a:rPr lang="en-US" sz="2400" dirty="0"/>
              <a:t>Strand C: The Romantic Piano (Chopin, Brahms and Grieg)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56926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Appraising Music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Additional Unit – AoS2: Pop Music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2800" dirty="0"/>
              <a:t>Stevie Wonder</a:t>
            </a:r>
          </a:p>
          <a:p>
            <a:pPr lvl="1"/>
            <a:r>
              <a:rPr lang="en-US" sz="2800" dirty="0"/>
              <a:t>Joni Mitchell</a:t>
            </a:r>
          </a:p>
          <a:p>
            <a:pPr lvl="1"/>
            <a:r>
              <a:rPr lang="en-US" sz="2800" dirty="0"/>
              <a:t>Muse</a:t>
            </a:r>
          </a:p>
          <a:p>
            <a:pPr lvl="1"/>
            <a:r>
              <a:rPr lang="en-US" sz="2800" dirty="0" err="1"/>
              <a:t>Beyonce</a:t>
            </a:r>
            <a:endParaRPr lang="en-US" sz="2800" dirty="0"/>
          </a:p>
          <a:p>
            <a:pPr lvl="1"/>
            <a:r>
              <a:rPr lang="en-US" sz="2800" dirty="0"/>
              <a:t>Daft Punk</a:t>
            </a:r>
          </a:p>
          <a:p>
            <a:pPr lvl="1"/>
            <a:r>
              <a:rPr lang="en-US" sz="2800" dirty="0" err="1"/>
              <a:t>Labrinth</a:t>
            </a:r>
            <a:r>
              <a:rPr lang="en-US" sz="2800" dirty="0"/>
              <a:t>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18595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Appraising Music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Additional Unit – AoS3: Music for Media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2800" dirty="0"/>
              <a:t>Bernard Herrmann </a:t>
            </a:r>
          </a:p>
          <a:p>
            <a:pPr lvl="1"/>
            <a:r>
              <a:rPr lang="en-US" sz="2800" dirty="0" err="1"/>
              <a:t>Hanz</a:t>
            </a:r>
            <a:r>
              <a:rPr lang="en-US" sz="2800" dirty="0"/>
              <a:t> Zimmer</a:t>
            </a:r>
          </a:p>
          <a:p>
            <a:pPr lvl="1"/>
            <a:r>
              <a:rPr lang="en-US" sz="2800" dirty="0"/>
              <a:t>Michael </a:t>
            </a:r>
            <a:r>
              <a:rPr lang="en-US" sz="2800" dirty="0" err="1"/>
              <a:t>Giacchino</a:t>
            </a:r>
            <a:endParaRPr lang="en-US" sz="2800" dirty="0"/>
          </a:p>
          <a:p>
            <a:pPr lvl="1"/>
            <a:r>
              <a:rPr lang="en-US" sz="2800" dirty="0"/>
              <a:t>Thomas Newman</a:t>
            </a:r>
          </a:p>
          <a:p>
            <a:pPr lvl="1"/>
            <a:r>
              <a:rPr lang="en-US" sz="2800" dirty="0"/>
              <a:t>Nobuo </a:t>
            </a:r>
            <a:r>
              <a:rPr lang="en-US" sz="2800" dirty="0" err="1"/>
              <a:t>Uematsu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70900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Minimum of 10 minutes of performing on an instrument of your choice (including voice).</a:t>
            </a:r>
          </a:p>
          <a:p>
            <a:r>
              <a:rPr lang="en-US" sz="2400" dirty="0"/>
              <a:t>You can perform in any style or genre.</a:t>
            </a:r>
          </a:p>
          <a:p>
            <a:r>
              <a:rPr lang="en-US" sz="2400" dirty="0"/>
              <a:t>You can perform as a soloist or as part of an ensemble (though ensemble performances have additional requirements to consider).</a:t>
            </a:r>
          </a:p>
          <a:p>
            <a:r>
              <a:rPr lang="en-US" sz="2400" dirty="0"/>
              <a:t>Your recital will be recorded just before Easter in Year 13.</a:t>
            </a:r>
          </a:p>
        </p:txBody>
      </p:sp>
    </p:spTree>
    <p:extLst>
      <p:ext uri="{BB962C8B-B14F-4D97-AF65-F5344CB8AC3E}">
        <p14:creationId xmlns:p14="http://schemas.microsoft.com/office/powerpoint/2010/main" val="3353096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530B004E4030438EC8C74B8DAE3C6D" ma:contentTypeVersion="15" ma:contentTypeDescription="Create a new document." ma:contentTypeScope="" ma:versionID="68db968f3c201d6bda36f7e0937378bf">
  <xsd:schema xmlns:xsd="http://www.w3.org/2001/XMLSchema" xmlns:xs="http://www.w3.org/2001/XMLSchema" xmlns:p="http://schemas.microsoft.com/office/2006/metadata/properties" xmlns:ns2="3ae4bebc-5183-402f-9a72-94513702be85" xmlns:ns3="0ff20ada-ea1e-4479-af96-12e7f68be8f6" targetNamespace="http://schemas.microsoft.com/office/2006/metadata/properties" ma:root="true" ma:fieldsID="a4c179d4ccee0a51f8c94465ac42ae55" ns2:_="" ns3:_="">
    <xsd:import namespace="3ae4bebc-5183-402f-9a72-94513702be85"/>
    <xsd:import namespace="0ff20ada-ea1e-4479-af96-12e7f68be8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bebc-5183-402f-9a72-94513702be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f20ada-ea1e-4479-af96-12e7f68be8f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9595AB-243A-434F-BEFF-FE0A560E0753}"/>
</file>

<file path=customXml/itemProps2.xml><?xml version="1.0" encoding="utf-8"?>
<ds:datastoreItem xmlns:ds="http://schemas.openxmlformats.org/officeDocument/2006/customXml" ds:itemID="{9AE8CCA3-DB15-406A-A009-5636536B46BC}"/>
</file>

<file path=customXml/itemProps3.xml><?xml version="1.0" encoding="utf-8"?>
<ds:datastoreItem xmlns:ds="http://schemas.openxmlformats.org/officeDocument/2006/customXml" ds:itemID="{AE43564C-8137-4421-95D6-9A15562229FC}"/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1284</TotalTime>
  <Words>1066</Words>
  <Application>Microsoft Office PowerPoint</Application>
  <PresentationFormat>On-screen Show (4:3)</PresentationFormat>
  <Paragraphs>136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Rockwell</vt:lpstr>
      <vt:lpstr>Rockwell Condensed</vt:lpstr>
      <vt:lpstr>Times New Roman</vt:lpstr>
      <vt:lpstr>Wingdings</vt:lpstr>
      <vt:lpstr>Wood Type</vt:lpstr>
      <vt:lpstr>A Level Music (AQA)</vt:lpstr>
      <vt:lpstr>PowerPoint Presentation</vt:lpstr>
      <vt:lpstr>Why study music?</vt:lpstr>
      <vt:lpstr>What do you need to study music? </vt:lpstr>
      <vt:lpstr>Course Breakdown</vt:lpstr>
      <vt:lpstr>Appraising Music</vt:lpstr>
      <vt:lpstr>Appraising Music</vt:lpstr>
      <vt:lpstr>Appraising Music</vt:lpstr>
      <vt:lpstr>Performance</vt:lpstr>
      <vt:lpstr>Composition</vt:lpstr>
      <vt:lpstr>How will I be assessed and examined?</vt:lpstr>
      <vt:lpstr>Future Career / education prospects</vt:lpstr>
      <vt:lpstr>What do we expect of you?</vt:lpstr>
      <vt:lpstr>45-minute task…..</vt:lpstr>
      <vt:lpstr>45-minute task…</vt:lpstr>
      <vt:lpstr>Research topics – food for thought…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Level Music</dc:title>
  <dc:creator>Nadia Hancock</dc:creator>
  <cp:lastModifiedBy>Miss N Hancock</cp:lastModifiedBy>
  <cp:revision>40</cp:revision>
  <dcterms:created xsi:type="dcterms:W3CDTF">2014-01-13T16:21:48Z</dcterms:created>
  <dcterms:modified xsi:type="dcterms:W3CDTF">2024-06-20T14:58:16Z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0x0101008E530B004E4030438EC8C74B8DAE3C6D</vt:lpwstr>
  </property>
</Properties>
</file>