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25.xml" ContentType="application/vnd.openxmlformats-officedocument.presentationml.slide+xml"/>
  <Override PartName="/ppt/slides/slide8.xml" ContentType="application/vnd.openxmlformats-officedocument.presentationml.slide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ags/tag1.xml" ContentType="application/vnd.openxmlformats-officedocument.presentationml.tag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8" r:id="rId2"/>
    <p:sldId id="260" r:id="rId3"/>
    <p:sldId id="262" r:id="rId4"/>
    <p:sldId id="264" r:id="rId5"/>
    <p:sldId id="266" r:id="rId6"/>
    <p:sldId id="268" r:id="rId7"/>
    <p:sldId id="270" r:id="rId8"/>
    <p:sldId id="272" r:id="rId9"/>
    <p:sldId id="274" r:id="rId10"/>
    <p:sldId id="306" r:id="rId11"/>
    <p:sldId id="276" r:id="rId12"/>
    <p:sldId id="278" r:id="rId13"/>
    <p:sldId id="280" r:id="rId14"/>
    <p:sldId id="282" r:id="rId15"/>
    <p:sldId id="284" r:id="rId16"/>
    <p:sldId id="305" r:id="rId17"/>
    <p:sldId id="286" r:id="rId18"/>
    <p:sldId id="288" r:id="rId19"/>
    <p:sldId id="290" r:id="rId20"/>
    <p:sldId id="292" r:id="rId21"/>
    <p:sldId id="294" r:id="rId22"/>
    <p:sldId id="296" r:id="rId23"/>
    <p:sldId id="298" r:id="rId24"/>
    <p:sldId id="300" r:id="rId25"/>
    <p:sldId id="302" r:id="rId26"/>
    <p:sldId id="304" r:id="rId27"/>
  </p:sldIdLst>
  <p:sldSz cx="16436975" cy="9245600"/>
  <p:notesSz cx="6858000" cy="9144000"/>
  <p:custDataLst>
    <p:tags r:id="rId28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0"/>
    <p:restoredTop sz="0"/>
  </p:normalViewPr>
  <p:slideViewPr>
    <p:cSldViewPr>
      <p:cViewPr varScale="1">
        <p:scale>
          <a:sx n="85" d="100"/>
          <a:sy n="85" d="100"/>
        </p:scale>
        <p:origin x="40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35" Type="http://schemas.openxmlformats.org/officeDocument/2006/relationships/customXml" Target="../customXml/item3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8629227"/>
            <a:ext cx="16436975" cy="61637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8539597"/>
            <a:ext cx="16436975" cy="896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79328" y="1023180"/>
            <a:ext cx="13560504" cy="4807712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10785" spc="-67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3064" y="6006837"/>
            <a:ext cx="13560504" cy="1540933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3235" cap="all" spc="270" baseline="0">
                <a:solidFill>
                  <a:schemeClr val="tx2"/>
                </a:solidFill>
                <a:latin typeface="+mj-lt"/>
              </a:defRPr>
            </a:lvl1pPr>
            <a:lvl2pPr marL="616351" indent="0" algn="ctr">
              <a:buNone/>
              <a:defRPr sz="3235"/>
            </a:lvl2pPr>
            <a:lvl3pPr marL="1232703" indent="0" algn="ctr">
              <a:buNone/>
              <a:defRPr sz="3235"/>
            </a:lvl3pPr>
            <a:lvl4pPr marL="1849054" indent="0" algn="ctr">
              <a:buNone/>
              <a:defRPr sz="2696"/>
            </a:lvl4pPr>
            <a:lvl5pPr marL="2465405" indent="0" algn="ctr">
              <a:buNone/>
              <a:defRPr sz="2696"/>
            </a:lvl5pPr>
            <a:lvl6pPr marL="3081757" indent="0" algn="ctr">
              <a:buNone/>
              <a:defRPr sz="2696"/>
            </a:lvl6pPr>
            <a:lvl7pPr marL="3698108" indent="0" algn="ctr">
              <a:buNone/>
              <a:defRPr sz="2696"/>
            </a:lvl7pPr>
            <a:lvl8pPr marL="4314459" indent="0" algn="ctr">
              <a:buNone/>
              <a:defRPr sz="2696"/>
            </a:lvl8pPr>
            <a:lvl9pPr marL="4930811" indent="0" algn="ctr">
              <a:buNone/>
              <a:defRPr sz="2696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1A141-F1D9-4B1A-A0EE-69D05AE660D8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628137" y="5855547"/>
            <a:ext cx="1331395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8178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8904-842D-4267-BAC9-0A61EB019495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823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281" y="8629227"/>
            <a:ext cx="16432695" cy="61637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21" y="8539597"/>
            <a:ext cx="16432695" cy="862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62710" y="555844"/>
            <a:ext cx="3544223" cy="776519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30042" y="555844"/>
            <a:ext cx="10427206" cy="7765196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36B3F-C593-4F60-9617-7F735BB23613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268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A9E98-FE1E-4F88-9F77-C175FAE0B7AF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149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281" y="8629227"/>
            <a:ext cx="16432695" cy="61637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21" y="8539597"/>
            <a:ext cx="16432695" cy="862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9328" y="1023180"/>
            <a:ext cx="13560504" cy="4807712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10785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9328" y="6003476"/>
            <a:ext cx="13560504" cy="1540933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3235" cap="all" spc="270" baseline="0">
                <a:solidFill>
                  <a:schemeClr val="tx2"/>
                </a:solidFill>
                <a:latin typeface="+mj-lt"/>
              </a:defRPr>
            </a:lvl1pPr>
            <a:lvl2pPr marL="616351" indent="0">
              <a:buNone/>
              <a:defRPr sz="2427">
                <a:solidFill>
                  <a:schemeClr val="tx1">
                    <a:tint val="75000"/>
                  </a:schemeClr>
                </a:solidFill>
              </a:defRPr>
            </a:lvl2pPr>
            <a:lvl3pPr marL="1232703" indent="0">
              <a:buNone/>
              <a:defRPr sz="2157">
                <a:solidFill>
                  <a:schemeClr val="tx1">
                    <a:tint val="75000"/>
                  </a:schemeClr>
                </a:solidFill>
              </a:defRPr>
            </a:lvl3pPr>
            <a:lvl4pPr marL="1849054" indent="0">
              <a:buNone/>
              <a:defRPr sz="1887">
                <a:solidFill>
                  <a:schemeClr val="tx1">
                    <a:tint val="75000"/>
                  </a:schemeClr>
                </a:solidFill>
              </a:defRPr>
            </a:lvl4pPr>
            <a:lvl5pPr marL="2465405" indent="0">
              <a:buNone/>
              <a:defRPr sz="1887">
                <a:solidFill>
                  <a:schemeClr val="tx1">
                    <a:tint val="75000"/>
                  </a:schemeClr>
                </a:solidFill>
              </a:defRPr>
            </a:lvl5pPr>
            <a:lvl6pPr marL="3081757" indent="0">
              <a:buNone/>
              <a:defRPr sz="1887">
                <a:solidFill>
                  <a:schemeClr val="tx1">
                    <a:tint val="75000"/>
                  </a:schemeClr>
                </a:solidFill>
              </a:defRPr>
            </a:lvl6pPr>
            <a:lvl7pPr marL="3698108" indent="0">
              <a:buNone/>
              <a:defRPr sz="1887">
                <a:solidFill>
                  <a:schemeClr val="tx1">
                    <a:tint val="75000"/>
                  </a:schemeClr>
                </a:solidFill>
              </a:defRPr>
            </a:lvl7pPr>
            <a:lvl8pPr marL="4314459" indent="0">
              <a:buNone/>
              <a:defRPr sz="1887">
                <a:solidFill>
                  <a:schemeClr val="tx1">
                    <a:tint val="75000"/>
                  </a:schemeClr>
                </a:solidFill>
              </a:defRPr>
            </a:lvl8pPr>
            <a:lvl9pPr marL="4930811" indent="0">
              <a:buNone/>
              <a:defRPr sz="188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167C2-C987-4AB2-AB27-5C5B2C4D12A1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628137" y="5855547"/>
            <a:ext cx="1331395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85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479328" y="386384"/>
            <a:ext cx="13560504" cy="195583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79328" y="2488324"/>
            <a:ext cx="6656975" cy="54240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82857" y="2488324"/>
            <a:ext cx="6656975" cy="542408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E74B1-A691-490A-BFFA-D88D6AEEF02F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419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479328" y="386384"/>
            <a:ext cx="13560504" cy="195583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9328" y="2488752"/>
            <a:ext cx="6656975" cy="992617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696" b="0" cap="all" baseline="0">
                <a:solidFill>
                  <a:schemeClr val="tx2"/>
                </a:solidFill>
              </a:defRPr>
            </a:lvl1pPr>
            <a:lvl2pPr marL="616351" indent="0">
              <a:buNone/>
              <a:defRPr sz="2696" b="1"/>
            </a:lvl2pPr>
            <a:lvl3pPr marL="1232703" indent="0">
              <a:buNone/>
              <a:defRPr sz="2427" b="1"/>
            </a:lvl3pPr>
            <a:lvl4pPr marL="1849054" indent="0">
              <a:buNone/>
              <a:defRPr sz="2157" b="1"/>
            </a:lvl4pPr>
            <a:lvl5pPr marL="2465405" indent="0">
              <a:buNone/>
              <a:defRPr sz="2157" b="1"/>
            </a:lvl5pPr>
            <a:lvl6pPr marL="3081757" indent="0">
              <a:buNone/>
              <a:defRPr sz="2157" b="1"/>
            </a:lvl6pPr>
            <a:lvl7pPr marL="3698108" indent="0">
              <a:buNone/>
              <a:defRPr sz="2157" b="1"/>
            </a:lvl7pPr>
            <a:lvl8pPr marL="4314459" indent="0">
              <a:buNone/>
              <a:defRPr sz="2157" b="1"/>
            </a:lvl8pPr>
            <a:lvl9pPr marL="4930811" indent="0">
              <a:buNone/>
              <a:defRPr sz="2157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79328" y="3481370"/>
            <a:ext cx="6656975" cy="44310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382857" y="2488752"/>
            <a:ext cx="6656975" cy="992617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696" b="0" cap="all" baseline="0">
                <a:solidFill>
                  <a:schemeClr val="tx2"/>
                </a:solidFill>
              </a:defRPr>
            </a:lvl1pPr>
            <a:lvl2pPr marL="616351" indent="0">
              <a:buNone/>
              <a:defRPr sz="2696" b="1"/>
            </a:lvl2pPr>
            <a:lvl3pPr marL="1232703" indent="0">
              <a:buNone/>
              <a:defRPr sz="2427" b="1"/>
            </a:lvl3pPr>
            <a:lvl4pPr marL="1849054" indent="0">
              <a:buNone/>
              <a:defRPr sz="2157" b="1"/>
            </a:lvl4pPr>
            <a:lvl5pPr marL="2465405" indent="0">
              <a:buNone/>
              <a:defRPr sz="2157" b="1"/>
            </a:lvl5pPr>
            <a:lvl6pPr marL="3081757" indent="0">
              <a:buNone/>
              <a:defRPr sz="2157" b="1"/>
            </a:lvl6pPr>
            <a:lvl7pPr marL="3698108" indent="0">
              <a:buNone/>
              <a:defRPr sz="2157" b="1"/>
            </a:lvl7pPr>
            <a:lvl8pPr marL="4314459" indent="0">
              <a:buNone/>
              <a:defRPr sz="2157" b="1"/>
            </a:lvl8pPr>
            <a:lvl9pPr marL="4930811" indent="0">
              <a:buNone/>
              <a:defRPr sz="2157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382857" y="3481369"/>
            <a:ext cx="6656975" cy="44310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5FC40-BF68-42FB-9828-F3500C8A787D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777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6DA13-8FC8-4515-874D-9C10982C6D6A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599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281" y="8629227"/>
            <a:ext cx="16432695" cy="61637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21" y="8539597"/>
            <a:ext cx="16432695" cy="862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37053-41A1-44B3-8114-E98E2109BCDC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214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2" y="0"/>
            <a:ext cx="5461184" cy="9245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5446731" y="0"/>
            <a:ext cx="86294" cy="924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6387" y="801284"/>
            <a:ext cx="4314706" cy="3081867"/>
          </a:xfrm>
        </p:spPr>
        <p:txBody>
          <a:bodyPr anchor="b">
            <a:normAutofit/>
          </a:bodyPr>
          <a:lstStyle>
            <a:lvl1pPr>
              <a:defRPr sz="4853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2059" y="986198"/>
            <a:ext cx="8752689" cy="708829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6387" y="3944789"/>
            <a:ext cx="4314706" cy="4555560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2022">
                <a:solidFill>
                  <a:srgbClr val="FFFFFF"/>
                </a:solidFill>
              </a:defRPr>
            </a:lvl1pPr>
            <a:lvl2pPr marL="616351" indent="0">
              <a:buNone/>
              <a:defRPr sz="1618"/>
            </a:lvl2pPr>
            <a:lvl3pPr marL="1232703" indent="0">
              <a:buNone/>
              <a:defRPr sz="1348"/>
            </a:lvl3pPr>
            <a:lvl4pPr marL="1849054" indent="0">
              <a:buNone/>
              <a:defRPr sz="1213"/>
            </a:lvl4pPr>
            <a:lvl5pPr marL="2465405" indent="0">
              <a:buNone/>
              <a:defRPr sz="1213"/>
            </a:lvl5pPr>
            <a:lvl6pPr marL="3081757" indent="0">
              <a:buNone/>
              <a:defRPr sz="1213"/>
            </a:lvl6pPr>
            <a:lvl7pPr marL="3698108" indent="0">
              <a:buNone/>
              <a:defRPr sz="1213"/>
            </a:lvl7pPr>
            <a:lvl8pPr marL="4314459" indent="0">
              <a:buNone/>
              <a:defRPr sz="1213"/>
            </a:lvl8pPr>
            <a:lvl9pPr marL="4930811" indent="0">
              <a:buNone/>
              <a:defRPr sz="121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593" y="8708748"/>
            <a:ext cx="3530215" cy="492243"/>
          </a:xfrm>
        </p:spPr>
        <p:txBody>
          <a:bodyPr/>
          <a:lstStyle>
            <a:lvl1pPr algn="l">
              <a:defRPr/>
            </a:lvl1pPr>
          </a:lstStyle>
          <a:p>
            <a:fld id="{94488999-AC82-4F03-B72A-A9630D0D1BCB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472059" y="8708748"/>
            <a:ext cx="6266597" cy="492243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215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677378"/>
            <a:ext cx="16432695" cy="256822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21" y="6626251"/>
            <a:ext cx="16432695" cy="862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9329" y="6841744"/>
            <a:ext cx="13634984" cy="1109472"/>
          </a:xfrm>
        </p:spPr>
        <p:txBody>
          <a:bodyPr tIns="0" bIns="0" anchor="b">
            <a:noAutofit/>
          </a:bodyPr>
          <a:lstStyle>
            <a:lvl1pPr>
              <a:defRPr sz="4853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" y="0"/>
            <a:ext cx="16436955" cy="6626251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4314"/>
            </a:lvl1pPr>
            <a:lvl2pPr marL="616351" indent="0">
              <a:buNone/>
              <a:defRPr sz="3775"/>
            </a:lvl2pPr>
            <a:lvl3pPr marL="1232703" indent="0">
              <a:buNone/>
              <a:defRPr sz="3235"/>
            </a:lvl3pPr>
            <a:lvl4pPr marL="1849054" indent="0">
              <a:buNone/>
              <a:defRPr sz="2696"/>
            </a:lvl4pPr>
            <a:lvl5pPr marL="2465405" indent="0">
              <a:buNone/>
              <a:defRPr sz="2696"/>
            </a:lvl5pPr>
            <a:lvl6pPr marL="3081757" indent="0">
              <a:buNone/>
              <a:defRPr sz="2696"/>
            </a:lvl6pPr>
            <a:lvl7pPr marL="3698108" indent="0">
              <a:buNone/>
              <a:defRPr sz="2696"/>
            </a:lvl7pPr>
            <a:lvl8pPr marL="4314459" indent="0">
              <a:buNone/>
              <a:defRPr sz="2696"/>
            </a:lvl8pPr>
            <a:lvl9pPr marL="4930811" indent="0">
              <a:buNone/>
              <a:defRPr sz="269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9328" y="7963544"/>
            <a:ext cx="13634471" cy="801285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809"/>
              </a:spcAft>
              <a:buNone/>
              <a:defRPr sz="2022">
                <a:solidFill>
                  <a:srgbClr val="FFFFFF"/>
                </a:solidFill>
              </a:defRPr>
            </a:lvl1pPr>
            <a:lvl2pPr marL="616351" indent="0">
              <a:buNone/>
              <a:defRPr sz="1618"/>
            </a:lvl2pPr>
            <a:lvl3pPr marL="1232703" indent="0">
              <a:buNone/>
              <a:defRPr sz="1348"/>
            </a:lvl3pPr>
            <a:lvl4pPr marL="1849054" indent="0">
              <a:buNone/>
              <a:defRPr sz="1213"/>
            </a:lvl4pPr>
            <a:lvl5pPr marL="2465405" indent="0">
              <a:buNone/>
              <a:defRPr sz="1213"/>
            </a:lvl5pPr>
            <a:lvl6pPr marL="3081757" indent="0">
              <a:buNone/>
              <a:defRPr sz="1213"/>
            </a:lvl6pPr>
            <a:lvl7pPr marL="3698108" indent="0">
              <a:buNone/>
              <a:defRPr sz="1213"/>
            </a:lvl7pPr>
            <a:lvl8pPr marL="4314459" indent="0">
              <a:buNone/>
              <a:defRPr sz="1213"/>
            </a:lvl8pPr>
            <a:lvl9pPr marL="4930811" indent="0">
              <a:buNone/>
              <a:defRPr sz="121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524D8-897B-4DB7-AFF8-220F1DAB2441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125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281" y="8629227"/>
            <a:ext cx="16432695" cy="61637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21" y="8539597"/>
            <a:ext cx="16432695" cy="862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79328" y="386384"/>
            <a:ext cx="13560504" cy="19558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9328" y="2488323"/>
            <a:ext cx="13560504" cy="542408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79328" y="8708748"/>
            <a:ext cx="3333059" cy="4922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13">
                <a:solidFill>
                  <a:srgbClr val="FFFFFF"/>
                </a:solidFill>
              </a:defRPr>
            </a:lvl1pPr>
          </a:lstStyle>
          <a:p>
            <a:fld id="{E8FD0B7A-F5DD-4F40-B4CB-3B2C354B893A}" type="datetimeFigureOut">
              <a:rPr lang="en-US" smtClean="0"/>
              <a:t>6/28/2024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69630" y="8708748"/>
            <a:ext cx="6501994" cy="4922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13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347571" y="8708748"/>
            <a:ext cx="1768842" cy="4922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16">
                <a:solidFill>
                  <a:srgbClr val="FFFFFF"/>
                </a:solidFill>
              </a:defRPr>
            </a:lvl1pPr>
          </a:lstStyle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609093" y="2342873"/>
            <a:ext cx="1343722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0976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232703" rtl="0" eaLnBrk="1" latinLnBrk="0" hangingPunct="1">
        <a:lnSpc>
          <a:spcPct val="85000"/>
        </a:lnSpc>
        <a:spcBef>
          <a:spcPct val="0"/>
        </a:spcBef>
        <a:buNone/>
        <a:defRPr sz="6471" kern="1200" spc="-67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123270" indent="-123270" algn="l" defTabSz="1232703" rtl="0" eaLnBrk="1" latinLnBrk="0" hangingPunct="1">
        <a:lnSpc>
          <a:spcPct val="90000"/>
        </a:lnSpc>
        <a:spcBef>
          <a:spcPts val="1618"/>
        </a:spcBef>
        <a:spcAft>
          <a:spcPts val="27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696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17735" indent="-246541" algn="l" defTabSz="1232703" rtl="0" eaLnBrk="1" latinLnBrk="0" hangingPunct="1">
        <a:lnSpc>
          <a:spcPct val="90000"/>
        </a:lnSpc>
        <a:spcBef>
          <a:spcPts val="270"/>
        </a:spcBef>
        <a:spcAft>
          <a:spcPts val="539"/>
        </a:spcAft>
        <a:buClr>
          <a:schemeClr val="accent1"/>
        </a:buClr>
        <a:buFont typeface="Calibri" pitchFamily="34" charset="0"/>
        <a:buChar char="◦"/>
        <a:defRPr sz="242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764276" indent="-246541" algn="l" defTabSz="1232703" rtl="0" eaLnBrk="1" latinLnBrk="0" hangingPunct="1">
        <a:lnSpc>
          <a:spcPct val="90000"/>
        </a:lnSpc>
        <a:spcBef>
          <a:spcPts val="270"/>
        </a:spcBef>
        <a:spcAft>
          <a:spcPts val="539"/>
        </a:spcAft>
        <a:buClr>
          <a:schemeClr val="accent1"/>
        </a:buClr>
        <a:buFont typeface="Calibri" pitchFamily="34" charset="0"/>
        <a:buChar char="◦"/>
        <a:defRPr sz="188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10816" indent="-246541" algn="l" defTabSz="1232703" rtl="0" eaLnBrk="1" latinLnBrk="0" hangingPunct="1">
        <a:lnSpc>
          <a:spcPct val="90000"/>
        </a:lnSpc>
        <a:spcBef>
          <a:spcPts val="270"/>
        </a:spcBef>
        <a:spcAft>
          <a:spcPts val="539"/>
        </a:spcAft>
        <a:buClr>
          <a:schemeClr val="accent1"/>
        </a:buClr>
        <a:buFont typeface="Calibri" pitchFamily="34" charset="0"/>
        <a:buChar char="◦"/>
        <a:defRPr sz="188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57357" indent="-246541" algn="l" defTabSz="1232703" rtl="0" eaLnBrk="1" latinLnBrk="0" hangingPunct="1">
        <a:lnSpc>
          <a:spcPct val="90000"/>
        </a:lnSpc>
        <a:spcBef>
          <a:spcPts val="270"/>
        </a:spcBef>
        <a:spcAft>
          <a:spcPts val="539"/>
        </a:spcAft>
        <a:buClr>
          <a:schemeClr val="accent1"/>
        </a:buClr>
        <a:buFont typeface="Calibri" pitchFamily="34" charset="0"/>
        <a:buChar char="◦"/>
        <a:defRPr sz="188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482910" indent="-308176" algn="l" defTabSz="1232703" rtl="0" eaLnBrk="1" latinLnBrk="0" hangingPunct="1">
        <a:lnSpc>
          <a:spcPct val="90000"/>
        </a:lnSpc>
        <a:spcBef>
          <a:spcPts val="270"/>
        </a:spcBef>
        <a:spcAft>
          <a:spcPts val="539"/>
        </a:spcAft>
        <a:buClr>
          <a:schemeClr val="accent1"/>
        </a:buClr>
        <a:buFont typeface="Calibri" pitchFamily="34" charset="0"/>
        <a:buChar char="◦"/>
        <a:defRPr sz="188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752530" indent="-308176" algn="l" defTabSz="1232703" rtl="0" eaLnBrk="1" latinLnBrk="0" hangingPunct="1">
        <a:lnSpc>
          <a:spcPct val="90000"/>
        </a:lnSpc>
        <a:spcBef>
          <a:spcPts val="270"/>
        </a:spcBef>
        <a:spcAft>
          <a:spcPts val="539"/>
        </a:spcAft>
        <a:buClr>
          <a:schemeClr val="accent1"/>
        </a:buClr>
        <a:buFont typeface="Calibri" pitchFamily="34" charset="0"/>
        <a:buChar char="◦"/>
        <a:defRPr sz="188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022150" indent="-308176" algn="l" defTabSz="1232703" rtl="0" eaLnBrk="1" latinLnBrk="0" hangingPunct="1">
        <a:lnSpc>
          <a:spcPct val="90000"/>
        </a:lnSpc>
        <a:spcBef>
          <a:spcPts val="270"/>
        </a:spcBef>
        <a:spcAft>
          <a:spcPts val="539"/>
        </a:spcAft>
        <a:buClr>
          <a:schemeClr val="accent1"/>
        </a:buClr>
        <a:buFont typeface="Calibri" pitchFamily="34" charset="0"/>
        <a:buChar char="◦"/>
        <a:defRPr sz="188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291770" indent="-308176" algn="l" defTabSz="1232703" rtl="0" eaLnBrk="1" latinLnBrk="0" hangingPunct="1">
        <a:lnSpc>
          <a:spcPct val="90000"/>
        </a:lnSpc>
        <a:spcBef>
          <a:spcPts val="270"/>
        </a:spcBef>
        <a:spcAft>
          <a:spcPts val="539"/>
        </a:spcAft>
        <a:buClr>
          <a:schemeClr val="accent1"/>
        </a:buClr>
        <a:buFont typeface="Calibri" pitchFamily="34" charset="0"/>
        <a:buChar char="◦"/>
        <a:defRPr sz="188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32703" rtl="0" eaLnBrk="1" latinLnBrk="0" hangingPunct="1">
        <a:defRPr sz="2427" kern="1200">
          <a:solidFill>
            <a:schemeClr val="tx1"/>
          </a:solidFill>
          <a:latin typeface="+mn-lt"/>
          <a:ea typeface="+mn-ea"/>
          <a:cs typeface="+mn-cs"/>
        </a:defRPr>
      </a:lvl1pPr>
      <a:lvl2pPr marL="616351" algn="l" defTabSz="1232703" rtl="0" eaLnBrk="1" latinLnBrk="0" hangingPunct="1">
        <a:defRPr sz="2427" kern="1200">
          <a:solidFill>
            <a:schemeClr val="tx1"/>
          </a:solidFill>
          <a:latin typeface="+mn-lt"/>
          <a:ea typeface="+mn-ea"/>
          <a:cs typeface="+mn-cs"/>
        </a:defRPr>
      </a:lvl2pPr>
      <a:lvl3pPr marL="1232703" algn="l" defTabSz="1232703" rtl="0" eaLnBrk="1" latinLnBrk="0" hangingPunct="1">
        <a:defRPr sz="2427" kern="1200">
          <a:solidFill>
            <a:schemeClr val="tx1"/>
          </a:solidFill>
          <a:latin typeface="+mn-lt"/>
          <a:ea typeface="+mn-ea"/>
          <a:cs typeface="+mn-cs"/>
        </a:defRPr>
      </a:lvl3pPr>
      <a:lvl4pPr marL="1849054" algn="l" defTabSz="1232703" rtl="0" eaLnBrk="1" latinLnBrk="0" hangingPunct="1">
        <a:defRPr sz="2427" kern="1200">
          <a:solidFill>
            <a:schemeClr val="tx1"/>
          </a:solidFill>
          <a:latin typeface="+mn-lt"/>
          <a:ea typeface="+mn-ea"/>
          <a:cs typeface="+mn-cs"/>
        </a:defRPr>
      </a:lvl4pPr>
      <a:lvl5pPr marL="2465405" algn="l" defTabSz="1232703" rtl="0" eaLnBrk="1" latinLnBrk="0" hangingPunct="1">
        <a:defRPr sz="2427" kern="1200">
          <a:solidFill>
            <a:schemeClr val="tx1"/>
          </a:solidFill>
          <a:latin typeface="+mn-lt"/>
          <a:ea typeface="+mn-ea"/>
          <a:cs typeface="+mn-cs"/>
        </a:defRPr>
      </a:lvl5pPr>
      <a:lvl6pPr marL="3081757" algn="l" defTabSz="1232703" rtl="0" eaLnBrk="1" latinLnBrk="0" hangingPunct="1">
        <a:defRPr sz="2427" kern="1200">
          <a:solidFill>
            <a:schemeClr val="tx1"/>
          </a:solidFill>
          <a:latin typeface="+mn-lt"/>
          <a:ea typeface="+mn-ea"/>
          <a:cs typeface="+mn-cs"/>
        </a:defRPr>
      </a:lvl6pPr>
      <a:lvl7pPr marL="3698108" algn="l" defTabSz="1232703" rtl="0" eaLnBrk="1" latinLnBrk="0" hangingPunct="1">
        <a:defRPr sz="2427" kern="1200">
          <a:solidFill>
            <a:schemeClr val="tx1"/>
          </a:solidFill>
          <a:latin typeface="+mn-lt"/>
          <a:ea typeface="+mn-ea"/>
          <a:cs typeface="+mn-cs"/>
        </a:defRPr>
      </a:lvl7pPr>
      <a:lvl8pPr marL="4314459" algn="l" defTabSz="1232703" rtl="0" eaLnBrk="1" latinLnBrk="0" hangingPunct="1">
        <a:defRPr sz="2427" kern="1200">
          <a:solidFill>
            <a:schemeClr val="tx1"/>
          </a:solidFill>
          <a:latin typeface="+mn-lt"/>
          <a:ea typeface="+mn-ea"/>
          <a:cs typeface="+mn-cs"/>
        </a:defRPr>
      </a:lvl8pPr>
      <a:lvl9pPr marL="4930811" algn="l" defTabSz="1232703" rtl="0" eaLnBrk="1" latinLnBrk="0" hangingPunct="1">
        <a:defRPr sz="242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bc.co.uk/bitesize/guides/zx7cmnb/revision/2" TargetMode="Externa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Jun 22-14:4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/>
          <p:nvPr/>
        </p:nvSpPr>
        <p:spPr>
          <a:xfrm>
            <a:off x="297607" y="0"/>
            <a:ext cx="15841760" cy="858324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F833883-23A2-4289-9A0B-68C7A45B12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1903" y="374328"/>
            <a:ext cx="10795173" cy="800831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CC1A72C-0590-4A9A-A630-C1CE0EB84F06}"/>
              </a:ext>
            </a:extLst>
          </p:cNvPr>
          <p:cNvSpPr/>
          <p:nvPr/>
        </p:nvSpPr>
        <p:spPr>
          <a:xfrm>
            <a:off x="333611" y="6350992"/>
            <a:ext cx="15769752" cy="1872208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dirty="0">
                <a:solidFill>
                  <a:schemeClr val="tx1"/>
                </a:solidFill>
              </a:rPr>
              <a:t>It’s great fun but it also equips you for your future!</a:t>
            </a:r>
          </a:p>
        </p:txBody>
      </p:sp>
    </p:spTree>
    <p:extLst>
      <p:ext uri="{BB962C8B-B14F-4D97-AF65-F5344CB8AC3E}">
        <p14:creationId xmlns:p14="http://schemas.microsoft.com/office/powerpoint/2010/main" val="603362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Jun 22-14:4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/>
          <p:nvPr/>
        </p:nvSpPr>
        <p:spPr>
          <a:xfrm>
            <a:off x="1665759" y="1231518"/>
            <a:ext cx="13825536" cy="69196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rmAutofit/>
          </a:bodyPr>
          <a:lstStyle>
            <a:defPPr>
              <a:defRPr sz="2000" b="0" i="0" u="none" strike="noStrike">
                <a:solidFill>
                  <a:srgbClr val="000000"/>
                </a:solidFill>
                <a:latin typeface="Arial"/>
              </a:defRPr>
            </a:defPPr>
          </a:lstStyle>
          <a:p>
            <a:pPr marL="457200" indent="-457200">
              <a:spcBef>
                <a:spcPct val="100000"/>
              </a:spcBef>
              <a:spcAft>
                <a:spcPct val="0"/>
              </a:spcAft>
              <a:buChar char="•"/>
              <a:defRPr sz="3000" b="0" i="0" u="none" strike="noStrike">
                <a:solidFill>
                  <a:srgbClr val="000000"/>
                </a:solidFill>
                <a:latin typeface="Arial"/>
              </a:defRPr>
            </a:pPr>
            <a:r>
              <a:rPr sz="3000" dirty="0">
                <a:solidFill>
                  <a:srgbClr val="000000"/>
                </a:solidFill>
                <a:latin typeface="Arial"/>
              </a:rPr>
              <a:t>Intellectual skills, such as critically evaluating theories and judging evidence in order to make informed decisions and to develop reasoned arguments.</a:t>
            </a:r>
          </a:p>
          <a:p>
            <a:pPr marL="457200" indent="-457200">
              <a:spcBef>
                <a:spcPct val="100000"/>
              </a:spcBef>
              <a:spcAft>
                <a:spcPct val="0"/>
              </a:spcAft>
              <a:buChar char="•"/>
              <a:defRPr sz="3000" b="0" i="0" u="none" strike="noStrike">
                <a:solidFill>
                  <a:srgbClr val="000000"/>
                </a:solidFill>
                <a:latin typeface="Arial"/>
              </a:defRPr>
            </a:pPr>
            <a:r>
              <a:rPr sz="3000" dirty="0">
                <a:solidFill>
                  <a:srgbClr val="000000"/>
                </a:solidFill>
                <a:latin typeface="Arial"/>
              </a:rPr>
              <a:t>Research skills, including how to use a range of technical methods for the collection and analysis of spatial and environmental data.</a:t>
            </a:r>
          </a:p>
          <a:p>
            <a:pPr marL="457200" indent="-457200">
              <a:spcBef>
                <a:spcPct val="100000"/>
              </a:spcBef>
              <a:spcAft>
                <a:spcPct val="0"/>
              </a:spcAft>
              <a:buChar char="•"/>
              <a:defRPr sz="3000" b="0" i="0" u="none" strike="noStrike">
                <a:solidFill>
                  <a:srgbClr val="000000"/>
                </a:solidFill>
                <a:latin typeface="Arial"/>
              </a:defRPr>
            </a:pPr>
            <a:r>
              <a:rPr sz="3000" dirty="0">
                <a:solidFill>
                  <a:srgbClr val="000000"/>
                </a:solidFill>
                <a:latin typeface="Arial"/>
              </a:rPr>
              <a:t>Transferable skills, such as teamwork, problem solving, IT skills, communication skills </a:t>
            </a:r>
          </a:p>
          <a:p>
            <a:pPr lvl="1" algn="l">
              <a:lnSpc>
                <a:spcPct val="100000"/>
              </a:lnSpc>
              <a:spcBef>
                <a:spcPct val="100000"/>
              </a:spcBef>
              <a:spcAft>
                <a:spcPct val="0"/>
              </a:spcAft>
              <a:buNone/>
              <a:defRPr sz="3000" b="0" i="0" u="none" strike="noStrike">
                <a:solidFill>
                  <a:srgbClr val="000000"/>
                </a:solidFill>
                <a:latin typeface="Arial"/>
              </a:defRPr>
            </a:pPr>
            <a:r>
              <a:rPr sz="3000" dirty="0">
                <a:solidFill>
                  <a:srgbClr val="000000"/>
                </a:solidFill>
                <a:latin typeface="Arial"/>
              </a:rPr>
              <a:t>(presentation, writing, debating).</a:t>
            </a:r>
          </a:p>
          <a:p>
            <a:pPr marL="457200" indent="-457200">
              <a:spcBef>
                <a:spcPct val="100000"/>
              </a:spcBef>
              <a:spcAft>
                <a:spcPct val="0"/>
              </a:spcAft>
              <a:buChar char="•"/>
              <a:defRPr sz="3000" b="0" i="0" u="none" strike="noStrike">
                <a:solidFill>
                  <a:srgbClr val="000000"/>
                </a:solidFill>
                <a:latin typeface="Arial"/>
              </a:defRPr>
            </a:pPr>
            <a:r>
              <a:rPr sz="3000" dirty="0">
                <a:solidFill>
                  <a:srgbClr val="000000"/>
                </a:solidFill>
                <a:latin typeface="Arial"/>
              </a:rPr>
              <a:t>Personal skills, such as time-management, development of responsibility, coping with uncertainty, self-reflection, motivation, </a:t>
            </a:r>
          </a:p>
          <a:p>
            <a:pPr lvl="1" algn="l">
              <a:lnSpc>
                <a:spcPct val="100000"/>
              </a:lnSpc>
              <a:spcBef>
                <a:spcPct val="100000"/>
              </a:spcBef>
              <a:spcAft>
                <a:spcPct val="0"/>
              </a:spcAft>
              <a:buNone/>
              <a:defRPr sz="3000" b="0" i="0" u="none" strike="noStrike">
                <a:solidFill>
                  <a:srgbClr val="000000"/>
                </a:solidFill>
                <a:latin typeface="Arial"/>
              </a:defRPr>
            </a:pPr>
            <a:r>
              <a:rPr sz="3000" dirty="0">
                <a:solidFill>
                  <a:srgbClr val="000000"/>
                </a:solidFill>
                <a:latin typeface="Arial"/>
              </a:rPr>
              <a:t>flexibility, and creativity. </a:t>
            </a:r>
          </a:p>
        </p:txBody>
      </p:sp>
      <p:sp>
        <p:nvSpPr>
          <p:cNvPr id="3" name="New shape"/>
          <p:cNvSpPr/>
          <p:nvPr/>
        </p:nvSpPr>
        <p:spPr>
          <a:xfrm>
            <a:off x="5770215" y="547541"/>
            <a:ext cx="5793080" cy="5361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>
            <a:normAutofit fontScale="95000" lnSpcReduction="10000"/>
          </a:bodyPr>
          <a:lstStyle>
            <a:defPPr>
              <a:defRPr sz="2000" b="0" i="0" u="none" strike="noStrike">
                <a:solidFill>
                  <a:srgbClr val="000000"/>
                </a:solidFill>
                <a:latin typeface="Arial"/>
              </a:defRPr>
            </a:defPPr>
          </a:lstStyle>
          <a:p>
            <a:pPr lvl="0" algn="l">
              <a:lnSpc>
                <a:spcPct val="115000"/>
              </a:lnSpc>
              <a:spcBef>
                <a:spcPct val="172500"/>
              </a:spcBef>
              <a:spcAft>
                <a:spcPct val="0"/>
              </a:spcAft>
              <a:buNone/>
              <a:defRPr sz="3600" b="0" i="0" u="none" strike="noStrike">
                <a:solidFill>
                  <a:srgbClr val="FF0000"/>
                </a:solidFill>
                <a:latin typeface="Arial"/>
              </a:defRPr>
            </a:pPr>
            <a:r>
              <a:rPr sz="3600" dirty="0">
                <a:solidFill>
                  <a:srgbClr val="FF0000"/>
                </a:solidFill>
                <a:latin typeface="Arial"/>
              </a:rPr>
              <a:t>What other skills will I learn?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Jan 12-13: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/>
          <p:nvPr/>
        </p:nvSpPr>
        <p:spPr>
          <a:xfrm>
            <a:off x="3836987" y="952119"/>
            <a:ext cx="8953500" cy="16608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rmAutofit fontScale="92500" lnSpcReduction="10000"/>
          </a:bodyPr>
          <a:lstStyle>
            <a:defPPr>
              <a:defRPr sz="2000" b="0" i="0" u="none" strike="noStrike">
                <a:solidFill>
                  <a:srgbClr val="000000"/>
                </a:solidFill>
                <a:latin typeface="Arial"/>
              </a:defRPr>
            </a:defPPr>
          </a:lstStyle>
          <a:p>
            <a:pPr lvl="0" algn="ctr">
              <a:lnSpc>
                <a:spcPct val="115000"/>
              </a:lnSpc>
              <a:spcBef>
                <a:spcPct val="172500"/>
              </a:spcBef>
              <a:spcAft>
                <a:spcPct val="0"/>
              </a:spcAft>
              <a:buNone/>
              <a:defRPr sz="5400" b="0" i="0" u="none" strike="noStrike">
                <a:solidFill>
                  <a:srgbClr val="000000"/>
                </a:solidFill>
                <a:latin typeface="Arial"/>
              </a:defRPr>
            </a:pPr>
            <a:r>
              <a:rPr sz="5400">
                <a:solidFill>
                  <a:srgbClr val="000000"/>
                </a:solidFill>
                <a:latin typeface="Arial"/>
              </a:rPr>
              <a:t>Which jobs does Geography lead to ?</a:t>
            </a:r>
          </a:p>
        </p:txBody>
      </p:sp>
      <p:sp>
        <p:nvSpPr>
          <p:cNvPr id="3" name="New shape"/>
          <p:cNvSpPr/>
          <p:nvPr/>
        </p:nvSpPr>
        <p:spPr>
          <a:xfrm>
            <a:off x="2529855" y="2612949"/>
            <a:ext cx="10451380" cy="5039825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Jan 12-10:4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/>
          <p:nvPr/>
        </p:nvSpPr>
        <p:spPr>
          <a:xfrm>
            <a:off x="945679" y="482218"/>
            <a:ext cx="14473607" cy="16923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rmAutofit fontScale="67500" lnSpcReduction="20000"/>
          </a:bodyPr>
          <a:lstStyle>
            <a:defPPr>
              <a:defRPr sz="2000" b="0" i="0" u="none" strike="noStrike">
                <a:solidFill>
                  <a:srgbClr val="000000"/>
                </a:solidFill>
                <a:latin typeface="Arial"/>
              </a:defRPr>
            </a:defPPr>
          </a:lstStyle>
          <a:p>
            <a:pPr lvl="0" algn="ctr">
              <a:buNone/>
              <a:defRPr sz="1200" b="0" i="0" u="none" strike="noStrike">
                <a:solidFill>
                  <a:srgbClr val="000000"/>
                </a:solidFill>
                <a:latin typeface="Arial"/>
              </a:defRPr>
            </a:pPr>
            <a:endParaRPr sz="1200" dirty="0"/>
          </a:p>
          <a:p>
            <a:pPr lvl="0" algn="ctr">
              <a:buNone/>
              <a:defRPr sz="1200" b="0" i="0" u="none" strike="noStrike">
                <a:solidFill>
                  <a:srgbClr val="000000"/>
                </a:solidFill>
                <a:latin typeface="Arial"/>
              </a:defRPr>
            </a:pPr>
            <a:endParaRPr sz="1200" dirty="0"/>
          </a:p>
          <a:p>
            <a:pPr lvl="0" algn="ctr">
              <a:lnSpc>
                <a:spcPct val="100000"/>
              </a:lnSpc>
              <a:spcBef>
                <a:spcPct val="100000"/>
              </a:spcBef>
              <a:spcAft>
                <a:spcPct val="0"/>
              </a:spcAft>
              <a:buNone/>
              <a:defRPr sz="3200" b="0" i="0" u="none" strike="noStrike">
                <a:solidFill>
                  <a:srgbClr val="000000"/>
                </a:solidFill>
                <a:latin typeface="Arial"/>
              </a:defRPr>
            </a:pPr>
            <a:r>
              <a:rPr sz="5300" dirty="0">
                <a:solidFill>
                  <a:srgbClr val="000000"/>
                </a:solidFill>
                <a:latin typeface="Arial"/>
              </a:rPr>
              <a:t>There are no ‘geography jobs’ … there are jobs in all sectors of the economy that geographers </a:t>
            </a:r>
            <a:r>
              <a:rPr sz="5300" i="1" dirty="0">
                <a:solidFill>
                  <a:srgbClr val="000000"/>
                </a:solidFill>
                <a:latin typeface="Arial"/>
              </a:rPr>
              <a:t>do</a:t>
            </a:r>
            <a:r>
              <a:rPr sz="5300" dirty="0">
                <a:solidFill>
                  <a:srgbClr val="000000"/>
                </a:solidFill>
                <a:latin typeface="Arial"/>
              </a:rPr>
              <a:t>. </a:t>
            </a:r>
          </a:p>
        </p:txBody>
      </p:sp>
      <p:sp>
        <p:nvSpPr>
          <p:cNvPr id="3" name="New shape"/>
          <p:cNvSpPr/>
          <p:nvPr/>
        </p:nvSpPr>
        <p:spPr>
          <a:xfrm>
            <a:off x="2169815" y="2174528"/>
            <a:ext cx="11683652" cy="6316422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Jan 12-10:5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/>
          <p:nvPr/>
        </p:nvSpPr>
        <p:spPr>
          <a:xfrm>
            <a:off x="3062287" y="494919"/>
            <a:ext cx="10160000" cy="7620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Jan 12-10:4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/>
          <p:nvPr/>
        </p:nvSpPr>
        <p:spPr>
          <a:xfrm>
            <a:off x="1521743" y="2603118"/>
            <a:ext cx="13177464" cy="48279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rmAutofit fontScale="92500" lnSpcReduction="20000"/>
          </a:bodyPr>
          <a:lstStyle>
            <a:defPPr>
              <a:defRPr sz="2000" b="0" i="0" u="none" strike="noStrike">
                <a:solidFill>
                  <a:srgbClr val="000000"/>
                </a:solidFill>
                <a:latin typeface="Arial"/>
              </a:defRPr>
            </a:defPPr>
          </a:lstStyle>
          <a:p>
            <a:pPr lvl="0" algn="l">
              <a:buNone/>
              <a:defRPr sz="1300" b="0" i="0" u="none" strike="noStrike">
                <a:solidFill>
                  <a:srgbClr val="000000"/>
                </a:solidFill>
                <a:latin typeface="Arial"/>
              </a:defRPr>
            </a:pPr>
            <a:endParaRPr sz="1300" dirty="0"/>
          </a:p>
          <a:p>
            <a:pPr lvl="0" algn="l">
              <a:buNone/>
              <a:defRPr sz="1300" b="0" i="0" u="none" strike="noStrike">
                <a:solidFill>
                  <a:srgbClr val="000000"/>
                </a:solidFill>
                <a:latin typeface="Arial"/>
              </a:defRPr>
            </a:pPr>
            <a:endParaRPr sz="1300" dirty="0"/>
          </a:p>
          <a:p>
            <a:pPr lvl="0" algn="l">
              <a:lnSpc>
                <a:spcPct val="100000"/>
              </a:lnSpc>
              <a:spcBef>
                <a:spcPct val="100000"/>
              </a:spcBef>
              <a:spcAft>
                <a:spcPct val="0"/>
              </a:spcAft>
              <a:buNone/>
              <a:defRPr sz="3600" b="0" i="1" u="none" strike="noStrike">
                <a:solidFill>
                  <a:srgbClr val="000000"/>
                </a:solidFill>
                <a:latin typeface="Arial"/>
              </a:defRPr>
            </a:pPr>
            <a:r>
              <a:rPr sz="6200" i="1" dirty="0">
                <a:solidFill>
                  <a:srgbClr val="000000"/>
                </a:solidFill>
                <a:latin typeface="Arial"/>
              </a:rPr>
              <a:t>“Geography helps us understand the world. It gives us the science, the data and the insights to plan for the future” </a:t>
            </a:r>
          </a:p>
          <a:p>
            <a:pPr lvl="0" algn="l">
              <a:lnSpc>
                <a:spcPct val="100000"/>
              </a:lnSpc>
              <a:spcBef>
                <a:spcPct val="100000"/>
              </a:spcBef>
              <a:spcAft>
                <a:spcPct val="0"/>
              </a:spcAft>
              <a:buNone/>
              <a:defRPr sz="3600" b="0" i="0" u="none" strike="noStrike">
                <a:solidFill>
                  <a:srgbClr val="000000"/>
                </a:solidFill>
                <a:latin typeface="Arial"/>
              </a:defRPr>
            </a:pPr>
            <a:r>
              <a:rPr sz="6200" dirty="0">
                <a:solidFill>
                  <a:srgbClr val="000000"/>
                </a:solidFill>
                <a:latin typeface="Arial"/>
              </a:rPr>
              <a:t>Nick Crane, RGS-IBG President </a:t>
            </a:r>
          </a:p>
        </p:txBody>
      </p:sp>
      <p:sp>
        <p:nvSpPr>
          <p:cNvPr id="3" name="New shape"/>
          <p:cNvSpPr/>
          <p:nvPr/>
        </p:nvSpPr>
        <p:spPr>
          <a:xfrm>
            <a:off x="1665759" y="1167851"/>
            <a:ext cx="9601200" cy="6362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>
            <a:noAutofit/>
          </a:bodyPr>
          <a:lstStyle>
            <a:defPPr>
              <a:defRPr sz="2000" b="0" i="0" u="none" strike="noStrike">
                <a:solidFill>
                  <a:srgbClr val="000000"/>
                </a:solidFill>
                <a:latin typeface="Arial"/>
              </a:defRPr>
            </a:defPPr>
          </a:lstStyle>
          <a:p>
            <a:pPr lvl="0" algn="l">
              <a:lnSpc>
                <a:spcPct val="115000"/>
              </a:lnSpc>
              <a:spcBef>
                <a:spcPct val="172500"/>
              </a:spcBef>
              <a:spcAft>
                <a:spcPct val="0"/>
              </a:spcAft>
              <a:buNone/>
              <a:defRPr sz="4300" b="0" i="0" u="none" strike="noStrike">
                <a:solidFill>
                  <a:srgbClr val="000000"/>
                </a:solidFill>
                <a:latin typeface="Arial"/>
              </a:defRPr>
            </a:pPr>
            <a:r>
              <a:rPr sz="6600" dirty="0">
                <a:solidFill>
                  <a:srgbClr val="000000"/>
                </a:solidFill>
                <a:latin typeface="Arial"/>
              </a:rPr>
              <a:t>So why should you do Geography?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AD996-F2BE-4B7C-BE30-B0363632F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Let’s have a little taste of things to come in your future lessons at Little Heath…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B0572DB-878F-4B7A-8139-D2454E25CE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02063" y="3110632"/>
            <a:ext cx="6819579" cy="4432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2017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Jun 22-14: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/>
          <p:nvPr/>
        </p:nvSpPr>
        <p:spPr>
          <a:xfrm>
            <a:off x="2457847" y="1958504"/>
            <a:ext cx="11881320" cy="6048672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New shape"/>
          <p:cNvSpPr/>
          <p:nvPr/>
        </p:nvSpPr>
        <p:spPr>
          <a:xfrm>
            <a:off x="3468688" y="1053720"/>
            <a:ext cx="9702165" cy="5361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>
            <a:normAutofit fontScale="95000" lnSpcReduction="10000"/>
          </a:bodyPr>
          <a:lstStyle>
            <a:defPPr>
              <a:defRPr sz="2000" b="0" i="0" u="none" strike="noStrike">
                <a:solidFill>
                  <a:srgbClr val="000000"/>
                </a:solidFill>
                <a:latin typeface="Arial"/>
              </a:defRPr>
            </a:defPPr>
          </a:lstStyle>
          <a:p>
            <a:pPr lvl="0" algn="l">
              <a:lnSpc>
                <a:spcPct val="115000"/>
              </a:lnSpc>
              <a:spcBef>
                <a:spcPct val="172500"/>
              </a:spcBef>
              <a:spcAft>
                <a:spcPct val="0"/>
              </a:spcAft>
              <a:buNone/>
              <a:defRPr sz="3600" b="0" i="0" u="none" strike="noStrike">
                <a:solidFill>
                  <a:srgbClr val="000000"/>
                </a:solidFill>
                <a:latin typeface="Arial"/>
              </a:defRPr>
            </a:pPr>
            <a:r>
              <a:rPr sz="3600">
                <a:solidFill>
                  <a:srgbClr val="000000"/>
                </a:solidFill>
                <a:latin typeface="Arial"/>
              </a:rPr>
              <a:t>Annotate your graphs to identify what it shows.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Dec 8-08: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/>
          <p:nvPr/>
        </p:nvSpPr>
        <p:spPr>
          <a:xfrm>
            <a:off x="2313831" y="950392"/>
            <a:ext cx="11222136" cy="15920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rmAutofit/>
          </a:bodyPr>
          <a:lstStyle>
            <a:defPPr>
              <a:defRPr sz="2000" b="0" i="0" u="none" strike="noStrike">
                <a:solidFill>
                  <a:srgbClr val="000000"/>
                </a:solidFill>
                <a:latin typeface="Arial"/>
              </a:defRPr>
            </a:defPPr>
          </a:lstStyle>
          <a:p>
            <a:pPr lvl="0" algn="ctr">
              <a:lnSpc>
                <a:spcPct val="115000"/>
              </a:lnSpc>
              <a:spcBef>
                <a:spcPct val="172500"/>
              </a:spcBef>
              <a:spcAft>
                <a:spcPct val="0"/>
              </a:spcAft>
              <a:buNone/>
              <a:defRPr sz="5200" b="0" i="0" u="none" strike="noStrike">
                <a:solidFill>
                  <a:srgbClr val="000000"/>
                </a:solidFill>
                <a:latin typeface="Arial"/>
              </a:defRPr>
            </a:pPr>
            <a:r>
              <a:rPr sz="5200" dirty="0">
                <a:solidFill>
                  <a:srgbClr val="000000"/>
                </a:solidFill>
                <a:latin typeface="Arial"/>
              </a:rPr>
              <a:t>How is the global climate changing?</a:t>
            </a:r>
          </a:p>
        </p:txBody>
      </p:sp>
      <p:sp>
        <p:nvSpPr>
          <p:cNvPr id="3" name="New shape"/>
          <p:cNvSpPr/>
          <p:nvPr/>
        </p:nvSpPr>
        <p:spPr>
          <a:xfrm>
            <a:off x="585639" y="3326656"/>
            <a:ext cx="14473608" cy="19198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>
            <a:defPPr>
              <a:defRPr sz="2000" b="0" i="0" u="none" strike="noStrike">
                <a:solidFill>
                  <a:srgbClr val="000000"/>
                </a:solidFill>
                <a:latin typeface="Arial"/>
              </a:defRPr>
            </a:defPPr>
          </a:lstStyle>
          <a:p>
            <a:pPr lvl="0" algn="l">
              <a:lnSpc>
                <a:spcPct val="115000"/>
              </a:lnSpc>
              <a:spcBef>
                <a:spcPct val="172500"/>
              </a:spcBef>
              <a:spcAft>
                <a:spcPct val="0"/>
              </a:spcAft>
              <a:buNone/>
              <a:defRPr sz="3600" b="0" i="0" u="none" strike="noStrike">
                <a:solidFill>
                  <a:srgbClr val="000000"/>
                </a:solidFill>
                <a:latin typeface="Arial"/>
              </a:defRPr>
            </a:pPr>
            <a:r>
              <a:rPr sz="5400" dirty="0">
                <a:solidFill>
                  <a:srgbClr val="000000"/>
                </a:solidFill>
                <a:latin typeface="Arial"/>
              </a:rPr>
              <a:t>Learning objectives</a:t>
            </a:r>
          </a:p>
          <a:p>
            <a:pPr lvl="0" algn="l">
              <a:lnSpc>
                <a:spcPct val="115000"/>
              </a:lnSpc>
              <a:spcBef>
                <a:spcPct val="172500"/>
              </a:spcBef>
              <a:spcAft>
                <a:spcPct val="0"/>
              </a:spcAft>
              <a:buNone/>
              <a:defRPr sz="3600" b="0" i="0" u="none" strike="noStrike">
                <a:solidFill>
                  <a:srgbClr val="000000"/>
                </a:solidFill>
                <a:latin typeface="Arial"/>
              </a:defRPr>
            </a:pPr>
            <a:r>
              <a:rPr sz="5400" dirty="0">
                <a:solidFill>
                  <a:srgbClr val="000000"/>
                </a:solidFill>
                <a:latin typeface="Arial"/>
              </a:rPr>
              <a:t>To suggest solutions to the world climate change dilemma.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Dec 8-08: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/>
          <p:nvPr/>
        </p:nvSpPr>
        <p:spPr>
          <a:xfrm>
            <a:off x="4459287" y="3085720"/>
            <a:ext cx="7480046" cy="15530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rmAutofit lnSpcReduction="10000"/>
          </a:bodyPr>
          <a:lstStyle>
            <a:defPPr>
              <a:defRPr sz="2000" b="0" i="0" u="none" strike="noStrike">
                <a:solidFill>
                  <a:srgbClr val="000000"/>
                </a:solidFill>
                <a:latin typeface="Arial"/>
              </a:defRPr>
            </a:defPPr>
          </a:lstStyle>
          <a:p>
            <a:pPr lvl="0" algn="ctr">
              <a:lnSpc>
                <a:spcPct val="115000"/>
              </a:lnSpc>
              <a:spcBef>
                <a:spcPct val="172500"/>
              </a:spcBef>
              <a:spcAft>
                <a:spcPct val="0"/>
              </a:spcAft>
              <a:buNone/>
              <a:defRPr sz="5000" b="0" i="0" u="none" strike="noStrike">
                <a:solidFill>
                  <a:srgbClr val="000000"/>
                </a:solidFill>
                <a:latin typeface="Arial"/>
              </a:defRPr>
            </a:pPr>
            <a:r>
              <a:rPr sz="5000">
                <a:solidFill>
                  <a:srgbClr val="000000"/>
                </a:solidFill>
                <a:latin typeface="Arial"/>
              </a:rPr>
              <a:t>What are the impacts of a changing climate?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Jan 12-10: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/>
          <p:nvPr/>
        </p:nvSpPr>
        <p:spPr>
          <a:xfrm>
            <a:off x="513631" y="1495600"/>
            <a:ext cx="10153129" cy="73729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rmAutofit fontScale="97500" lnSpcReduction="10000"/>
          </a:bodyPr>
          <a:lstStyle>
            <a:defPPr>
              <a:defRPr sz="2000" b="0" i="0" u="none" strike="noStrike">
                <a:solidFill>
                  <a:srgbClr val="000000"/>
                </a:solidFill>
                <a:latin typeface="Arial"/>
              </a:defRPr>
            </a:defPPr>
          </a:lstStyle>
          <a:p>
            <a:pPr lvl="0" algn="l">
              <a:lnSpc>
                <a:spcPct val="100000"/>
              </a:lnSpc>
              <a:spcBef>
                <a:spcPct val="150000"/>
              </a:spcBef>
              <a:spcAft>
                <a:spcPct val="0"/>
              </a:spcAft>
              <a:buNone/>
              <a:defRPr sz="3200" b="0" i="0" u="none" strike="noStrike">
                <a:solidFill>
                  <a:srgbClr val="000000"/>
                </a:solidFill>
                <a:latin typeface="Arial"/>
              </a:defRPr>
            </a:pPr>
            <a:r>
              <a:rPr sz="5300" dirty="0">
                <a:solidFill>
                  <a:srgbClr val="000000"/>
                </a:solidFill>
                <a:latin typeface="Arial"/>
              </a:rPr>
              <a:t>Geography is </a:t>
            </a:r>
            <a:r>
              <a:rPr sz="5300" i="1" dirty="0">
                <a:solidFill>
                  <a:srgbClr val="000000"/>
                </a:solidFill>
                <a:latin typeface="Arial"/>
              </a:rPr>
              <a:t>everywhere. </a:t>
            </a:r>
          </a:p>
          <a:p>
            <a:pPr lvl="0" algn="l">
              <a:lnSpc>
                <a:spcPct val="100000"/>
              </a:lnSpc>
              <a:spcBef>
                <a:spcPct val="150000"/>
              </a:spcBef>
              <a:spcAft>
                <a:spcPct val="0"/>
              </a:spcAft>
              <a:buNone/>
              <a:defRPr sz="3200" b="0" i="0" u="none" strike="noStrike">
                <a:solidFill>
                  <a:srgbClr val="000000"/>
                </a:solidFill>
                <a:latin typeface="Arial"/>
              </a:defRPr>
            </a:pPr>
            <a:r>
              <a:rPr sz="5300" dirty="0">
                <a:solidFill>
                  <a:srgbClr val="000000"/>
                </a:solidFill>
                <a:latin typeface="Arial"/>
              </a:rPr>
              <a:t>Allows you to do lots of </a:t>
            </a:r>
            <a:r>
              <a:rPr sz="5300" i="1" dirty="0">
                <a:solidFill>
                  <a:srgbClr val="000000"/>
                </a:solidFill>
                <a:latin typeface="Arial"/>
              </a:rPr>
              <a:t>different </a:t>
            </a:r>
            <a:r>
              <a:rPr sz="5300" dirty="0">
                <a:solidFill>
                  <a:srgbClr val="000000"/>
                </a:solidFill>
                <a:latin typeface="Arial"/>
              </a:rPr>
              <a:t>things.</a:t>
            </a:r>
          </a:p>
          <a:p>
            <a:pPr lvl="0" algn="l">
              <a:lnSpc>
                <a:spcPct val="100000"/>
              </a:lnSpc>
              <a:spcBef>
                <a:spcPct val="150000"/>
              </a:spcBef>
              <a:spcAft>
                <a:spcPct val="0"/>
              </a:spcAft>
              <a:buNone/>
              <a:defRPr sz="3200" b="0" i="0" u="none" strike="noStrike">
                <a:solidFill>
                  <a:srgbClr val="000000"/>
                </a:solidFill>
                <a:latin typeface="Arial"/>
              </a:defRPr>
            </a:pPr>
            <a:r>
              <a:rPr sz="5300" dirty="0">
                <a:solidFill>
                  <a:srgbClr val="000000"/>
                </a:solidFill>
                <a:latin typeface="Arial"/>
              </a:rPr>
              <a:t>It goes well with </a:t>
            </a:r>
            <a:r>
              <a:rPr sz="5300" i="1" dirty="0">
                <a:solidFill>
                  <a:srgbClr val="000000"/>
                </a:solidFill>
                <a:latin typeface="Arial"/>
              </a:rPr>
              <a:t>everything.</a:t>
            </a:r>
          </a:p>
          <a:p>
            <a:pPr lvl="0" algn="l">
              <a:lnSpc>
                <a:spcPct val="100000"/>
              </a:lnSpc>
              <a:spcBef>
                <a:spcPct val="150000"/>
              </a:spcBef>
              <a:spcAft>
                <a:spcPct val="0"/>
              </a:spcAft>
              <a:buNone/>
              <a:defRPr sz="3200" b="0" i="0" u="none" strike="noStrike">
                <a:solidFill>
                  <a:srgbClr val="000000"/>
                </a:solidFill>
                <a:latin typeface="Arial"/>
              </a:defRPr>
            </a:pPr>
            <a:r>
              <a:rPr sz="5300" dirty="0">
                <a:solidFill>
                  <a:srgbClr val="000000"/>
                </a:solidFill>
                <a:latin typeface="Arial"/>
              </a:rPr>
              <a:t>Without geography “</a:t>
            </a:r>
            <a:r>
              <a:rPr sz="5300" i="1" dirty="0">
                <a:solidFill>
                  <a:srgbClr val="000000"/>
                </a:solidFill>
                <a:latin typeface="Arial"/>
              </a:rPr>
              <a:t>we’d be lost” </a:t>
            </a:r>
          </a:p>
        </p:txBody>
      </p:sp>
      <p:sp>
        <p:nvSpPr>
          <p:cNvPr id="3" name="New shape"/>
          <p:cNvSpPr/>
          <p:nvPr/>
        </p:nvSpPr>
        <p:spPr>
          <a:xfrm>
            <a:off x="3970015" y="331107"/>
            <a:ext cx="9054135" cy="13216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>
            <a:normAutofit fontScale="95000" lnSpcReduction="10000"/>
          </a:bodyPr>
          <a:lstStyle>
            <a:defPPr>
              <a:defRPr sz="2000" b="0" i="0" u="none" strike="noStrike">
                <a:solidFill>
                  <a:srgbClr val="000000"/>
                </a:solidFill>
                <a:latin typeface="Arial"/>
              </a:defRPr>
            </a:defPPr>
          </a:lstStyle>
          <a:p>
            <a:pPr lvl="0" algn="l">
              <a:lnSpc>
                <a:spcPct val="115000"/>
              </a:lnSpc>
              <a:spcBef>
                <a:spcPct val="172500"/>
              </a:spcBef>
              <a:spcAft>
                <a:spcPct val="0"/>
              </a:spcAft>
              <a:buNone/>
              <a:defRPr sz="9100" b="0" i="0" u="none" strike="noStrike">
                <a:solidFill>
                  <a:srgbClr val="000000"/>
                </a:solidFill>
                <a:latin typeface="Arial"/>
              </a:defRPr>
            </a:pPr>
            <a:r>
              <a:rPr sz="9100" dirty="0">
                <a:solidFill>
                  <a:srgbClr val="000000"/>
                </a:solidFill>
                <a:latin typeface="Arial"/>
              </a:rPr>
              <a:t>Why Geography?</a:t>
            </a:r>
          </a:p>
        </p:txBody>
      </p:sp>
      <p:sp>
        <p:nvSpPr>
          <p:cNvPr id="4" name="New shape"/>
          <p:cNvSpPr/>
          <p:nvPr/>
        </p:nvSpPr>
        <p:spPr>
          <a:xfrm>
            <a:off x="9968595" y="1382440"/>
            <a:ext cx="5954749" cy="6912768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Dec 8-08: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/>
          <p:nvPr/>
        </p:nvSpPr>
        <p:spPr>
          <a:xfrm>
            <a:off x="2673871" y="610493"/>
            <a:ext cx="5182311" cy="651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>
            <a:normAutofit fontScale="95000" lnSpcReduction="10000"/>
          </a:bodyPr>
          <a:lstStyle>
            <a:defPPr>
              <a:defRPr sz="2000" b="0" i="0" u="none" strike="noStrike">
                <a:solidFill>
                  <a:srgbClr val="000000"/>
                </a:solidFill>
                <a:latin typeface="Arial"/>
              </a:defRPr>
            </a:defPPr>
          </a:lstStyle>
          <a:p>
            <a:pPr lvl="0" algn="l">
              <a:lnSpc>
                <a:spcPct val="115000"/>
              </a:lnSpc>
              <a:spcBef>
                <a:spcPct val="172500"/>
              </a:spcBef>
              <a:spcAft>
                <a:spcPct val="0"/>
              </a:spcAft>
              <a:buNone/>
              <a:defRPr sz="4400" b="0" i="0" u="none" strike="noStrike">
                <a:solidFill>
                  <a:srgbClr val="000000"/>
                </a:solidFill>
                <a:latin typeface="Arial"/>
              </a:defRPr>
            </a:pPr>
            <a:r>
              <a:rPr sz="4400" dirty="0">
                <a:solidFill>
                  <a:srgbClr val="000000"/>
                </a:solidFill>
                <a:latin typeface="Arial"/>
              </a:rPr>
              <a:t>It's time to educate...</a:t>
            </a:r>
          </a:p>
        </p:txBody>
      </p:sp>
      <p:sp>
        <p:nvSpPr>
          <p:cNvPr id="3" name="New shape"/>
          <p:cNvSpPr/>
          <p:nvPr/>
        </p:nvSpPr>
        <p:spPr>
          <a:xfrm>
            <a:off x="1591486" y="7143080"/>
            <a:ext cx="12529392" cy="1109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rmAutofit fontScale="92500"/>
          </a:bodyPr>
          <a:lstStyle>
            <a:defPPr>
              <a:defRPr sz="2000" b="0" i="0" u="none" strike="noStrike">
                <a:solidFill>
                  <a:srgbClr val="000000"/>
                </a:solidFill>
                <a:latin typeface="Arial"/>
              </a:defRPr>
            </a:defPPr>
          </a:lstStyle>
          <a:p>
            <a:pPr lvl="0" algn="l">
              <a:lnSpc>
                <a:spcPct val="115000"/>
              </a:lnSpc>
              <a:spcBef>
                <a:spcPct val="172500"/>
              </a:spcBef>
              <a:spcAft>
                <a:spcPct val="0"/>
              </a:spcAft>
              <a:buNone/>
              <a:defRPr sz="3600" b="0" i="0" u="none" strike="noStrike">
                <a:solidFill>
                  <a:srgbClr val="000000"/>
                </a:solidFill>
                <a:latin typeface="Arial"/>
              </a:defRPr>
            </a:pPr>
            <a:r>
              <a:rPr sz="3600" dirty="0">
                <a:solidFill>
                  <a:srgbClr val="000000"/>
                </a:solidFill>
                <a:latin typeface="Arial"/>
              </a:rPr>
              <a:t>Annotate Donald Trump with the consequences of climate change</a:t>
            </a:r>
          </a:p>
        </p:txBody>
      </p:sp>
      <p:sp>
        <p:nvSpPr>
          <p:cNvPr id="4" name="New shape"/>
          <p:cNvSpPr/>
          <p:nvPr/>
        </p:nvSpPr>
        <p:spPr>
          <a:xfrm>
            <a:off x="3249935" y="1866518"/>
            <a:ext cx="7787952" cy="4484473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Dec 8-08: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/>
          <p:nvPr/>
        </p:nvSpPr>
        <p:spPr>
          <a:xfrm>
            <a:off x="3265487" y="1155320"/>
            <a:ext cx="9880600" cy="1866269"/>
          </a:xfrm>
          <a:custGeom>
            <a:avLst/>
            <a:gdLst/>
            <a:ahLst/>
            <a:cxnLst/>
            <a:rect l="l" t="t" r="r" b="b"/>
            <a:pathLst>
              <a:path w="9880600" h="1866268">
                <a:moveTo>
                  <a:pt x="0" y="0"/>
                </a:moveTo>
                <a:lnTo>
                  <a:pt x="9880600" y="0"/>
                </a:lnTo>
                <a:lnTo>
                  <a:pt x="9880600" y="1866269"/>
                </a:lnTo>
                <a:lnTo>
                  <a:pt x="0" y="1866269"/>
                </a:lnTo>
                <a:close/>
              </a:path>
            </a:pathLst>
          </a:custGeom>
          <a:solidFill>
            <a:srgbClr val="FFFFFF"/>
          </a:solidFill>
          <a:ln w="38100" cap="rnd">
            <a:solidFill>
              <a:srgbClr val="FF0000"/>
            </a:solidFill>
            <a:prstDash val="solid"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4" rtlCol="0" anchor="t">
            <a:normAutofit fontScale="97500" lnSpcReduction="10000"/>
          </a:bodyPr>
          <a:lstStyle>
            <a:defPPr>
              <a:defRPr sz="2000" b="0" i="0" u="none" strike="noStrike">
                <a:solidFill>
                  <a:srgbClr val="000000"/>
                </a:solidFill>
                <a:latin typeface="Arial"/>
              </a:defRPr>
            </a:defPPr>
          </a:lstStyle>
          <a:p>
            <a:pPr lvl="0" algn="ctr">
              <a:lnSpc>
                <a:spcPct val="115000"/>
              </a:lnSpc>
              <a:spcBef>
                <a:spcPct val="172500"/>
              </a:spcBef>
              <a:spcAft>
                <a:spcPct val="0"/>
              </a:spcAft>
              <a:buNone/>
              <a:defRPr sz="6200" b="1" i="0" u="none" strike="noStrike">
                <a:solidFill>
                  <a:srgbClr val="000000"/>
                </a:solidFill>
                <a:latin typeface="Arial"/>
              </a:defRPr>
            </a:pPr>
            <a:r>
              <a:rPr sz="6200" b="1">
                <a:solidFill>
                  <a:srgbClr val="000000"/>
                </a:solidFill>
                <a:latin typeface="Arial"/>
              </a:rPr>
              <a:t>Like it or not, the world is facing a dilemma.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Dec 8-08: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/>
          <p:nvPr/>
        </p:nvSpPr>
        <p:spPr>
          <a:xfrm>
            <a:off x="3354388" y="837820"/>
            <a:ext cx="5565165" cy="5361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>
            <a:normAutofit fontScale="95000" lnSpcReduction="10000"/>
          </a:bodyPr>
          <a:lstStyle>
            <a:defPPr>
              <a:defRPr sz="2000" b="0" i="0" u="none" strike="noStrike">
                <a:solidFill>
                  <a:srgbClr val="000000"/>
                </a:solidFill>
                <a:latin typeface="Arial"/>
              </a:defRPr>
            </a:defPPr>
          </a:lstStyle>
          <a:p>
            <a:pPr lvl="0" algn="l">
              <a:lnSpc>
                <a:spcPct val="115000"/>
              </a:lnSpc>
              <a:spcBef>
                <a:spcPct val="172500"/>
              </a:spcBef>
              <a:spcAft>
                <a:spcPct val="0"/>
              </a:spcAft>
              <a:buNone/>
              <a:defRPr sz="3600" b="0" i="0" u="none" strike="noStrike">
                <a:solidFill>
                  <a:srgbClr val="000000"/>
                </a:solidFill>
                <a:latin typeface="Arial"/>
              </a:defRPr>
            </a:pPr>
            <a:r>
              <a:rPr sz="3600">
                <a:solidFill>
                  <a:srgbClr val="000000"/>
                </a:solidFill>
                <a:latin typeface="Arial"/>
              </a:rPr>
              <a:t>An example of a dilemma...</a:t>
            </a:r>
          </a:p>
        </p:txBody>
      </p:sp>
      <p:sp>
        <p:nvSpPr>
          <p:cNvPr id="3" name="New shape"/>
          <p:cNvSpPr/>
          <p:nvPr/>
        </p:nvSpPr>
        <p:spPr>
          <a:xfrm>
            <a:off x="3331594" y="1445624"/>
            <a:ext cx="9672861" cy="3505063"/>
          </a:xfrm>
          <a:custGeom>
            <a:avLst/>
            <a:gdLst/>
            <a:ahLst/>
            <a:cxnLst/>
            <a:rect l="l" t="t" r="r" b="b"/>
            <a:pathLst>
              <a:path w="9672861" h="3505062">
                <a:moveTo>
                  <a:pt x="0" y="0"/>
                </a:moveTo>
                <a:lnTo>
                  <a:pt x="9672861" y="0"/>
                </a:lnTo>
                <a:lnTo>
                  <a:pt x="9672861" y="3505062"/>
                </a:lnTo>
                <a:lnTo>
                  <a:pt x="0" y="3505062"/>
                </a:lnTo>
                <a:close/>
              </a:path>
            </a:pathLst>
          </a:custGeom>
          <a:solidFill>
            <a:srgbClr val="FFFFFF"/>
          </a:solidFill>
          <a:ln w="38100" cap="rnd">
            <a:solidFill>
              <a:srgbClr val="FF0000"/>
            </a:solidFill>
            <a:prstDash val="solid"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33" bIns="10" rtlCol="0" anchor="t">
            <a:normAutofit fontScale="87500" lnSpcReduction="10000"/>
          </a:bodyPr>
          <a:lstStyle>
            <a:defPPr>
              <a:defRPr sz="2000" b="0" i="0" u="none" strike="noStrike">
                <a:solidFill>
                  <a:srgbClr val="000000"/>
                </a:solidFill>
                <a:latin typeface="Arial"/>
              </a:defRPr>
            </a:defPPr>
          </a:lstStyle>
          <a:p>
            <a:pPr lvl="0" algn="l">
              <a:lnSpc>
                <a:spcPct val="115000"/>
              </a:lnSpc>
              <a:spcBef>
                <a:spcPct val="172500"/>
              </a:spcBef>
              <a:spcAft>
                <a:spcPct val="0"/>
              </a:spcAft>
              <a:buNone/>
              <a:defRPr sz="2800" b="0" i="0" u="none" strike="noStrike">
                <a:solidFill>
                  <a:srgbClr val="000000"/>
                </a:solidFill>
                <a:latin typeface="Arial"/>
              </a:defRPr>
            </a:pPr>
            <a:r>
              <a:rPr sz="2800">
                <a:solidFill>
                  <a:srgbClr val="000000"/>
                </a:solidFill>
                <a:latin typeface="Arial"/>
              </a:rPr>
              <a:t>You have been in an unhappy marriage for the past 10 years.  Your partner is a workaholic who spends little time at home, and while you have no evidence there are rumours that your partner has been seeing other people.</a:t>
            </a:r>
          </a:p>
          <a:p>
            <a:pPr lvl="0" algn="l">
              <a:lnSpc>
                <a:spcPct val="115000"/>
              </a:lnSpc>
              <a:spcBef>
                <a:spcPct val="172500"/>
              </a:spcBef>
              <a:spcAft>
                <a:spcPct val="0"/>
              </a:spcAft>
              <a:buNone/>
              <a:defRPr sz="2800" b="0" i="0" u="none" strike="noStrike">
                <a:solidFill>
                  <a:srgbClr val="000000"/>
                </a:solidFill>
                <a:latin typeface="Arial"/>
              </a:defRPr>
            </a:pPr>
            <a:r>
              <a:rPr sz="2800">
                <a:solidFill>
                  <a:srgbClr val="000000"/>
                </a:solidFill>
                <a:latin typeface="Arial"/>
              </a:rPr>
              <a:t>You are in your mid-30s, with two young children aged 7 and 4.  A friend has suggested that after several years of trying to make the relationship work, it is time to move on.</a:t>
            </a:r>
          </a:p>
        </p:txBody>
      </p:sp>
      <p:sp>
        <p:nvSpPr>
          <p:cNvPr id="4" name="New shape"/>
          <p:cNvSpPr/>
          <p:nvPr/>
        </p:nvSpPr>
        <p:spPr>
          <a:xfrm>
            <a:off x="3417887" y="4965319"/>
            <a:ext cx="5674258" cy="21777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>
            <a:normAutofit fontScale="57500" lnSpcReduction="20000"/>
          </a:bodyPr>
          <a:lstStyle>
            <a:defPPr>
              <a:defRPr sz="2000" b="0" i="0" u="none" strike="noStrike">
                <a:solidFill>
                  <a:srgbClr val="000000"/>
                </a:solidFill>
                <a:latin typeface="Arial"/>
              </a:defRPr>
            </a:defPPr>
          </a:lstStyle>
          <a:p>
            <a:pPr lvl="0" algn="l">
              <a:lnSpc>
                <a:spcPct val="115000"/>
              </a:lnSpc>
              <a:spcBef>
                <a:spcPct val="172500"/>
              </a:spcBef>
              <a:spcAft>
                <a:spcPct val="0"/>
              </a:spcAft>
              <a:buNone/>
              <a:defRPr sz="2600" b="0" i="0" u="none" strike="noStrike">
                <a:solidFill>
                  <a:srgbClr val="000000"/>
                </a:solidFill>
                <a:latin typeface="Arial"/>
              </a:defRPr>
            </a:pPr>
            <a:r>
              <a:rPr sz="2600">
                <a:solidFill>
                  <a:srgbClr val="000000"/>
                </a:solidFill>
                <a:latin typeface="Arial"/>
              </a:rPr>
              <a:t>In pairs discuss:</a:t>
            </a:r>
          </a:p>
          <a:p>
            <a:pPr lvl="0" algn="l">
              <a:lnSpc>
                <a:spcPct val="115000"/>
              </a:lnSpc>
              <a:spcBef>
                <a:spcPct val="172500"/>
              </a:spcBef>
              <a:spcAft>
                <a:spcPct val="0"/>
              </a:spcAft>
              <a:buNone/>
              <a:defRPr sz="2600" b="0" i="0" u="none" strike="noStrike">
                <a:solidFill>
                  <a:srgbClr val="000000"/>
                </a:solidFill>
                <a:latin typeface="Arial"/>
              </a:defRPr>
            </a:pPr>
            <a:r>
              <a:rPr sz="2600">
                <a:solidFill>
                  <a:srgbClr val="000000"/>
                </a:solidFill>
                <a:latin typeface="Arial"/>
              </a:rPr>
              <a:t>What is a dilemma?</a:t>
            </a:r>
          </a:p>
          <a:p>
            <a:pPr lvl="0" algn="l">
              <a:lnSpc>
                <a:spcPct val="115000"/>
              </a:lnSpc>
              <a:spcBef>
                <a:spcPct val="172500"/>
              </a:spcBef>
              <a:spcAft>
                <a:spcPct val="0"/>
              </a:spcAft>
              <a:buNone/>
              <a:defRPr sz="2600" b="0" i="0" u="none" strike="noStrike">
                <a:solidFill>
                  <a:srgbClr val="000000"/>
                </a:solidFill>
                <a:latin typeface="Arial"/>
              </a:defRPr>
            </a:pPr>
            <a:r>
              <a:rPr sz="2600">
                <a:solidFill>
                  <a:srgbClr val="000000"/>
                </a:solidFill>
                <a:latin typeface="Arial"/>
              </a:rPr>
              <a:t>What makes this scenario a dilemma?</a:t>
            </a:r>
          </a:p>
          <a:p>
            <a:pPr lvl="0" algn="l">
              <a:lnSpc>
                <a:spcPct val="115000"/>
              </a:lnSpc>
              <a:spcBef>
                <a:spcPct val="172500"/>
              </a:spcBef>
              <a:spcAft>
                <a:spcPct val="0"/>
              </a:spcAft>
              <a:buNone/>
              <a:defRPr sz="2600" b="0" i="0" u="none" strike="noStrike">
                <a:solidFill>
                  <a:srgbClr val="000000"/>
                </a:solidFill>
                <a:latin typeface="Arial"/>
              </a:defRPr>
            </a:pPr>
            <a:r>
              <a:rPr sz="2600">
                <a:solidFill>
                  <a:srgbClr val="000000"/>
                </a:solidFill>
                <a:latin typeface="Arial"/>
              </a:rPr>
              <a:t>What would you do?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Dec 8-08: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/>
          <p:nvPr/>
        </p:nvSpPr>
        <p:spPr>
          <a:xfrm>
            <a:off x="2973387" y="2107819"/>
            <a:ext cx="10160000" cy="583311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New shape"/>
          <p:cNvSpPr/>
          <p:nvPr/>
        </p:nvSpPr>
        <p:spPr>
          <a:xfrm>
            <a:off x="3430587" y="914019"/>
            <a:ext cx="9715500" cy="1109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rmAutofit fontScale="92500"/>
          </a:bodyPr>
          <a:lstStyle>
            <a:defPPr>
              <a:defRPr sz="2000" b="0" i="0" u="none" strike="noStrike">
                <a:solidFill>
                  <a:srgbClr val="000000"/>
                </a:solidFill>
                <a:latin typeface="Arial"/>
              </a:defRPr>
            </a:defPPr>
          </a:lstStyle>
          <a:p>
            <a:pPr lvl="0" algn="ctr">
              <a:lnSpc>
                <a:spcPct val="115000"/>
              </a:lnSpc>
              <a:spcBef>
                <a:spcPct val="172500"/>
              </a:spcBef>
              <a:spcAft>
                <a:spcPct val="0"/>
              </a:spcAft>
              <a:buNone/>
              <a:defRPr sz="3600" b="0" i="0" u="none" strike="noStrike">
                <a:solidFill>
                  <a:srgbClr val="000000"/>
                </a:solidFill>
                <a:latin typeface="Arial"/>
              </a:defRPr>
            </a:pPr>
            <a:r>
              <a:rPr sz="3600">
                <a:solidFill>
                  <a:srgbClr val="000000"/>
                </a:solidFill>
                <a:latin typeface="Arial"/>
              </a:rPr>
              <a:t>A dilemma is a complicated problem with no right or wrong answer.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Dec 8-08: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/>
          <p:nvPr/>
        </p:nvSpPr>
        <p:spPr>
          <a:xfrm>
            <a:off x="3898007" y="374328"/>
            <a:ext cx="8284997" cy="7086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>
            <a:normAutofit fontScale="95000" lnSpcReduction="10000"/>
          </a:bodyPr>
          <a:lstStyle>
            <a:defPPr>
              <a:defRPr sz="2000" b="0" i="0" u="none" strike="noStrike">
                <a:solidFill>
                  <a:srgbClr val="000000"/>
                </a:solidFill>
                <a:latin typeface="Arial"/>
              </a:defRPr>
            </a:defPPr>
          </a:lstStyle>
          <a:p>
            <a:pPr lvl="0" algn="l">
              <a:lnSpc>
                <a:spcPct val="115000"/>
              </a:lnSpc>
              <a:spcBef>
                <a:spcPct val="172500"/>
              </a:spcBef>
              <a:spcAft>
                <a:spcPct val="0"/>
              </a:spcAft>
              <a:buNone/>
              <a:defRPr sz="4800" b="0" i="0" u="none" strike="noStrike">
                <a:solidFill>
                  <a:srgbClr val="FF0000"/>
                </a:solidFill>
                <a:latin typeface="Arial"/>
              </a:defRPr>
            </a:pPr>
            <a:r>
              <a:rPr sz="4800" dirty="0">
                <a:solidFill>
                  <a:srgbClr val="FF0000"/>
                </a:solidFill>
                <a:latin typeface="Arial"/>
              </a:rPr>
              <a:t>The Climate Change dilemma.</a:t>
            </a:r>
          </a:p>
        </p:txBody>
      </p:sp>
      <p:sp>
        <p:nvSpPr>
          <p:cNvPr id="3" name="New shape"/>
          <p:cNvSpPr/>
          <p:nvPr/>
        </p:nvSpPr>
        <p:spPr>
          <a:xfrm>
            <a:off x="225599" y="1082963"/>
            <a:ext cx="16129792" cy="53009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>
            <a:defPPr>
              <a:defRPr sz="2000" b="0" i="0" u="none" strike="noStrike">
                <a:solidFill>
                  <a:srgbClr val="000000"/>
                </a:solidFill>
                <a:latin typeface="Arial"/>
              </a:defRPr>
            </a:defPPr>
          </a:lstStyle>
          <a:p>
            <a:pPr marL="457200" indent="-457200">
              <a:lnSpc>
                <a:spcPct val="115000"/>
              </a:lnSpc>
              <a:spcBef>
                <a:spcPct val="115000"/>
              </a:spcBef>
              <a:spcAft>
                <a:spcPct val="0"/>
              </a:spcAft>
              <a:buChar char="•"/>
              <a:defRPr sz="2800" b="0" i="0" u="none" strike="noStrike">
                <a:solidFill>
                  <a:srgbClr val="000000"/>
                </a:solidFill>
                <a:latin typeface="Arial"/>
              </a:defRPr>
            </a:pPr>
            <a:r>
              <a:rPr sz="2800" dirty="0">
                <a:solidFill>
                  <a:srgbClr val="000000"/>
                </a:solidFill>
                <a:latin typeface="Arial"/>
              </a:rPr>
              <a:t>The World climate is changing.</a:t>
            </a:r>
          </a:p>
          <a:p>
            <a:pPr marL="457200" indent="-457200">
              <a:lnSpc>
                <a:spcPct val="115000"/>
              </a:lnSpc>
              <a:spcBef>
                <a:spcPct val="115000"/>
              </a:spcBef>
              <a:spcAft>
                <a:spcPct val="0"/>
              </a:spcAft>
              <a:buChar char="•"/>
              <a:defRPr sz="2800" b="0" i="0" u="none" strike="noStrike">
                <a:solidFill>
                  <a:srgbClr val="000000"/>
                </a:solidFill>
                <a:latin typeface="Arial"/>
              </a:defRPr>
            </a:pPr>
            <a:r>
              <a:rPr sz="2800" dirty="0">
                <a:solidFill>
                  <a:srgbClr val="000000"/>
                </a:solidFill>
                <a:latin typeface="Arial"/>
              </a:rPr>
              <a:t>The world is getting hotter, sea levels are rising.</a:t>
            </a:r>
          </a:p>
          <a:p>
            <a:pPr marL="457200" indent="-457200">
              <a:lnSpc>
                <a:spcPct val="115000"/>
              </a:lnSpc>
              <a:spcBef>
                <a:spcPct val="115000"/>
              </a:spcBef>
              <a:spcAft>
                <a:spcPct val="0"/>
              </a:spcAft>
              <a:buChar char="•"/>
              <a:defRPr sz="2800" b="0" i="0" u="none" strike="noStrike">
                <a:solidFill>
                  <a:srgbClr val="000000"/>
                </a:solidFill>
                <a:latin typeface="Arial"/>
              </a:defRPr>
            </a:pPr>
            <a:r>
              <a:rPr sz="2800" dirty="0">
                <a:solidFill>
                  <a:srgbClr val="000000"/>
                </a:solidFill>
                <a:latin typeface="Arial"/>
              </a:rPr>
              <a:t>The population and the economy of the world is at risk</a:t>
            </a:r>
          </a:p>
          <a:p>
            <a:pPr marL="457200" indent="-457200">
              <a:lnSpc>
                <a:spcPct val="115000"/>
              </a:lnSpc>
              <a:spcBef>
                <a:spcPct val="115000"/>
              </a:spcBef>
              <a:spcAft>
                <a:spcPct val="0"/>
              </a:spcAft>
              <a:buChar char="•"/>
              <a:defRPr sz="2600" b="1" i="0" u="none" strike="noStrike">
                <a:solidFill>
                  <a:srgbClr val="000000"/>
                </a:solidFill>
                <a:latin typeface="Arial"/>
              </a:defRPr>
            </a:pPr>
            <a:r>
              <a:rPr sz="2800" b="1" dirty="0">
                <a:solidFill>
                  <a:srgbClr val="000000"/>
                </a:solidFill>
                <a:latin typeface="Arial"/>
              </a:rPr>
              <a:t>You have been invited to speak at the Climate Change Conference</a:t>
            </a:r>
            <a:r>
              <a:rPr lang="en-GB" sz="2800" b="1" dirty="0">
                <a:solidFill>
                  <a:srgbClr val="000000"/>
                </a:solidFill>
                <a:latin typeface="Arial"/>
              </a:rPr>
              <a:t>- COP 30 in Brazil in 2025.</a:t>
            </a:r>
            <a:endParaRPr sz="2800" b="1" dirty="0">
              <a:solidFill>
                <a:srgbClr val="000000"/>
              </a:solidFill>
              <a:latin typeface="Arial"/>
            </a:endParaRPr>
          </a:p>
          <a:p>
            <a:pPr marL="457200" indent="-457200">
              <a:lnSpc>
                <a:spcPct val="115000"/>
              </a:lnSpc>
              <a:spcBef>
                <a:spcPct val="115000"/>
              </a:spcBef>
              <a:spcAft>
                <a:spcPct val="0"/>
              </a:spcAft>
              <a:buChar char="•"/>
              <a:defRPr sz="2800" b="0" i="0" u="none" strike="noStrike">
                <a:solidFill>
                  <a:srgbClr val="000000"/>
                </a:solidFill>
                <a:latin typeface="Arial"/>
              </a:defRPr>
            </a:pPr>
            <a:r>
              <a:rPr sz="2800" dirty="0">
                <a:solidFill>
                  <a:srgbClr val="000000"/>
                </a:solidFill>
                <a:latin typeface="Arial"/>
              </a:rPr>
              <a:t>Politicians know people do not like to be told bad news, especially if you have to give things up or change the way they live.</a:t>
            </a:r>
          </a:p>
          <a:p>
            <a:pPr marL="457200" indent="-457200">
              <a:lnSpc>
                <a:spcPct val="115000"/>
              </a:lnSpc>
              <a:spcBef>
                <a:spcPct val="115000"/>
              </a:spcBef>
              <a:spcAft>
                <a:spcPct val="0"/>
              </a:spcAft>
              <a:buChar char="•"/>
              <a:defRPr sz="2800" b="0" i="0" u="none" strike="noStrike">
                <a:solidFill>
                  <a:srgbClr val="000000"/>
                </a:solidFill>
                <a:latin typeface="Arial"/>
              </a:defRPr>
            </a:pPr>
            <a:r>
              <a:rPr sz="2800" dirty="0">
                <a:solidFill>
                  <a:srgbClr val="000000"/>
                </a:solidFill>
                <a:latin typeface="Arial"/>
              </a:rPr>
              <a:t>You have to give a speech at the Climate Change conference suggesting how countries should work towards halting climate change.</a:t>
            </a:r>
          </a:p>
          <a:p>
            <a:pPr algn="ctr">
              <a:lnSpc>
                <a:spcPct val="115000"/>
              </a:lnSpc>
              <a:spcBef>
                <a:spcPct val="115000"/>
              </a:spcBef>
              <a:spcAft>
                <a:spcPct val="0"/>
              </a:spcAft>
              <a:defRPr sz="2800" b="1" i="0" u="none" strike="noStrike">
                <a:solidFill>
                  <a:srgbClr val="000000"/>
                </a:solidFill>
                <a:latin typeface="Arial"/>
              </a:defRPr>
            </a:pPr>
            <a:r>
              <a:rPr sz="5400" b="1" dirty="0">
                <a:solidFill>
                  <a:srgbClr val="000000"/>
                </a:solidFill>
                <a:latin typeface="Arial"/>
              </a:rPr>
              <a:t>What will you say?</a:t>
            </a:r>
            <a:endParaRPr sz="6600" b="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Dec 6-12:5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New Table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795434"/>
              </p:ext>
            </p:extLst>
          </p:nvPr>
        </p:nvGraphicFramePr>
        <p:xfrm>
          <a:off x="3328225" y="406400"/>
          <a:ext cx="9792462" cy="845743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076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8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endParaRPr/>
                    </a:p>
                  </a:txBody>
                  <a:tcPr>
                    <a:lnL w="12700" cap="rnd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12700" cap="rnd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12700" cap="rnd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12700" cap="rnd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>
                    <a:lnL w="12700" cap="rnd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12700" cap="rnd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12700" cap="rnd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12700" cap="rnd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1063">
                <a:tc>
                  <a:txBody>
                    <a:bodyPr/>
                    <a:lstStyle/>
                    <a:p>
                      <a:endParaRPr/>
                    </a:p>
                  </a:txBody>
                  <a:tcPr>
                    <a:lnL w="12700" cap="rnd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12700" cap="rnd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12700" cap="rnd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12700" cap="rnd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>
                    <a:lnL w="12700" cap="rnd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12700" cap="rnd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12700" cap="rnd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12700" cap="rnd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1063">
                <a:tc>
                  <a:txBody>
                    <a:bodyPr/>
                    <a:lstStyle/>
                    <a:p>
                      <a:endParaRPr/>
                    </a:p>
                  </a:txBody>
                  <a:tcPr>
                    <a:lnL w="12700" cap="rnd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12700" cap="rnd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12700" cap="rnd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12700" cap="rnd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>
                    <a:lnL w="12700" cap="rnd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12700" cap="rnd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12700" cap="rnd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12700" cap="rnd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0936">
                <a:tc>
                  <a:txBody>
                    <a:bodyPr/>
                    <a:lstStyle/>
                    <a:p>
                      <a:endParaRPr/>
                    </a:p>
                  </a:txBody>
                  <a:tcPr>
                    <a:lnL w="12700" cap="rnd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12700" cap="rnd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12700" cap="rnd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12700" cap="rnd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>
                    <a:lnL w="12700" cap="rnd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12700" cap="rnd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12700" cap="rnd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12700" cap="rnd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98626">
                <a:tc>
                  <a:txBody>
                    <a:bodyPr/>
                    <a:lstStyle/>
                    <a:p>
                      <a:endParaRPr/>
                    </a:p>
                  </a:txBody>
                  <a:tcPr>
                    <a:lnL w="12700" cap="rnd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12700" cap="rnd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12700" cap="rnd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12700" cap="rnd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>
                    <a:lnL w="12700" cap="rnd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12700" cap="rnd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12700" cap="rnd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12700" cap="rnd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1063">
                <a:tc>
                  <a:txBody>
                    <a:bodyPr/>
                    <a:lstStyle/>
                    <a:p>
                      <a:endParaRPr/>
                    </a:p>
                  </a:txBody>
                  <a:tcPr>
                    <a:lnL w="12700" cap="rnd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12700" cap="rnd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12700" cap="rnd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12700" cap="rnd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>
                    <a:lnL w="12700" cap="rnd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12700" cap="rnd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12700" cap="rnd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12700" cap="rnd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98499">
                <a:tc>
                  <a:txBody>
                    <a:bodyPr/>
                    <a:lstStyle/>
                    <a:p>
                      <a:endParaRPr/>
                    </a:p>
                  </a:txBody>
                  <a:tcPr>
                    <a:lnL w="12700" cap="rnd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12700" cap="rnd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12700" cap="rnd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12700" cap="rnd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>
                    <a:lnL w="12700" cap="rnd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12700" cap="rnd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12700" cap="rnd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12700" cap="rnd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198626">
                <a:tc>
                  <a:txBody>
                    <a:bodyPr/>
                    <a:lstStyle/>
                    <a:p>
                      <a:endParaRPr/>
                    </a:p>
                  </a:txBody>
                  <a:tcPr>
                    <a:lnL w="12700" cap="rnd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12700" cap="rnd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12700" cap="rnd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12700" cap="rnd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>
                    <a:lnL w="12700" cap="rnd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12700" cap="rnd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12700" cap="rnd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12700" cap="rnd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914781">
                <a:tc>
                  <a:txBody>
                    <a:bodyPr/>
                    <a:lstStyle/>
                    <a:p>
                      <a:endParaRPr/>
                    </a:p>
                  </a:txBody>
                  <a:tcPr>
                    <a:lnL w="12700" cap="rnd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12700" cap="rnd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12700" cap="rnd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12700" cap="rnd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>
                    <a:lnL w="12700" cap="rnd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12700" cap="rnd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12700" cap="rnd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12700" cap="rnd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914781">
                <a:tc>
                  <a:txBody>
                    <a:bodyPr/>
                    <a:lstStyle/>
                    <a:p>
                      <a:endParaRPr dirty="0"/>
                    </a:p>
                  </a:txBody>
                  <a:tcPr>
                    <a:lnL w="12700" cap="rnd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12700" cap="rnd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12700" cap="rnd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12700" cap="rnd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dirty="0"/>
                    </a:p>
                  </a:txBody>
                  <a:tcPr>
                    <a:lnL w="12700" cap="rnd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L>
                    <a:lnR w="12700" cap="rnd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R>
                    <a:lnT w="12700" cap="rnd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T>
                    <a:lnB w="12700" cap="rnd">
                      <a:solidFill>
                        <a:srgbClr val="000000"/>
                      </a:solidFill>
                      <a:prstDash val="solid"/>
                      <a:headEnd type="none"/>
                      <a:tailEnd type="none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" name="New shape"/>
          <p:cNvSpPr/>
          <p:nvPr/>
        </p:nvSpPr>
        <p:spPr>
          <a:xfrm>
            <a:off x="3347275" y="505817"/>
            <a:ext cx="4369562" cy="3091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>
            <a:normAutofit/>
          </a:bodyPr>
          <a:lstStyle>
            <a:defPPr>
              <a:defRPr sz="2000" b="0" i="0" u="none" strike="noStrike">
                <a:solidFill>
                  <a:srgbClr val="000000"/>
                </a:solidFill>
                <a:latin typeface="Arial"/>
              </a:defRPr>
            </a:defPPr>
          </a:lstStyle>
          <a:p>
            <a:pPr lvl="0" algn="ctr">
              <a:lnSpc>
                <a:spcPct val="100000"/>
              </a:lnSpc>
              <a:spcBef>
                <a:spcPct val="150000"/>
              </a:spcBef>
              <a:spcAft>
                <a:spcPct val="0"/>
              </a:spcAft>
              <a:buNone/>
              <a:defRPr sz="2000" b="1" i="0" u="none" strike="noStrike">
                <a:solidFill>
                  <a:srgbClr val="000000"/>
                </a:solidFill>
                <a:latin typeface="Arial"/>
              </a:defRPr>
            </a:pPr>
            <a:r>
              <a:rPr sz="2000" b="1">
                <a:solidFill>
                  <a:srgbClr val="000000"/>
                </a:solidFill>
                <a:latin typeface="Arial"/>
              </a:rPr>
              <a:t>Technique</a:t>
            </a:r>
          </a:p>
        </p:txBody>
      </p:sp>
      <p:sp>
        <p:nvSpPr>
          <p:cNvPr id="4" name="New shape"/>
          <p:cNvSpPr/>
          <p:nvPr/>
        </p:nvSpPr>
        <p:spPr>
          <a:xfrm>
            <a:off x="7754937" y="505817"/>
            <a:ext cx="5346700" cy="3091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>
            <a:normAutofit/>
          </a:bodyPr>
          <a:lstStyle>
            <a:defPPr>
              <a:defRPr sz="2000" b="0" i="0" u="none" strike="noStrike">
                <a:solidFill>
                  <a:srgbClr val="000000"/>
                </a:solidFill>
                <a:latin typeface="Arial"/>
              </a:defRPr>
            </a:defPPr>
          </a:lstStyle>
          <a:p>
            <a:pPr lvl="0" algn="ctr">
              <a:lnSpc>
                <a:spcPct val="100000"/>
              </a:lnSpc>
              <a:spcBef>
                <a:spcPct val="150000"/>
              </a:spcBef>
              <a:spcAft>
                <a:spcPct val="0"/>
              </a:spcAft>
              <a:buNone/>
              <a:defRPr sz="2000" b="1" i="0" u="none" strike="noStrike">
                <a:solidFill>
                  <a:srgbClr val="000000"/>
                </a:solidFill>
                <a:latin typeface="Arial"/>
              </a:defRPr>
            </a:pPr>
            <a:r>
              <a:rPr sz="2000" b="1">
                <a:solidFill>
                  <a:srgbClr val="000000"/>
                </a:solidFill>
                <a:latin typeface="Arial"/>
              </a:rPr>
              <a:t>Examples</a:t>
            </a:r>
          </a:p>
        </p:txBody>
      </p:sp>
      <p:sp>
        <p:nvSpPr>
          <p:cNvPr id="5" name="New shape"/>
          <p:cNvSpPr/>
          <p:nvPr/>
        </p:nvSpPr>
        <p:spPr>
          <a:xfrm>
            <a:off x="3347275" y="933463"/>
            <a:ext cx="4369562" cy="5929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rmAutofit lnSpcReduction="10000"/>
          </a:bodyPr>
          <a:lstStyle>
            <a:defPPr>
              <a:defRPr sz="2000" b="0" i="0" u="none" strike="noStrike">
                <a:solidFill>
                  <a:srgbClr val="000000"/>
                </a:solidFill>
                <a:latin typeface="Arial"/>
              </a:defRPr>
            </a:defPPr>
          </a:lstStyle>
          <a:p>
            <a:pPr lvl="0" algn="l">
              <a:lnSpc>
                <a:spcPct val="100000"/>
              </a:lnSpc>
              <a:spcBef>
                <a:spcPct val="150000"/>
              </a:spcBef>
              <a:spcAft>
                <a:spcPct val="0"/>
              </a:spcAft>
              <a:buNone/>
              <a:defRPr sz="2000" b="0" i="0" u="none" strike="noStrike">
                <a:solidFill>
                  <a:srgbClr val="000000"/>
                </a:solidFill>
                <a:latin typeface="Arial"/>
              </a:defRPr>
            </a:pPr>
            <a:r>
              <a:rPr sz="2000">
                <a:solidFill>
                  <a:srgbClr val="000000"/>
                </a:solidFill>
                <a:latin typeface="Arial"/>
              </a:rPr>
              <a:t>Flattery - complimenting your audience. </a:t>
            </a:r>
          </a:p>
        </p:txBody>
      </p:sp>
      <p:sp>
        <p:nvSpPr>
          <p:cNvPr id="6" name="New shape"/>
          <p:cNvSpPr/>
          <p:nvPr/>
        </p:nvSpPr>
        <p:spPr>
          <a:xfrm>
            <a:off x="7754937" y="933463"/>
            <a:ext cx="5346700" cy="5929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rmAutofit lnSpcReduction="10000"/>
          </a:bodyPr>
          <a:lstStyle>
            <a:defPPr>
              <a:defRPr sz="2000" b="0" i="0" u="none" strike="noStrike">
                <a:solidFill>
                  <a:srgbClr val="000000"/>
                </a:solidFill>
                <a:latin typeface="Arial"/>
              </a:defRPr>
            </a:defPPr>
          </a:lstStyle>
          <a:p>
            <a:pPr lvl="0" algn="l">
              <a:lnSpc>
                <a:spcPct val="100000"/>
              </a:lnSpc>
              <a:spcBef>
                <a:spcPct val="150000"/>
              </a:spcBef>
              <a:spcAft>
                <a:spcPct val="0"/>
              </a:spcAft>
              <a:buNone/>
              <a:defRPr sz="2000" b="0" i="0" u="none" strike="noStrike">
                <a:solidFill>
                  <a:srgbClr val="000000"/>
                </a:solidFill>
                <a:latin typeface="Arial"/>
              </a:defRPr>
            </a:pPr>
            <a:r>
              <a:rPr sz="2000">
                <a:solidFill>
                  <a:srgbClr val="000000"/>
                </a:solidFill>
                <a:latin typeface="Arial"/>
              </a:rPr>
              <a:t>Opinion - a personal viewpoint often presented as if fact. </a:t>
            </a:r>
          </a:p>
        </p:txBody>
      </p:sp>
      <p:sp>
        <p:nvSpPr>
          <p:cNvPr id="7" name="New shape"/>
          <p:cNvSpPr/>
          <p:nvPr/>
        </p:nvSpPr>
        <p:spPr>
          <a:xfrm>
            <a:off x="3347275" y="1564526"/>
            <a:ext cx="4369562" cy="5929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rmAutofit lnSpcReduction="10000"/>
          </a:bodyPr>
          <a:lstStyle>
            <a:defPPr>
              <a:defRPr sz="2000" b="0" i="0" u="none" strike="noStrike">
                <a:solidFill>
                  <a:srgbClr val="000000"/>
                </a:solidFill>
                <a:latin typeface="Arial"/>
              </a:defRPr>
            </a:defPPr>
          </a:lstStyle>
          <a:p>
            <a:pPr lvl="0" algn="l">
              <a:lnSpc>
                <a:spcPct val="100000"/>
              </a:lnSpc>
              <a:spcBef>
                <a:spcPct val="150000"/>
              </a:spcBef>
              <a:spcAft>
                <a:spcPct val="0"/>
              </a:spcAft>
              <a:buNone/>
              <a:defRPr sz="2000" b="0" i="0" u="none" strike="noStrike">
                <a:solidFill>
                  <a:srgbClr val="000000"/>
                </a:solidFill>
                <a:latin typeface="Arial"/>
              </a:defRPr>
            </a:pPr>
            <a:r>
              <a:rPr sz="2000">
                <a:solidFill>
                  <a:srgbClr val="000000"/>
                </a:solidFill>
                <a:latin typeface="Arial"/>
              </a:rPr>
              <a:t>Opinion - a personal viewpoint often presented as if fact. </a:t>
            </a:r>
          </a:p>
        </p:txBody>
      </p:sp>
      <p:sp>
        <p:nvSpPr>
          <p:cNvPr id="8" name="New shape"/>
          <p:cNvSpPr/>
          <p:nvPr/>
        </p:nvSpPr>
        <p:spPr>
          <a:xfrm>
            <a:off x="7754937" y="1564526"/>
            <a:ext cx="5346700" cy="5929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rmAutofit lnSpcReduction="10000"/>
          </a:bodyPr>
          <a:lstStyle>
            <a:defPPr>
              <a:defRPr sz="2000" b="0" i="0" u="none" strike="noStrike">
                <a:solidFill>
                  <a:srgbClr val="000000"/>
                </a:solidFill>
                <a:latin typeface="Arial"/>
              </a:defRPr>
            </a:defPPr>
          </a:lstStyle>
          <a:p>
            <a:pPr lvl="0" algn="l">
              <a:lnSpc>
                <a:spcPct val="100000"/>
              </a:lnSpc>
              <a:spcBef>
                <a:spcPct val="150000"/>
              </a:spcBef>
              <a:spcAft>
                <a:spcPct val="0"/>
              </a:spcAft>
              <a:buNone/>
              <a:defRPr sz="2000" b="0" i="0" u="none" strike="noStrike">
                <a:solidFill>
                  <a:srgbClr val="000000"/>
                </a:solidFill>
                <a:latin typeface="Arial"/>
              </a:defRPr>
            </a:pPr>
            <a:r>
              <a:rPr sz="2000">
                <a:solidFill>
                  <a:srgbClr val="000000"/>
                </a:solidFill>
                <a:latin typeface="Arial"/>
              </a:rPr>
              <a:t>In my view, this is the best thing to have ever happened.</a:t>
            </a:r>
          </a:p>
        </p:txBody>
      </p:sp>
      <p:sp>
        <p:nvSpPr>
          <p:cNvPr id="9" name="New shape"/>
          <p:cNvSpPr/>
          <p:nvPr/>
        </p:nvSpPr>
        <p:spPr>
          <a:xfrm>
            <a:off x="3347275" y="2195525"/>
            <a:ext cx="4369562" cy="5929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rmAutofit lnSpcReduction="10000"/>
          </a:bodyPr>
          <a:lstStyle>
            <a:defPPr>
              <a:defRPr sz="2000" b="0" i="0" u="none" strike="noStrike">
                <a:solidFill>
                  <a:srgbClr val="000000"/>
                </a:solidFill>
                <a:latin typeface="Arial"/>
              </a:defRPr>
            </a:defPPr>
          </a:lstStyle>
          <a:p>
            <a:pPr lvl="0" algn="l">
              <a:lnSpc>
                <a:spcPct val="100000"/>
              </a:lnSpc>
              <a:spcBef>
                <a:spcPct val="150000"/>
              </a:spcBef>
              <a:spcAft>
                <a:spcPct val="0"/>
              </a:spcAft>
              <a:buNone/>
              <a:defRPr sz="2000" b="0" i="0" u="none" strike="noStrike">
                <a:solidFill>
                  <a:srgbClr val="000000"/>
                </a:solidFill>
                <a:latin typeface="Arial"/>
              </a:defRPr>
            </a:pPr>
            <a:r>
              <a:rPr sz="2000">
                <a:solidFill>
                  <a:srgbClr val="000000"/>
                </a:solidFill>
                <a:latin typeface="Arial"/>
              </a:rPr>
              <a:t>Hyperbole - exaggerated language used for effect. </a:t>
            </a:r>
          </a:p>
        </p:txBody>
      </p:sp>
      <p:sp>
        <p:nvSpPr>
          <p:cNvPr id="10" name="New shape"/>
          <p:cNvSpPr/>
          <p:nvPr/>
        </p:nvSpPr>
        <p:spPr>
          <a:xfrm>
            <a:off x="7754937" y="2337411"/>
            <a:ext cx="5346700" cy="3091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>
            <a:normAutofit/>
          </a:bodyPr>
          <a:lstStyle>
            <a:defPPr>
              <a:defRPr sz="2000" b="0" i="0" u="none" strike="noStrike">
                <a:solidFill>
                  <a:srgbClr val="000000"/>
                </a:solidFill>
                <a:latin typeface="Arial"/>
              </a:defRPr>
            </a:defPPr>
          </a:lstStyle>
          <a:p>
            <a:pPr lvl="0" algn="l">
              <a:lnSpc>
                <a:spcPct val="100000"/>
              </a:lnSpc>
              <a:spcBef>
                <a:spcPct val="150000"/>
              </a:spcBef>
              <a:spcAft>
                <a:spcPct val="0"/>
              </a:spcAft>
              <a:buNone/>
              <a:defRPr sz="2000" b="0" i="0" u="none" strike="noStrike">
                <a:solidFill>
                  <a:srgbClr val="000000"/>
                </a:solidFill>
                <a:latin typeface="Arial"/>
              </a:defRPr>
            </a:pPr>
            <a:r>
              <a:rPr sz="2000">
                <a:solidFill>
                  <a:srgbClr val="000000"/>
                </a:solidFill>
                <a:latin typeface="Arial"/>
              </a:rPr>
              <a:t>It is simply out of this world – stunning!</a:t>
            </a:r>
          </a:p>
        </p:txBody>
      </p:sp>
      <p:sp>
        <p:nvSpPr>
          <p:cNvPr id="11" name="New shape"/>
          <p:cNvSpPr/>
          <p:nvPr/>
        </p:nvSpPr>
        <p:spPr>
          <a:xfrm>
            <a:off x="3347275" y="3252192"/>
            <a:ext cx="4369562" cy="3091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>
            <a:normAutofit/>
          </a:bodyPr>
          <a:lstStyle>
            <a:defPPr>
              <a:defRPr sz="2000" b="0" i="0" u="none" strike="noStrike">
                <a:solidFill>
                  <a:srgbClr val="000000"/>
                </a:solidFill>
                <a:latin typeface="Arial"/>
              </a:defRPr>
            </a:defPPr>
          </a:lstStyle>
          <a:p>
            <a:pPr lvl="0" algn="l">
              <a:lnSpc>
                <a:spcPct val="100000"/>
              </a:lnSpc>
              <a:spcBef>
                <a:spcPct val="150000"/>
              </a:spcBef>
              <a:spcAft>
                <a:spcPct val="0"/>
              </a:spcAft>
              <a:buNone/>
              <a:defRPr sz="2000" b="0" i="0" u="none" strike="noStrike">
                <a:solidFill>
                  <a:srgbClr val="000000"/>
                </a:solidFill>
                <a:latin typeface="Arial"/>
              </a:defRPr>
            </a:pPr>
            <a:r>
              <a:rPr sz="2000">
                <a:solidFill>
                  <a:srgbClr val="000000"/>
                </a:solidFill>
                <a:latin typeface="Arial"/>
              </a:rPr>
              <a:t>Personal pronouns - ‘I’, ‘you’ and ‘we’. </a:t>
            </a:r>
          </a:p>
        </p:txBody>
      </p:sp>
      <p:sp>
        <p:nvSpPr>
          <p:cNvPr id="12" name="New shape"/>
          <p:cNvSpPr/>
          <p:nvPr/>
        </p:nvSpPr>
        <p:spPr>
          <a:xfrm>
            <a:off x="7754937" y="2968422"/>
            <a:ext cx="5346700" cy="8767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rmAutofit lnSpcReduction="10000"/>
          </a:bodyPr>
          <a:lstStyle>
            <a:defPPr>
              <a:defRPr sz="2000" b="0" i="0" u="none" strike="noStrike">
                <a:solidFill>
                  <a:srgbClr val="000000"/>
                </a:solidFill>
                <a:latin typeface="Arial"/>
              </a:defRPr>
            </a:defPPr>
          </a:lstStyle>
          <a:p>
            <a:pPr lvl="0" algn="l">
              <a:lnSpc>
                <a:spcPct val="100000"/>
              </a:lnSpc>
              <a:spcBef>
                <a:spcPct val="150000"/>
              </a:spcBef>
              <a:spcAft>
                <a:spcPct val="0"/>
              </a:spcAft>
              <a:buNone/>
              <a:defRPr sz="2000" b="0" i="0" u="none" strike="noStrike">
                <a:solidFill>
                  <a:srgbClr val="000000"/>
                </a:solidFill>
                <a:latin typeface="Arial"/>
              </a:defRPr>
            </a:pPr>
            <a:r>
              <a:rPr sz="2000">
                <a:solidFill>
                  <a:srgbClr val="000000"/>
                </a:solidFill>
                <a:latin typeface="Arial"/>
              </a:rPr>
              <a:t>You are the key to this entire idea succeeding - we will be with you all the way. I can’t thank you enough!</a:t>
            </a:r>
          </a:p>
        </p:txBody>
      </p:sp>
      <p:sp>
        <p:nvSpPr>
          <p:cNvPr id="13" name="New shape"/>
          <p:cNvSpPr/>
          <p:nvPr/>
        </p:nvSpPr>
        <p:spPr>
          <a:xfrm>
            <a:off x="3347275" y="4025151"/>
            <a:ext cx="4369562" cy="5929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rmAutofit lnSpcReduction="10000"/>
          </a:bodyPr>
          <a:lstStyle>
            <a:defPPr>
              <a:defRPr sz="2000" b="0" i="0" u="none" strike="noStrike">
                <a:solidFill>
                  <a:srgbClr val="000000"/>
                </a:solidFill>
                <a:latin typeface="Arial"/>
              </a:defRPr>
            </a:defPPr>
          </a:lstStyle>
          <a:p>
            <a:pPr lvl="0" algn="l">
              <a:lnSpc>
                <a:spcPct val="100000"/>
              </a:lnSpc>
              <a:spcBef>
                <a:spcPct val="150000"/>
              </a:spcBef>
              <a:spcAft>
                <a:spcPct val="0"/>
              </a:spcAft>
              <a:buNone/>
              <a:defRPr sz="2000" b="0" i="0" u="none" strike="noStrike">
                <a:solidFill>
                  <a:srgbClr val="000000"/>
                </a:solidFill>
                <a:latin typeface="Arial"/>
              </a:defRPr>
            </a:pPr>
            <a:r>
              <a:rPr sz="2000" dirty="0">
                <a:solidFill>
                  <a:srgbClr val="000000"/>
                </a:solidFill>
                <a:latin typeface="Arial"/>
              </a:rPr>
              <a:t>Imperative command - instructional language. </a:t>
            </a:r>
          </a:p>
        </p:txBody>
      </p:sp>
      <p:sp>
        <p:nvSpPr>
          <p:cNvPr id="14" name="New shape"/>
          <p:cNvSpPr/>
          <p:nvPr/>
        </p:nvSpPr>
        <p:spPr>
          <a:xfrm>
            <a:off x="7754937" y="4167036"/>
            <a:ext cx="5346700" cy="3091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>
            <a:normAutofit/>
          </a:bodyPr>
          <a:lstStyle>
            <a:defPPr>
              <a:defRPr sz="2000" b="0" i="0" u="none" strike="noStrike">
                <a:solidFill>
                  <a:srgbClr val="000000"/>
                </a:solidFill>
                <a:latin typeface="Arial"/>
              </a:defRPr>
            </a:defPPr>
          </a:lstStyle>
          <a:p>
            <a:pPr lvl="0" algn="l">
              <a:lnSpc>
                <a:spcPct val="100000"/>
              </a:lnSpc>
              <a:spcBef>
                <a:spcPct val="150000"/>
              </a:spcBef>
              <a:spcAft>
                <a:spcPct val="0"/>
              </a:spcAft>
              <a:buNone/>
              <a:defRPr sz="2000" b="0" i="0" u="none" strike="noStrike">
                <a:solidFill>
                  <a:srgbClr val="000000"/>
                </a:solidFill>
                <a:latin typeface="Arial"/>
              </a:defRPr>
            </a:pPr>
            <a:r>
              <a:rPr sz="2000">
                <a:solidFill>
                  <a:srgbClr val="000000"/>
                </a:solidFill>
                <a:latin typeface="Arial"/>
              </a:rPr>
              <a:t>Get on board and join us!</a:t>
            </a:r>
          </a:p>
        </p:txBody>
      </p:sp>
      <p:sp>
        <p:nvSpPr>
          <p:cNvPr id="15" name="New shape"/>
          <p:cNvSpPr/>
          <p:nvPr/>
        </p:nvSpPr>
        <p:spPr>
          <a:xfrm>
            <a:off x="3347275" y="4939932"/>
            <a:ext cx="4369562" cy="5929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rmAutofit lnSpcReduction="10000"/>
          </a:bodyPr>
          <a:lstStyle>
            <a:defPPr>
              <a:defRPr sz="2000" b="0" i="0" u="none" strike="noStrike">
                <a:solidFill>
                  <a:srgbClr val="000000"/>
                </a:solidFill>
                <a:latin typeface="Arial"/>
              </a:defRPr>
            </a:defPPr>
          </a:lstStyle>
          <a:p>
            <a:pPr lvl="0" algn="l">
              <a:lnSpc>
                <a:spcPct val="100000"/>
              </a:lnSpc>
              <a:spcBef>
                <a:spcPct val="150000"/>
              </a:spcBef>
              <a:spcAft>
                <a:spcPct val="0"/>
              </a:spcAft>
              <a:buNone/>
              <a:defRPr sz="2000" b="0" i="0" u="none" strike="noStrike">
                <a:solidFill>
                  <a:srgbClr val="000000"/>
                </a:solidFill>
                <a:latin typeface="Arial"/>
              </a:defRPr>
            </a:pPr>
            <a:r>
              <a:rPr sz="2000">
                <a:solidFill>
                  <a:srgbClr val="000000"/>
                </a:solidFill>
                <a:latin typeface="Arial"/>
              </a:rPr>
              <a:t>Triples - three points to support an argument.</a:t>
            </a:r>
          </a:p>
        </p:txBody>
      </p:sp>
      <p:sp>
        <p:nvSpPr>
          <p:cNvPr id="16" name="New shape"/>
          <p:cNvSpPr/>
          <p:nvPr/>
        </p:nvSpPr>
        <p:spPr>
          <a:xfrm>
            <a:off x="7754937" y="4798047"/>
            <a:ext cx="5346700" cy="8767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rmAutofit lnSpcReduction="10000"/>
          </a:bodyPr>
          <a:lstStyle>
            <a:defPPr>
              <a:defRPr sz="2000" b="0" i="0" u="none" strike="noStrike">
                <a:solidFill>
                  <a:srgbClr val="000000"/>
                </a:solidFill>
                <a:latin typeface="Arial"/>
              </a:defRPr>
            </a:defPPr>
          </a:lstStyle>
          <a:p>
            <a:pPr lvl="0" algn="l">
              <a:lnSpc>
                <a:spcPct val="100000"/>
              </a:lnSpc>
              <a:spcBef>
                <a:spcPct val="150000"/>
              </a:spcBef>
              <a:spcAft>
                <a:spcPct val="0"/>
              </a:spcAft>
              <a:buNone/>
              <a:defRPr sz="2000" b="0" i="0" u="none" strike="noStrike">
                <a:solidFill>
                  <a:srgbClr val="000000"/>
                </a:solidFill>
                <a:latin typeface="Arial"/>
              </a:defRPr>
            </a:pPr>
            <a:r>
              <a:rPr sz="2000">
                <a:solidFill>
                  <a:srgbClr val="000000"/>
                </a:solidFill>
                <a:latin typeface="Arial"/>
              </a:rPr>
              <a:t>Safer streets means comfort, reassurance and peace of mind for you, your family and your friends.</a:t>
            </a:r>
          </a:p>
        </p:txBody>
      </p:sp>
      <p:sp>
        <p:nvSpPr>
          <p:cNvPr id="17" name="New shape"/>
          <p:cNvSpPr/>
          <p:nvPr/>
        </p:nvSpPr>
        <p:spPr>
          <a:xfrm>
            <a:off x="3347275" y="5996610"/>
            <a:ext cx="4369562" cy="8767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rmAutofit lnSpcReduction="10000"/>
          </a:bodyPr>
          <a:lstStyle>
            <a:defPPr>
              <a:defRPr sz="2000" b="0" i="0" u="none" strike="noStrike">
                <a:solidFill>
                  <a:srgbClr val="000000"/>
                </a:solidFill>
                <a:latin typeface="Arial"/>
              </a:defRPr>
            </a:defPPr>
          </a:lstStyle>
          <a:p>
            <a:pPr lvl="0" algn="l">
              <a:lnSpc>
                <a:spcPct val="100000"/>
              </a:lnSpc>
              <a:spcBef>
                <a:spcPct val="150000"/>
              </a:spcBef>
              <a:spcAft>
                <a:spcPct val="0"/>
              </a:spcAft>
              <a:buNone/>
              <a:defRPr sz="2000" b="0" i="0" u="none" strike="noStrike">
                <a:solidFill>
                  <a:srgbClr val="000000"/>
                </a:solidFill>
                <a:latin typeface="Arial"/>
              </a:defRPr>
            </a:pPr>
            <a:r>
              <a:rPr sz="2000">
                <a:solidFill>
                  <a:srgbClr val="000000"/>
                </a:solidFill>
                <a:latin typeface="Arial"/>
              </a:rPr>
              <a:t>Emotive language - vocabulary to make the audience/reader feel a particular emotion. </a:t>
            </a:r>
          </a:p>
        </p:txBody>
      </p:sp>
      <p:sp>
        <p:nvSpPr>
          <p:cNvPr id="18" name="New shape"/>
          <p:cNvSpPr/>
          <p:nvPr/>
        </p:nvSpPr>
        <p:spPr>
          <a:xfrm>
            <a:off x="7754937" y="6138494"/>
            <a:ext cx="5346700" cy="5929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rmAutofit lnSpcReduction="10000"/>
          </a:bodyPr>
          <a:lstStyle>
            <a:defPPr>
              <a:defRPr sz="2000" b="0" i="0" u="none" strike="noStrike">
                <a:solidFill>
                  <a:srgbClr val="000000"/>
                </a:solidFill>
                <a:latin typeface="Arial"/>
              </a:defRPr>
            </a:defPPr>
          </a:lstStyle>
          <a:p>
            <a:pPr lvl="0" algn="l">
              <a:lnSpc>
                <a:spcPct val="100000"/>
              </a:lnSpc>
              <a:spcBef>
                <a:spcPct val="150000"/>
              </a:spcBef>
              <a:spcAft>
                <a:spcPct val="0"/>
              </a:spcAft>
              <a:buNone/>
              <a:defRPr sz="2000" b="0" i="0" u="none" strike="noStrike">
                <a:solidFill>
                  <a:srgbClr val="000000"/>
                </a:solidFill>
                <a:latin typeface="Arial"/>
              </a:defRPr>
            </a:pPr>
            <a:r>
              <a:rPr sz="2000">
                <a:solidFill>
                  <a:srgbClr val="000000"/>
                </a:solidFill>
                <a:latin typeface="Arial"/>
              </a:rPr>
              <a:t>There are thousands of animals at the mercy of our selfishness and disregard for kindness.</a:t>
            </a:r>
          </a:p>
        </p:txBody>
      </p:sp>
      <p:sp>
        <p:nvSpPr>
          <p:cNvPr id="19" name="New shape"/>
          <p:cNvSpPr/>
          <p:nvPr/>
        </p:nvSpPr>
        <p:spPr>
          <a:xfrm>
            <a:off x="3347275" y="7195197"/>
            <a:ext cx="4369562" cy="5929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rmAutofit lnSpcReduction="10000"/>
          </a:bodyPr>
          <a:lstStyle>
            <a:defPPr>
              <a:defRPr sz="2000" b="0" i="0" u="none" strike="noStrike">
                <a:solidFill>
                  <a:srgbClr val="000000"/>
                </a:solidFill>
                <a:latin typeface="Arial"/>
              </a:defRPr>
            </a:defPPr>
          </a:lstStyle>
          <a:p>
            <a:pPr lvl="0" algn="l">
              <a:lnSpc>
                <a:spcPct val="100000"/>
              </a:lnSpc>
              <a:spcBef>
                <a:spcPct val="150000"/>
              </a:spcBef>
              <a:spcAft>
                <a:spcPct val="0"/>
              </a:spcAft>
              <a:buNone/>
              <a:defRPr sz="2000" b="0" i="0" u="none" strike="noStrike">
                <a:solidFill>
                  <a:srgbClr val="000000"/>
                </a:solidFill>
                <a:latin typeface="Arial"/>
              </a:defRPr>
            </a:pPr>
            <a:r>
              <a:rPr sz="2000">
                <a:solidFill>
                  <a:srgbClr val="000000"/>
                </a:solidFill>
                <a:latin typeface="Arial"/>
              </a:rPr>
              <a:t>Statistics and figures - factual data used in a persuasive way. </a:t>
            </a:r>
          </a:p>
        </p:txBody>
      </p:sp>
      <p:sp>
        <p:nvSpPr>
          <p:cNvPr id="20" name="New shape"/>
          <p:cNvSpPr/>
          <p:nvPr/>
        </p:nvSpPr>
        <p:spPr>
          <a:xfrm>
            <a:off x="7754937" y="7195197"/>
            <a:ext cx="5346700" cy="5929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rmAutofit lnSpcReduction="10000"/>
          </a:bodyPr>
          <a:lstStyle>
            <a:defPPr>
              <a:defRPr sz="2000" b="0" i="0" u="none" strike="noStrike">
                <a:solidFill>
                  <a:srgbClr val="000000"/>
                </a:solidFill>
                <a:latin typeface="Arial"/>
              </a:defRPr>
            </a:defPPr>
          </a:lstStyle>
          <a:p>
            <a:pPr lvl="0" algn="l">
              <a:lnSpc>
                <a:spcPct val="100000"/>
              </a:lnSpc>
              <a:spcBef>
                <a:spcPct val="150000"/>
              </a:spcBef>
              <a:spcAft>
                <a:spcPct val="0"/>
              </a:spcAft>
              <a:buNone/>
              <a:defRPr sz="2000" b="0" i="0" u="none" strike="noStrike">
                <a:solidFill>
                  <a:srgbClr val="000000"/>
                </a:solidFill>
                <a:latin typeface="Arial"/>
              </a:defRPr>
            </a:pPr>
            <a:r>
              <a:rPr sz="2000">
                <a:solidFill>
                  <a:srgbClr val="000000"/>
                </a:solidFill>
                <a:latin typeface="Arial"/>
              </a:rPr>
              <a:t>80% of people agreed that this would change their community for the better.</a:t>
            </a:r>
          </a:p>
        </p:txBody>
      </p:sp>
      <p:sp>
        <p:nvSpPr>
          <p:cNvPr id="21" name="New shape"/>
          <p:cNvSpPr/>
          <p:nvPr/>
        </p:nvSpPr>
        <p:spPr>
          <a:xfrm>
            <a:off x="3347275" y="8109979"/>
            <a:ext cx="4369562" cy="5929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rmAutofit lnSpcReduction="10000"/>
          </a:bodyPr>
          <a:lstStyle>
            <a:defPPr>
              <a:defRPr sz="2000" b="0" i="0" u="none" strike="noStrike">
                <a:solidFill>
                  <a:srgbClr val="000000"/>
                </a:solidFill>
                <a:latin typeface="Arial"/>
              </a:defRPr>
            </a:defPPr>
          </a:lstStyle>
          <a:p>
            <a:pPr lvl="0" algn="l">
              <a:lnSpc>
                <a:spcPct val="100000"/>
              </a:lnSpc>
              <a:spcBef>
                <a:spcPct val="150000"/>
              </a:spcBef>
              <a:spcAft>
                <a:spcPct val="0"/>
              </a:spcAft>
              <a:buNone/>
              <a:defRPr sz="2000" b="0" i="0" u="none" strike="noStrike">
                <a:solidFill>
                  <a:srgbClr val="000000"/>
                </a:solidFill>
                <a:latin typeface="Arial"/>
              </a:defRPr>
            </a:pPr>
            <a:r>
              <a:rPr sz="2000">
                <a:solidFill>
                  <a:srgbClr val="000000"/>
                </a:solidFill>
                <a:latin typeface="Arial"/>
              </a:rPr>
              <a:t>Rhetorical question - a question which implies its own answer. </a:t>
            </a:r>
          </a:p>
        </p:txBody>
      </p:sp>
      <p:sp>
        <p:nvSpPr>
          <p:cNvPr id="22" name="New shape"/>
          <p:cNvSpPr/>
          <p:nvPr/>
        </p:nvSpPr>
        <p:spPr>
          <a:xfrm>
            <a:off x="7754937" y="8251864"/>
            <a:ext cx="5346700" cy="3091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>
            <a:normAutofit/>
          </a:bodyPr>
          <a:lstStyle>
            <a:defPPr>
              <a:defRPr sz="2000" b="0" i="0" u="none" strike="noStrike">
                <a:solidFill>
                  <a:srgbClr val="000000"/>
                </a:solidFill>
                <a:latin typeface="Arial"/>
              </a:defRPr>
            </a:defPPr>
          </a:lstStyle>
          <a:p>
            <a:pPr lvl="0" algn="l">
              <a:lnSpc>
                <a:spcPct val="100000"/>
              </a:lnSpc>
              <a:spcBef>
                <a:spcPct val="150000"/>
              </a:spcBef>
              <a:spcAft>
                <a:spcPct val="0"/>
              </a:spcAft>
              <a:buNone/>
              <a:defRPr sz="2000" b="0" i="0" u="none" strike="noStrike">
                <a:solidFill>
                  <a:srgbClr val="000000"/>
                </a:solidFill>
                <a:latin typeface="Arial"/>
              </a:defRPr>
            </a:pPr>
            <a:r>
              <a:rPr sz="2000">
                <a:solidFill>
                  <a:srgbClr val="000000"/>
                </a:solidFill>
                <a:latin typeface="Arial"/>
              </a:rPr>
              <a:t>Who doesn’t want success?</a:t>
            </a:r>
          </a:p>
        </p:txBody>
      </p:sp>
      <p:sp>
        <p:nvSpPr>
          <p:cNvPr id="23" name="New shape"/>
          <p:cNvSpPr/>
          <p:nvPr/>
        </p:nvSpPr>
        <p:spPr>
          <a:xfrm>
            <a:off x="5449888" y="-38100"/>
            <a:ext cx="4956149" cy="5361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>
            <a:normAutofit fontScale="95000" lnSpcReduction="10000"/>
          </a:bodyPr>
          <a:lstStyle>
            <a:defPPr>
              <a:defRPr sz="2000" b="0" i="0" u="none" strike="noStrike">
                <a:solidFill>
                  <a:srgbClr val="000000"/>
                </a:solidFill>
                <a:latin typeface="Arial"/>
              </a:defRPr>
            </a:defPPr>
          </a:lstStyle>
          <a:p>
            <a:pPr lvl="0" algn="l">
              <a:lnSpc>
                <a:spcPct val="115000"/>
              </a:lnSpc>
              <a:spcBef>
                <a:spcPct val="172500"/>
              </a:spcBef>
              <a:spcAft>
                <a:spcPct val="0"/>
              </a:spcAft>
              <a:buNone/>
              <a:defRPr sz="3600" b="0" i="0" u="none" strike="noStrike">
                <a:solidFill>
                  <a:srgbClr val="000000"/>
                </a:solidFill>
                <a:latin typeface="Arial"/>
              </a:defRPr>
            </a:pPr>
            <a:r>
              <a:rPr sz="3600">
                <a:solidFill>
                  <a:srgbClr val="000000"/>
                </a:solidFill>
                <a:latin typeface="Arial"/>
              </a:rPr>
              <a:t>How can you persuade?</a:t>
            </a:r>
          </a:p>
        </p:txBody>
      </p:sp>
      <p:sp>
        <p:nvSpPr>
          <p:cNvPr id="24" name="New shape">
            <a:hlinkClick r:id="rId2"/>
          </p:cNvPr>
          <p:cNvSpPr/>
          <p:nvPr/>
        </p:nvSpPr>
        <p:spPr>
          <a:xfrm>
            <a:off x="11088687" y="50801"/>
            <a:ext cx="1572234" cy="934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>
            <a:normAutofit/>
          </a:bodyPr>
          <a:lstStyle>
            <a:defPPr>
              <a:defRPr sz="2000" b="0" i="0" u="none" strike="noStrike">
                <a:solidFill>
                  <a:srgbClr val="000000"/>
                </a:solidFill>
                <a:latin typeface="Arial"/>
              </a:defRPr>
            </a:defPPr>
          </a:lstStyle>
          <a:p>
            <a:pPr lvl="0" algn="l">
              <a:lnSpc>
                <a:spcPct val="115000"/>
              </a:lnSpc>
              <a:spcBef>
                <a:spcPct val="172500"/>
              </a:spcBef>
              <a:spcAft>
                <a:spcPct val="0"/>
              </a:spcAft>
              <a:buNone/>
              <a:defRPr sz="400" b="0" i="0" u="none" strike="noStrike">
                <a:solidFill>
                  <a:srgbClr val="000000"/>
                </a:solidFill>
                <a:latin typeface="Arial"/>
              </a:defRPr>
            </a:pPr>
            <a:r>
              <a:rPr sz="400">
                <a:solidFill>
                  <a:srgbClr val="000000"/>
                </a:solidFill>
                <a:latin typeface="Arial"/>
              </a:rPr>
              <a:t>https://www.bbc.co.uk/bitesize/guides/zx7cmnb/revision/2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A0BB6A4-8B4A-4D3B-8076-4B1C892B93F6}"/>
              </a:ext>
            </a:extLst>
          </p:cNvPr>
          <p:cNvSpPr/>
          <p:nvPr/>
        </p:nvSpPr>
        <p:spPr>
          <a:xfrm rot="619354">
            <a:off x="13057832" y="1733186"/>
            <a:ext cx="3337476" cy="2877856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solidFill>
                  <a:schemeClr val="tx1"/>
                </a:solidFill>
              </a:rPr>
              <a:t>You have 10 minutes to plan your speech!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Dec 8-08: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Jan 12-11:4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/>
          <p:nvPr/>
        </p:nvSpPr>
        <p:spPr>
          <a:xfrm>
            <a:off x="6846888" y="2653919"/>
            <a:ext cx="2664079" cy="3094736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New shape"/>
          <p:cNvSpPr/>
          <p:nvPr/>
        </p:nvSpPr>
        <p:spPr>
          <a:xfrm>
            <a:off x="2457847" y="230312"/>
            <a:ext cx="11593288" cy="835292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B172928-4ED2-425B-93C1-3C808BAA1C03}"/>
              </a:ext>
            </a:extLst>
          </p:cNvPr>
          <p:cNvSpPr/>
          <p:nvPr/>
        </p:nvSpPr>
        <p:spPr>
          <a:xfrm>
            <a:off x="729655" y="7143080"/>
            <a:ext cx="15121680" cy="144016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dirty="0">
                <a:solidFill>
                  <a:schemeClr val="tx1"/>
                </a:solidFill>
              </a:rPr>
              <a:t>So, why study geography at Little Heath School?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Jan 13-09: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/>
          <p:nvPr/>
        </p:nvSpPr>
        <p:spPr>
          <a:xfrm>
            <a:off x="5116702" y="524819"/>
            <a:ext cx="6203569" cy="9125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>
            <a:normAutofit fontScale="95000" lnSpcReduction="10000"/>
          </a:bodyPr>
          <a:lstStyle>
            <a:defPPr>
              <a:defRPr sz="2000" b="0" i="0" u="none" strike="noStrike">
                <a:solidFill>
                  <a:srgbClr val="000000"/>
                </a:solidFill>
                <a:latin typeface="Arial"/>
              </a:defRPr>
            </a:defPPr>
          </a:lstStyle>
          <a:p>
            <a:pPr lvl="0" algn="l">
              <a:lnSpc>
                <a:spcPct val="115000"/>
              </a:lnSpc>
              <a:spcBef>
                <a:spcPct val="172500"/>
              </a:spcBef>
              <a:spcAft>
                <a:spcPct val="0"/>
              </a:spcAft>
              <a:buNone/>
              <a:defRPr sz="6200" b="0" i="0" u="none" strike="noStrike">
                <a:solidFill>
                  <a:srgbClr val="000000"/>
                </a:solidFill>
                <a:latin typeface="Arial"/>
              </a:defRPr>
            </a:pPr>
            <a:r>
              <a:rPr sz="6200" dirty="0">
                <a:solidFill>
                  <a:srgbClr val="000000"/>
                </a:solidFill>
                <a:latin typeface="Arial"/>
              </a:rPr>
              <a:t>What will I study?</a:t>
            </a:r>
          </a:p>
        </p:txBody>
      </p:sp>
      <p:sp>
        <p:nvSpPr>
          <p:cNvPr id="3" name="New shape"/>
          <p:cNvSpPr/>
          <p:nvPr/>
        </p:nvSpPr>
        <p:spPr>
          <a:xfrm>
            <a:off x="1521743" y="1670472"/>
            <a:ext cx="14041560" cy="6594036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Jun 22-14: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/>
          <p:nvPr/>
        </p:nvSpPr>
        <p:spPr>
          <a:xfrm>
            <a:off x="2385839" y="158304"/>
            <a:ext cx="11809312" cy="16571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>
            <a:normAutofit fontScale="95000"/>
          </a:bodyPr>
          <a:lstStyle>
            <a:defPPr>
              <a:defRPr sz="2000" b="0" i="0" u="none" strike="noStrike">
                <a:solidFill>
                  <a:srgbClr val="000000"/>
                </a:solidFill>
                <a:latin typeface="Arial"/>
              </a:defRPr>
            </a:defPPr>
          </a:lstStyle>
          <a:p>
            <a:pPr lvl="0" algn="ctr">
              <a:lnSpc>
                <a:spcPct val="115000"/>
              </a:lnSpc>
              <a:spcBef>
                <a:spcPct val="172500"/>
              </a:spcBef>
              <a:spcAft>
                <a:spcPct val="0"/>
              </a:spcAft>
              <a:buNone/>
              <a:defRPr sz="4600" b="0" i="0" u="none" strike="noStrike">
                <a:solidFill>
                  <a:srgbClr val="000000"/>
                </a:solidFill>
                <a:latin typeface="Arial"/>
              </a:defRPr>
            </a:pPr>
            <a:r>
              <a:rPr sz="8000" dirty="0">
                <a:solidFill>
                  <a:srgbClr val="000000"/>
                </a:solidFill>
                <a:latin typeface="Arial"/>
              </a:rPr>
              <a:t>Physical Geography</a:t>
            </a:r>
          </a:p>
        </p:txBody>
      </p:sp>
      <p:sp>
        <p:nvSpPr>
          <p:cNvPr id="3" name="New shape"/>
          <p:cNvSpPr/>
          <p:nvPr/>
        </p:nvSpPr>
        <p:spPr>
          <a:xfrm>
            <a:off x="945679" y="1912620"/>
            <a:ext cx="9080094" cy="27101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>
            <a:noAutofit/>
          </a:bodyPr>
          <a:lstStyle>
            <a:defPPr>
              <a:defRPr sz="2000" b="0" i="0" u="none" strike="noStrike">
                <a:solidFill>
                  <a:srgbClr val="000000"/>
                </a:solidFill>
                <a:latin typeface="Arial"/>
              </a:defRPr>
            </a:defPPr>
          </a:lstStyle>
          <a:p>
            <a:pPr lvl="0" algn="l">
              <a:lnSpc>
                <a:spcPct val="115000"/>
              </a:lnSpc>
              <a:spcBef>
                <a:spcPct val="172500"/>
              </a:spcBef>
              <a:spcAft>
                <a:spcPct val="0"/>
              </a:spcAft>
              <a:buNone/>
              <a:defRPr sz="4500" b="0" i="0" u="none" strike="noStrike">
                <a:solidFill>
                  <a:srgbClr val="000000"/>
                </a:solidFill>
                <a:latin typeface="Arial"/>
              </a:defRPr>
            </a:pPr>
            <a:r>
              <a:rPr sz="5400" dirty="0">
                <a:solidFill>
                  <a:srgbClr val="000000"/>
                </a:solidFill>
                <a:latin typeface="Arial"/>
              </a:rPr>
              <a:t>1. Water and carbon cycles</a:t>
            </a:r>
          </a:p>
          <a:p>
            <a:pPr lvl="0" algn="l">
              <a:lnSpc>
                <a:spcPct val="115000"/>
              </a:lnSpc>
              <a:spcBef>
                <a:spcPct val="172500"/>
              </a:spcBef>
              <a:spcAft>
                <a:spcPct val="0"/>
              </a:spcAft>
              <a:buNone/>
              <a:defRPr sz="4500" b="0" i="0" u="none" strike="noStrike">
                <a:solidFill>
                  <a:srgbClr val="000000"/>
                </a:solidFill>
                <a:latin typeface="Arial"/>
              </a:defRPr>
            </a:pPr>
            <a:r>
              <a:rPr sz="5400" dirty="0">
                <a:solidFill>
                  <a:srgbClr val="000000"/>
                </a:solidFill>
                <a:latin typeface="Arial"/>
              </a:rPr>
              <a:t>2. Coastal systems and landscapes</a:t>
            </a:r>
          </a:p>
          <a:p>
            <a:pPr lvl="0" algn="l">
              <a:lnSpc>
                <a:spcPct val="115000"/>
              </a:lnSpc>
              <a:spcBef>
                <a:spcPct val="172500"/>
              </a:spcBef>
              <a:spcAft>
                <a:spcPct val="0"/>
              </a:spcAft>
              <a:buNone/>
              <a:defRPr sz="4500" b="0" i="0" u="none" strike="noStrike">
                <a:solidFill>
                  <a:srgbClr val="000000"/>
                </a:solidFill>
                <a:latin typeface="Arial"/>
              </a:defRPr>
            </a:pPr>
            <a:r>
              <a:rPr sz="5400" dirty="0">
                <a:solidFill>
                  <a:srgbClr val="000000"/>
                </a:solidFill>
                <a:latin typeface="Arial"/>
              </a:rPr>
              <a:t>3. Hazards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3774541-4913-4608-9636-552A3FAF8CE5}"/>
              </a:ext>
            </a:extLst>
          </p:cNvPr>
          <p:cNvSpPr/>
          <p:nvPr/>
        </p:nvSpPr>
        <p:spPr>
          <a:xfrm rot="929368">
            <a:off x="9560613" y="2115582"/>
            <a:ext cx="6480720" cy="2304256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dirty="0">
                <a:solidFill>
                  <a:schemeClr val="tx1"/>
                </a:solidFill>
              </a:rPr>
              <a:t>Worth 40% of your A level grade!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Jun 22-14: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/>
          <p:nvPr/>
        </p:nvSpPr>
        <p:spPr>
          <a:xfrm>
            <a:off x="4042023" y="374328"/>
            <a:ext cx="3888384" cy="23042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>
            <a:normAutofit fontScale="95000"/>
          </a:bodyPr>
          <a:lstStyle>
            <a:defPPr>
              <a:defRPr sz="2000" b="0" i="0" u="none" strike="noStrike">
                <a:solidFill>
                  <a:srgbClr val="000000"/>
                </a:solidFill>
                <a:latin typeface="Arial"/>
              </a:defRPr>
            </a:defPPr>
          </a:lstStyle>
          <a:p>
            <a:pPr lvl="0" algn="l">
              <a:lnSpc>
                <a:spcPct val="115000"/>
              </a:lnSpc>
              <a:spcBef>
                <a:spcPct val="172500"/>
              </a:spcBef>
              <a:spcAft>
                <a:spcPct val="0"/>
              </a:spcAft>
              <a:buNone/>
              <a:defRPr sz="3600" b="0" i="0" u="none" strike="noStrike">
                <a:solidFill>
                  <a:srgbClr val="000000"/>
                </a:solidFill>
                <a:latin typeface="Arial"/>
              </a:defRPr>
            </a:pPr>
            <a:r>
              <a:rPr sz="8000" dirty="0">
                <a:solidFill>
                  <a:srgbClr val="000000"/>
                </a:solidFill>
                <a:latin typeface="Arial"/>
              </a:rPr>
              <a:t>Human Geography</a:t>
            </a:r>
          </a:p>
        </p:txBody>
      </p:sp>
      <p:sp>
        <p:nvSpPr>
          <p:cNvPr id="3" name="New shape"/>
          <p:cNvSpPr/>
          <p:nvPr/>
        </p:nvSpPr>
        <p:spPr>
          <a:xfrm>
            <a:off x="873671" y="1886496"/>
            <a:ext cx="7725461" cy="21578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>
            <a:noAutofit/>
          </a:bodyPr>
          <a:lstStyle>
            <a:defPPr>
              <a:defRPr sz="2000" b="0" i="0" u="none" strike="noStrike">
                <a:solidFill>
                  <a:srgbClr val="000000"/>
                </a:solidFill>
                <a:latin typeface="Arial"/>
              </a:defRPr>
            </a:defPPr>
          </a:lstStyle>
          <a:p>
            <a:pPr lvl="0" algn="l">
              <a:lnSpc>
                <a:spcPct val="115000"/>
              </a:lnSpc>
              <a:spcBef>
                <a:spcPct val="172500"/>
              </a:spcBef>
              <a:spcAft>
                <a:spcPct val="0"/>
              </a:spcAft>
              <a:buNone/>
              <a:defRPr sz="3600" b="0" i="0" u="none" strike="noStrike">
                <a:solidFill>
                  <a:srgbClr val="000000"/>
                </a:solidFill>
                <a:latin typeface="Arial"/>
              </a:defRPr>
            </a:pPr>
            <a:r>
              <a:rPr sz="4800" dirty="0">
                <a:solidFill>
                  <a:srgbClr val="000000"/>
                </a:solidFill>
                <a:latin typeface="Arial"/>
              </a:rPr>
              <a:t>1. Changing Places</a:t>
            </a:r>
          </a:p>
          <a:p>
            <a:pPr lvl="0" algn="l">
              <a:lnSpc>
                <a:spcPct val="115000"/>
              </a:lnSpc>
              <a:spcBef>
                <a:spcPct val="172500"/>
              </a:spcBef>
              <a:spcAft>
                <a:spcPct val="0"/>
              </a:spcAft>
              <a:buNone/>
              <a:defRPr sz="3600" b="0" i="0" u="none" strike="noStrike">
                <a:solidFill>
                  <a:srgbClr val="000000"/>
                </a:solidFill>
                <a:latin typeface="Arial"/>
              </a:defRPr>
            </a:pPr>
            <a:r>
              <a:rPr sz="4800" dirty="0">
                <a:solidFill>
                  <a:srgbClr val="000000"/>
                </a:solidFill>
                <a:latin typeface="Arial"/>
              </a:rPr>
              <a:t>2. Global systems and governance</a:t>
            </a:r>
          </a:p>
          <a:p>
            <a:pPr lvl="0" algn="l">
              <a:lnSpc>
                <a:spcPct val="115000"/>
              </a:lnSpc>
              <a:spcBef>
                <a:spcPct val="172500"/>
              </a:spcBef>
              <a:spcAft>
                <a:spcPct val="0"/>
              </a:spcAft>
              <a:buNone/>
              <a:defRPr sz="3600" b="0" i="0" u="none" strike="noStrike">
                <a:solidFill>
                  <a:srgbClr val="000000"/>
                </a:solidFill>
                <a:latin typeface="Arial"/>
              </a:defRPr>
            </a:pPr>
            <a:r>
              <a:rPr sz="4800" dirty="0">
                <a:solidFill>
                  <a:srgbClr val="000000"/>
                </a:solidFill>
                <a:latin typeface="Arial"/>
              </a:rPr>
              <a:t>3. Contemporary urban environments.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FE9341E-A518-4217-86D5-F8962EE3119B}"/>
              </a:ext>
            </a:extLst>
          </p:cNvPr>
          <p:cNvSpPr/>
          <p:nvPr/>
        </p:nvSpPr>
        <p:spPr>
          <a:xfrm rot="929368">
            <a:off x="9560612" y="2349984"/>
            <a:ext cx="6480720" cy="2304256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dirty="0">
                <a:solidFill>
                  <a:schemeClr val="tx1"/>
                </a:solidFill>
              </a:rPr>
              <a:t>Worth 40% of your A level grade!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Jun 22-14: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/>
          <p:nvPr/>
        </p:nvSpPr>
        <p:spPr>
          <a:xfrm>
            <a:off x="5233988" y="863220"/>
            <a:ext cx="6159881" cy="7258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>
            <a:normAutofit fontScale="95000" lnSpcReduction="10000"/>
          </a:bodyPr>
          <a:lstStyle>
            <a:defPPr>
              <a:defRPr sz="2000" b="0" i="0" u="none" strike="noStrike">
                <a:solidFill>
                  <a:srgbClr val="000000"/>
                </a:solidFill>
                <a:latin typeface="Arial"/>
              </a:defRPr>
            </a:defPPr>
          </a:lstStyle>
          <a:p>
            <a:pPr lvl="0" algn="l">
              <a:lnSpc>
                <a:spcPct val="115000"/>
              </a:lnSpc>
              <a:spcBef>
                <a:spcPct val="172500"/>
              </a:spcBef>
              <a:spcAft>
                <a:spcPct val="0"/>
              </a:spcAft>
              <a:buNone/>
              <a:defRPr sz="4900" b="0" i="0" u="none" strike="noStrike">
                <a:solidFill>
                  <a:srgbClr val="000000"/>
                </a:solidFill>
                <a:latin typeface="Arial"/>
              </a:defRPr>
            </a:pPr>
            <a:r>
              <a:rPr sz="4900">
                <a:solidFill>
                  <a:srgbClr val="000000"/>
                </a:solidFill>
                <a:latin typeface="Arial"/>
              </a:rPr>
              <a:t>Personal investigation</a:t>
            </a:r>
          </a:p>
        </p:txBody>
      </p:sp>
      <p:sp>
        <p:nvSpPr>
          <p:cNvPr id="3" name="New shape"/>
          <p:cNvSpPr/>
          <p:nvPr/>
        </p:nvSpPr>
        <p:spPr>
          <a:xfrm>
            <a:off x="873671" y="2111522"/>
            <a:ext cx="8568951" cy="21805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Autofit/>
          </a:bodyPr>
          <a:lstStyle>
            <a:defPPr>
              <a:defRPr sz="2000" b="0" i="0" u="none" strike="noStrike">
                <a:solidFill>
                  <a:srgbClr val="000000"/>
                </a:solidFill>
                <a:latin typeface="Arial"/>
              </a:defRPr>
            </a:defPPr>
          </a:lstStyle>
          <a:p>
            <a:pPr lvl="0" algn="l">
              <a:lnSpc>
                <a:spcPct val="105000"/>
              </a:lnSpc>
              <a:spcBef>
                <a:spcPct val="157500"/>
              </a:spcBef>
              <a:spcAft>
                <a:spcPct val="0"/>
              </a:spcAft>
              <a:buNone/>
              <a:defRPr sz="2900" b="0" i="0" u="none" strike="noStrike">
                <a:solidFill>
                  <a:srgbClr val="000000"/>
                </a:solidFill>
                <a:latin typeface="Arial"/>
              </a:defRPr>
            </a:pPr>
            <a:r>
              <a:rPr sz="4000" dirty="0">
                <a:solidFill>
                  <a:srgbClr val="000000"/>
                </a:solidFill>
                <a:latin typeface="Arial"/>
              </a:rPr>
              <a:t>Students complete an individual investigation which must include data collected in the field. The individual investigation must be based on a question or issue defined and developed by the student relating to any part of the specification content.</a:t>
            </a:r>
          </a:p>
        </p:txBody>
      </p:sp>
      <p:sp>
        <p:nvSpPr>
          <p:cNvPr id="5" name="New shape"/>
          <p:cNvSpPr/>
          <p:nvPr/>
        </p:nvSpPr>
        <p:spPr>
          <a:xfrm>
            <a:off x="1233711" y="7106468"/>
            <a:ext cx="14329592" cy="1109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rmAutofit/>
          </a:bodyPr>
          <a:lstStyle>
            <a:defPPr>
              <a:defRPr sz="2000" b="0" i="0" u="none" strike="noStrike">
                <a:solidFill>
                  <a:srgbClr val="000000"/>
                </a:solidFill>
                <a:latin typeface="Arial"/>
              </a:defRPr>
            </a:defPPr>
          </a:lstStyle>
          <a:p>
            <a:pPr lvl="0" algn="ctr">
              <a:lnSpc>
                <a:spcPct val="115000"/>
              </a:lnSpc>
              <a:spcBef>
                <a:spcPct val="172500"/>
              </a:spcBef>
              <a:spcAft>
                <a:spcPct val="0"/>
              </a:spcAft>
              <a:buNone/>
              <a:defRPr sz="3600" b="0" i="0" u="none" strike="noStrike">
                <a:solidFill>
                  <a:srgbClr val="000000"/>
                </a:solidFill>
                <a:latin typeface="Arial"/>
              </a:defRPr>
            </a:pPr>
            <a:r>
              <a:rPr sz="3600" dirty="0">
                <a:solidFill>
                  <a:srgbClr val="000000"/>
                </a:solidFill>
                <a:latin typeface="Arial"/>
              </a:rPr>
              <a:t>This can be based on any area of the course you are </a:t>
            </a:r>
            <a:r>
              <a:rPr sz="3600" dirty="0" err="1">
                <a:solidFill>
                  <a:srgbClr val="000000"/>
                </a:solidFill>
                <a:latin typeface="Arial"/>
              </a:rPr>
              <a:t>inte</a:t>
            </a:r>
            <a:r>
              <a:rPr lang="en-GB" sz="3600" dirty="0">
                <a:solidFill>
                  <a:srgbClr val="000000"/>
                </a:solidFill>
                <a:latin typeface="Arial"/>
              </a:rPr>
              <a:t>re</a:t>
            </a:r>
            <a:r>
              <a:rPr sz="3600" dirty="0" err="1">
                <a:solidFill>
                  <a:srgbClr val="000000"/>
                </a:solidFill>
                <a:latin typeface="Arial"/>
              </a:rPr>
              <a:t>sted</a:t>
            </a:r>
            <a:r>
              <a:rPr sz="3600" dirty="0">
                <a:solidFill>
                  <a:srgbClr val="000000"/>
                </a:solidFill>
                <a:latin typeface="Arial"/>
              </a:rPr>
              <a:t> in.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8232EA-25B1-4233-825A-AF16932FA338}"/>
              </a:ext>
            </a:extLst>
          </p:cNvPr>
          <p:cNvSpPr/>
          <p:nvPr/>
        </p:nvSpPr>
        <p:spPr>
          <a:xfrm rot="929368">
            <a:off x="9781903" y="2571505"/>
            <a:ext cx="6480720" cy="2304256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dirty="0">
                <a:solidFill>
                  <a:schemeClr val="tx1"/>
                </a:solidFill>
              </a:rPr>
              <a:t>Worth 20% of your A level grade!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Jun 22-14: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/>
          <p:nvPr/>
        </p:nvSpPr>
        <p:spPr>
          <a:xfrm>
            <a:off x="3811587" y="694073"/>
            <a:ext cx="8928100" cy="14702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normAutofit fontScale="92500" lnSpcReduction="10000"/>
          </a:bodyPr>
          <a:lstStyle>
            <a:defPPr>
              <a:defRPr sz="2000" b="0" i="0" u="none" strike="noStrike">
                <a:solidFill>
                  <a:srgbClr val="000000"/>
                </a:solidFill>
                <a:latin typeface="Arial"/>
              </a:defRPr>
            </a:defPPr>
          </a:lstStyle>
          <a:p>
            <a:pPr lvl="0" algn="ctr">
              <a:lnSpc>
                <a:spcPct val="115000"/>
              </a:lnSpc>
              <a:spcBef>
                <a:spcPct val="172500"/>
              </a:spcBef>
              <a:spcAft>
                <a:spcPct val="0"/>
              </a:spcAft>
              <a:buNone/>
              <a:defRPr sz="4800" b="0" i="0" u="none" strike="noStrike">
                <a:solidFill>
                  <a:srgbClr val="000000"/>
                </a:solidFill>
                <a:latin typeface="Arial"/>
              </a:defRPr>
            </a:pPr>
            <a:r>
              <a:rPr sz="4800">
                <a:solidFill>
                  <a:srgbClr val="000000"/>
                </a:solidFill>
                <a:latin typeface="Arial"/>
              </a:rPr>
              <a:t>4 days of human and physical geography field work</a:t>
            </a:r>
          </a:p>
        </p:txBody>
      </p:sp>
      <p:sp>
        <p:nvSpPr>
          <p:cNvPr id="3" name="New shape"/>
          <p:cNvSpPr/>
          <p:nvPr/>
        </p:nvSpPr>
        <p:spPr>
          <a:xfrm>
            <a:off x="3110276" y="3367981"/>
            <a:ext cx="10370947" cy="4797044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New shape"/>
          <p:cNvSpPr/>
          <p:nvPr/>
        </p:nvSpPr>
        <p:spPr>
          <a:xfrm>
            <a:off x="2645135" y="2578860"/>
            <a:ext cx="5650615" cy="5950136"/>
          </a:xfrm>
          <a:custGeom>
            <a:avLst/>
            <a:gdLst/>
            <a:ahLst/>
            <a:cxnLst/>
            <a:rect l="l" t="t" r="r" b="b"/>
            <a:pathLst>
              <a:path w="4385733" h="5173133">
                <a:moveTo>
                  <a:pt x="0" y="0"/>
                </a:moveTo>
                <a:lnTo>
                  <a:pt x="4385733" y="0"/>
                </a:lnTo>
                <a:lnTo>
                  <a:pt x="4385733" y="5173134"/>
                </a:lnTo>
                <a:lnTo>
                  <a:pt x="0" y="5173134"/>
                </a:lnTo>
                <a:close/>
              </a:path>
            </a:pathLst>
          </a:custGeom>
          <a:solidFill>
            <a:srgbClr val="FFFFFF"/>
          </a:solidFill>
          <a:ln w="38100" cap="rnd">
            <a:solidFill>
              <a:srgbClr val="FFFFFF"/>
            </a:solidFill>
            <a:prstDash val="solid"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New shape"/>
          <p:cNvSpPr/>
          <p:nvPr/>
        </p:nvSpPr>
        <p:spPr>
          <a:xfrm>
            <a:off x="7274454" y="3543106"/>
            <a:ext cx="7658474" cy="4728259"/>
          </a:xfrm>
          <a:custGeom>
            <a:avLst/>
            <a:gdLst/>
            <a:ahLst/>
            <a:cxnLst/>
            <a:rect l="l" t="t" r="r" b="b"/>
            <a:pathLst>
              <a:path w="7658474" h="4728259">
                <a:moveTo>
                  <a:pt x="0" y="0"/>
                </a:moveTo>
                <a:lnTo>
                  <a:pt x="7658475" y="4728259"/>
                </a:lnTo>
                <a:lnTo>
                  <a:pt x="0" y="4728259"/>
                </a:lnTo>
                <a:close/>
              </a:path>
            </a:pathLst>
          </a:custGeom>
          <a:solidFill>
            <a:srgbClr val="FFFFFF"/>
          </a:solidFill>
          <a:ln w="38100" cap="rnd">
            <a:solidFill>
              <a:srgbClr val="FFFFFF"/>
            </a:solidFill>
            <a:prstDash val="solid"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New shape"/>
          <p:cNvSpPr/>
          <p:nvPr/>
        </p:nvSpPr>
        <p:spPr>
          <a:xfrm>
            <a:off x="8400521" y="7471639"/>
            <a:ext cx="160867" cy="279400"/>
          </a:xfrm>
          <a:custGeom>
            <a:avLst/>
            <a:gdLst/>
            <a:ahLst/>
            <a:cxnLst/>
            <a:rect l="l" t="t" r="r" b="b"/>
            <a:pathLst>
              <a:path w="160866" h="279400">
                <a:moveTo>
                  <a:pt x="0" y="0"/>
                </a:moveTo>
                <a:lnTo>
                  <a:pt x="160866" y="279400"/>
                </a:lnTo>
                <a:lnTo>
                  <a:pt x="0" y="279400"/>
                </a:lnTo>
                <a:close/>
              </a:path>
            </a:pathLst>
          </a:custGeom>
          <a:solidFill>
            <a:srgbClr val="FFFFFF"/>
          </a:solidFill>
          <a:ln w="38100" cap="rnd">
            <a:solidFill>
              <a:srgbClr val="FFFFFF"/>
            </a:solidFill>
            <a:prstDash val="solid"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New shape"/>
          <p:cNvSpPr/>
          <p:nvPr/>
        </p:nvSpPr>
        <p:spPr>
          <a:xfrm>
            <a:off x="3609975" y="2462560"/>
            <a:ext cx="4006621" cy="5573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>
            <a:normAutofit fontScale="72500" lnSpcReduction="20000"/>
          </a:bodyPr>
          <a:lstStyle>
            <a:defPPr>
              <a:defRPr sz="2000" b="0" i="0" u="none" strike="noStrike">
                <a:solidFill>
                  <a:srgbClr val="000000"/>
                </a:solidFill>
                <a:latin typeface="Arial"/>
              </a:defRPr>
            </a:defPPr>
          </a:lstStyle>
          <a:p>
            <a:pPr lvl="0" algn="l">
              <a:lnSpc>
                <a:spcPct val="115000"/>
              </a:lnSpc>
              <a:spcBef>
                <a:spcPct val="172500"/>
              </a:spcBef>
              <a:spcAft>
                <a:spcPct val="0"/>
              </a:spcAft>
              <a:buNone/>
              <a:defRPr sz="5300" b="0" i="0" u="none" strike="noStrike">
                <a:solidFill>
                  <a:srgbClr val="000000"/>
                </a:solidFill>
                <a:latin typeface="Arial"/>
              </a:defRPr>
            </a:pPr>
            <a:r>
              <a:rPr sz="5300" dirty="0">
                <a:solidFill>
                  <a:srgbClr val="000000"/>
                </a:solidFill>
                <a:latin typeface="Arial"/>
              </a:rPr>
              <a:t>Reading</a:t>
            </a:r>
          </a:p>
          <a:p>
            <a:pPr lvl="0" algn="l">
              <a:lnSpc>
                <a:spcPct val="115000"/>
              </a:lnSpc>
              <a:spcBef>
                <a:spcPct val="172500"/>
              </a:spcBef>
              <a:spcAft>
                <a:spcPct val="0"/>
              </a:spcAft>
              <a:buNone/>
              <a:defRPr sz="5300" b="0" i="0" u="none" strike="noStrike">
                <a:solidFill>
                  <a:srgbClr val="000000"/>
                </a:solidFill>
                <a:latin typeface="Arial"/>
              </a:defRPr>
            </a:pPr>
            <a:r>
              <a:rPr sz="5300" dirty="0">
                <a:solidFill>
                  <a:srgbClr val="000000"/>
                </a:solidFill>
                <a:latin typeface="Arial"/>
              </a:rPr>
              <a:t>Stratford</a:t>
            </a:r>
          </a:p>
          <a:p>
            <a:pPr lvl="0" algn="l">
              <a:lnSpc>
                <a:spcPct val="115000"/>
              </a:lnSpc>
              <a:spcBef>
                <a:spcPct val="172500"/>
              </a:spcBef>
              <a:spcAft>
                <a:spcPct val="0"/>
              </a:spcAft>
              <a:buNone/>
              <a:defRPr sz="5300" b="0" i="0" u="none" strike="noStrike">
                <a:solidFill>
                  <a:srgbClr val="000000"/>
                </a:solidFill>
                <a:latin typeface="Arial"/>
              </a:defRPr>
            </a:pPr>
            <a:r>
              <a:rPr sz="5300" dirty="0">
                <a:solidFill>
                  <a:srgbClr val="000000"/>
                </a:solidFill>
                <a:latin typeface="Arial"/>
              </a:rPr>
              <a:t>Chesil Beach</a:t>
            </a:r>
          </a:p>
          <a:p>
            <a:pPr lvl="0" algn="l">
              <a:lnSpc>
                <a:spcPct val="115000"/>
              </a:lnSpc>
              <a:spcBef>
                <a:spcPct val="172500"/>
              </a:spcBef>
              <a:spcAft>
                <a:spcPct val="0"/>
              </a:spcAft>
              <a:buNone/>
              <a:defRPr sz="5300" b="0" i="0" u="none" strike="noStrike">
                <a:solidFill>
                  <a:srgbClr val="000000"/>
                </a:solidFill>
                <a:latin typeface="Arial"/>
              </a:defRPr>
            </a:pPr>
            <a:r>
              <a:rPr lang="en-GB" sz="5300" dirty="0" err="1">
                <a:solidFill>
                  <a:srgbClr val="000000"/>
                </a:solidFill>
                <a:latin typeface="Arial"/>
              </a:rPr>
              <a:t>Sulham</a:t>
            </a:r>
            <a:r>
              <a:rPr lang="en-GB" sz="5300" dirty="0">
                <a:solidFill>
                  <a:srgbClr val="000000"/>
                </a:solidFill>
                <a:latin typeface="Arial"/>
              </a:rPr>
              <a:t> Woods</a:t>
            </a:r>
            <a:endParaRPr sz="5300" dirty="0">
              <a:solidFill>
                <a:srgbClr val="000000"/>
              </a:solidFill>
              <a:latin typeface="Arial"/>
            </a:endParaRPr>
          </a:p>
          <a:p>
            <a:pPr lvl="0" algn="l">
              <a:buNone/>
              <a:defRPr sz="5300" b="0" i="0" u="none" strike="noStrike">
                <a:solidFill>
                  <a:srgbClr val="000000"/>
                </a:solidFill>
                <a:latin typeface="Arial"/>
              </a:defRPr>
            </a:pPr>
            <a:endParaRPr sz="5300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Jan 12-11:4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/>
          <p:nvPr/>
        </p:nvSpPr>
        <p:spPr>
          <a:xfrm>
            <a:off x="4258047" y="518344"/>
            <a:ext cx="9283700" cy="5361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>
            <a:normAutofit fontScale="95000" lnSpcReduction="10000"/>
          </a:bodyPr>
          <a:lstStyle>
            <a:defPPr>
              <a:defRPr sz="2000" b="0" i="0" u="none" strike="noStrike">
                <a:solidFill>
                  <a:srgbClr val="000000"/>
                </a:solidFill>
                <a:latin typeface="Arial"/>
              </a:defRPr>
            </a:defPPr>
          </a:lstStyle>
          <a:p>
            <a:pPr lvl="0" algn="l">
              <a:lnSpc>
                <a:spcPct val="115000"/>
              </a:lnSpc>
              <a:spcBef>
                <a:spcPct val="172500"/>
              </a:spcBef>
              <a:spcAft>
                <a:spcPct val="0"/>
              </a:spcAft>
              <a:buNone/>
              <a:defRPr sz="3600" b="0" i="0" u="none" strike="noStrike">
                <a:solidFill>
                  <a:srgbClr val="000000"/>
                </a:solidFill>
                <a:latin typeface="Arial"/>
              </a:defRPr>
            </a:pPr>
            <a:r>
              <a:rPr sz="3600" dirty="0">
                <a:solidFill>
                  <a:srgbClr val="000000"/>
                </a:solidFill>
                <a:latin typeface="Arial"/>
              </a:rPr>
              <a:t>Geography equips you for life in many ways.</a:t>
            </a:r>
          </a:p>
        </p:txBody>
      </p:sp>
      <p:sp>
        <p:nvSpPr>
          <p:cNvPr id="3" name="New shape"/>
          <p:cNvSpPr/>
          <p:nvPr/>
        </p:nvSpPr>
        <p:spPr>
          <a:xfrm>
            <a:off x="2097807" y="1526456"/>
            <a:ext cx="12169352" cy="684076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2.0.50727.5448"/>
  <p:tag name="AS_OS" val="Microsoft Windows NT 10.0.19045.0"/>
  <p:tag name="AS_RELEASE_DATE" val="2023.03.21"/>
  <p:tag name="AS_TITLE" val="Aspose.Slides for C++"/>
  <p:tag name="AS_VERSION" val="23.3"/>
</p:tagLst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E530B004E4030438EC8C74B8DAE3C6D" ma:contentTypeVersion="15" ma:contentTypeDescription="Create a new document." ma:contentTypeScope="" ma:versionID="68db968f3c201d6bda36f7e0937378bf">
  <xsd:schema xmlns:xsd="http://www.w3.org/2001/XMLSchema" xmlns:xs="http://www.w3.org/2001/XMLSchema" xmlns:p="http://schemas.microsoft.com/office/2006/metadata/properties" xmlns:ns2="3ae4bebc-5183-402f-9a72-94513702be85" xmlns:ns3="0ff20ada-ea1e-4479-af96-12e7f68be8f6" targetNamespace="http://schemas.microsoft.com/office/2006/metadata/properties" ma:root="true" ma:fieldsID="a4c179d4ccee0a51f8c94465ac42ae55" ns2:_="" ns3:_="">
    <xsd:import namespace="3ae4bebc-5183-402f-9a72-94513702be85"/>
    <xsd:import namespace="0ff20ada-ea1e-4479-af96-12e7f68be8f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e4bebc-5183-402f-9a72-94513702be8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f20ada-ea1e-4479-af96-12e7f68be8f6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81FE6FC-310A-479D-9AE6-090DB2017658}"/>
</file>

<file path=customXml/itemProps2.xml><?xml version="1.0" encoding="utf-8"?>
<ds:datastoreItem xmlns:ds="http://schemas.openxmlformats.org/officeDocument/2006/customXml" ds:itemID="{DB433258-452F-49B5-AA0E-E629345D2A61}"/>
</file>

<file path=customXml/itemProps3.xml><?xml version="1.0" encoding="utf-8"?>
<ds:datastoreItem xmlns:ds="http://schemas.openxmlformats.org/officeDocument/2006/customXml" ds:itemID="{DC5A74FA-DF92-4B0D-B59D-884A8BA2A98A}"/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87</TotalTime>
  <Words>919</Words>
  <Application>Microsoft Office PowerPoint</Application>
  <PresentationFormat>Custom</PresentationFormat>
  <Paragraphs>92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Retrospect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Let’s have a little taste of things to come in your future lessons at Little Heath…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Mrs E Park</cp:lastModifiedBy>
  <cp:revision>8</cp:revision>
  <cp:lastPrinted>2024-06-27T13:20:31Z</cp:lastPrinted>
  <dcterms:created xsi:type="dcterms:W3CDTF">2024-06-27T12:20:31Z</dcterms:created>
  <dcterms:modified xsi:type="dcterms:W3CDTF">2024-06-28T13:37:08Z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0x0101008E530B004E4030438EC8C74B8DAE3C6D</vt:lpwstr>
  </property>
</Properties>
</file>