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5"/>
  </p:notesMasterIdLst>
  <p:sldIdLst>
    <p:sldId id="258" r:id="rId6"/>
    <p:sldId id="259" r:id="rId7"/>
    <p:sldId id="266" r:id="rId8"/>
    <p:sldId id="441" r:id="rId9"/>
    <p:sldId id="523" r:id="rId10"/>
    <p:sldId id="503" r:id="rId11"/>
    <p:sldId id="509" r:id="rId12"/>
    <p:sldId id="569" r:id="rId13"/>
    <p:sldId id="513" r:id="rId14"/>
    <p:sldId id="570" r:id="rId15"/>
    <p:sldId id="575" r:id="rId16"/>
    <p:sldId id="517" r:id="rId17"/>
    <p:sldId id="574" r:id="rId18"/>
    <p:sldId id="262" r:id="rId19"/>
    <p:sldId id="260" r:id="rId20"/>
    <p:sldId id="265" r:id="rId21"/>
    <p:sldId id="270" r:id="rId22"/>
    <p:sldId id="577" r:id="rId23"/>
    <p:sldId id="576" r:id="rId24"/>
    <p:sldId id="578" r:id="rId25"/>
    <p:sldId id="268" r:id="rId26"/>
    <p:sldId id="269" r:id="rId27"/>
    <p:sldId id="267" r:id="rId28"/>
    <p:sldId id="256" r:id="rId29"/>
    <p:sldId id="257" r:id="rId30"/>
    <p:sldId id="264" r:id="rId31"/>
    <p:sldId id="263" r:id="rId32"/>
    <p:sldId id="579" r:id="rId33"/>
    <p:sldId id="58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64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S Foot" userId="df009a91-011f-4a6f-9220-4496d1320ab8" providerId="ADAL" clId="{76C64364-A09F-4C26-B3C3-BD56E6B2AA3F}"/>
    <pc:docChg chg="custSel addSld delSld modSld">
      <pc:chgData name="Mrs S Foot" userId="df009a91-011f-4a6f-9220-4496d1320ab8" providerId="ADAL" clId="{76C64364-A09F-4C26-B3C3-BD56E6B2AA3F}" dt="2024-06-14T09:26:38.238" v="344" actId="2696"/>
      <pc:docMkLst>
        <pc:docMk/>
      </pc:docMkLst>
      <pc:sldChg chg="del">
        <pc:chgData name="Mrs S Foot" userId="df009a91-011f-4a6f-9220-4496d1320ab8" providerId="ADAL" clId="{76C64364-A09F-4C26-B3C3-BD56E6B2AA3F}" dt="2024-06-14T09:26:38.238" v="344" actId="2696"/>
        <pc:sldMkLst>
          <pc:docMk/>
          <pc:sldMk cId="1672988730" sldId="261"/>
        </pc:sldMkLst>
      </pc:sldChg>
      <pc:sldChg chg="addSp delSp modSp">
        <pc:chgData name="Mrs S Foot" userId="df009a91-011f-4a6f-9220-4496d1320ab8" providerId="ADAL" clId="{76C64364-A09F-4C26-B3C3-BD56E6B2AA3F}" dt="2024-06-14T09:22:13.074" v="20" actId="1076"/>
        <pc:sldMkLst>
          <pc:docMk/>
          <pc:sldMk cId="234022405" sldId="263"/>
        </pc:sldMkLst>
        <pc:picChg chg="add mod">
          <ac:chgData name="Mrs S Foot" userId="df009a91-011f-4a6f-9220-4496d1320ab8" providerId="ADAL" clId="{76C64364-A09F-4C26-B3C3-BD56E6B2AA3F}" dt="2024-06-14T09:22:08.291" v="18" actId="14100"/>
          <ac:picMkLst>
            <pc:docMk/>
            <pc:sldMk cId="234022405" sldId="263"/>
            <ac:picMk id="2" creationId="{A6EBC45D-A4E3-4A90-B607-4FE6CCCFE661}"/>
          </ac:picMkLst>
        </pc:picChg>
        <pc:picChg chg="add mod">
          <ac:chgData name="Mrs S Foot" userId="df009a91-011f-4a6f-9220-4496d1320ab8" providerId="ADAL" clId="{76C64364-A09F-4C26-B3C3-BD56E6B2AA3F}" dt="2024-06-14T09:22:13.074" v="20" actId="1076"/>
          <ac:picMkLst>
            <pc:docMk/>
            <pc:sldMk cId="234022405" sldId="263"/>
            <ac:picMk id="3" creationId="{5510CE2D-6849-43C8-A9D1-BD74A0A97C9B}"/>
          </ac:picMkLst>
        </pc:picChg>
        <pc:picChg chg="del mod">
          <ac:chgData name="Mrs S Foot" userId="df009a91-011f-4a6f-9220-4496d1320ab8" providerId="ADAL" clId="{76C64364-A09F-4C26-B3C3-BD56E6B2AA3F}" dt="2024-06-14T09:20:29.623" v="1" actId="478"/>
          <ac:picMkLst>
            <pc:docMk/>
            <pc:sldMk cId="234022405" sldId="263"/>
            <ac:picMk id="4" creationId="{2AAD68DF-F916-41DE-A640-3472F9583D20}"/>
          </ac:picMkLst>
        </pc:picChg>
      </pc:sldChg>
      <pc:sldChg chg="addSp delSp modSp">
        <pc:chgData name="Mrs S Foot" userId="df009a91-011f-4a6f-9220-4496d1320ab8" providerId="ADAL" clId="{76C64364-A09F-4C26-B3C3-BD56E6B2AA3F}" dt="2024-06-14T09:25:58.010" v="343" actId="255"/>
        <pc:sldMkLst>
          <pc:docMk/>
          <pc:sldMk cId="1280811027" sldId="266"/>
        </pc:sldMkLst>
        <pc:spChg chg="add mod">
          <ac:chgData name="Mrs S Foot" userId="df009a91-011f-4a6f-9220-4496d1320ab8" providerId="ADAL" clId="{76C64364-A09F-4C26-B3C3-BD56E6B2AA3F}" dt="2024-06-14T09:25:58.010" v="343" actId="255"/>
          <ac:spMkLst>
            <pc:docMk/>
            <pc:sldMk cId="1280811027" sldId="266"/>
            <ac:spMk id="2" creationId="{A76C1B1E-0BD2-4C7F-8828-79B153A1622F}"/>
          </ac:spMkLst>
        </pc:spChg>
        <pc:spChg chg="mod">
          <ac:chgData name="Mrs S Foot" userId="df009a91-011f-4a6f-9220-4496d1320ab8" providerId="ADAL" clId="{76C64364-A09F-4C26-B3C3-BD56E6B2AA3F}" dt="2024-06-14T09:24:09.749" v="31" actId="14100"/>
          <ac:spMkLst>
            <pc:docMk/>
            <pc:sldMk cId="1280811027" sldId="266"/>
            <ac:spMk id="3" creationId="{949FD2CD-DF59-4BD9-B31C-9E5ADEA0217B}"/>
          </ac:spMkLst>
        </pc:spChg>
        <pc:picChg chg="del">
          <ac:chgData name="Mrs S Foot" userId="df009a91-011f-4a6f-9220-4496d1320ab8" providerId="ADAL" clId="{76C64364-A09F-4C26-B3C3-BD56E6B2AA3F}" dt="2024-06-14T09:23:59.510" v="29" actId="478"/>
          <ac:picMkLst>
            <pc:docMk/>
            <pc:sldMk cId="1280811027" sldId="266"/>
            <ac:picMk id="4" creationId="{E9CC215F-F580-4FE5-9715-ABEAC3095E10}"/>
          </ac:picMkLst>
        </pc:picChg>
      </pc:sldChg>
      <pc:sldChg chg="addSp delSp modSp add">
        <pc:chgData name="Mrs S Foot" userId="df009a91-011f-4a6f-9220-4496d1320ab8" providerId="ADAL" clId="{76C64364-A09F-4C26-B3C3-BD56E6B2AA3F}" dt="2024-06-14T09:23:04.752" v="21" actId="1076"/>
        <pc:sldMkLst>
          <pc:docMk/>
          <pc:sldMk cId="1624844341" sldId="579"/>
        </pc:sldMkLst>
        <pc:spChg chg="mod">
          <ac:chgData name="Mrs S Foot" userId="df009a91-011f-4a6f-9220-4496d1320ab8" providerId="ADAL" clId="{76C64364-A09F-4C26-B3C3-BD56E6B2AA3F}" dt="2024-06-14T09:21:16.367" v="15" actId="20577"/>
          <ac:spMkLst>
            <pc:docMk/>
            <pc:sldMk cId="1624844341" sldId="579"/>
            <ac:spMk id="2" creationId="{59561F1C-53AB-40BE-BAFB-5F7872E3EF66}"/>
          </ac:spMkLst>
        </pc:spChg>
        <pc:spChg chg="del">
          <ac:chgData name="Mrs S Foot" userId="df009a91-011f-4a6f-9220-4496d1320ab8" providerId="ADAL" clId="{76C64364-A09F-4C26-B3C3-BD56E6B2AA3F}" dt="2024-06-14T09:21:05.863" v="5"/>
          <ac:spMkLst>
            <pc:docMk/>
            <pc:sldMk cId="1624844341" sldId="579"/>
            <ac:spMk id="3" creationId="{16628241-C3F6-4243-846A-20A89152FD25}"/>
          </ac:spMkLst>
        </pc:spChg>
        <pc:picChg chg="add mod">
          <ac:chgData name="Mrs S Foot" userId="df009a91-011f-4a6f-9220-4496d1320ab8" providerId="ADAL" clId="{76C64364-A09F-4C26-B3C3-BD56E6B2AA3F}" dt="2024-06-14T09:23:04.752" v="21" actId="1076"/>
          <ac:picMkLst>
            <pc:docMk/>
            <pc:sldMk cId="1624844341" sldId="579"/>
            <ac:picMk id="4" creationId="{EDFFD2C4-6F40-4338-B10B-8B8EC7DDA75F}"/>
          </ac:picMkLst>
        </pc:picChg>
      </pc:sldChg>
      <pc:sldChg chg="addSp delSp modSp add">
        <pc:chgData name="Mrs S Foot" userId="df009a91-011f-4a6f-9220-4496d1320ab8" providerId="ADAL" clId="{76C64364-A09F-4C26-B3C3-BD56E6B2AA3F}" dt="2024-06-14T09:23:42.123" v="28" actId="1076"/>
        <pc:sldMkLst>
          <pc:docMk/>
          <pc:sldMk cId="2117440112" sldId="580"/>
        </pc:sldMkLst>
        <pc:spChg chg="del">
          <ac:chgData name="Mrs S Foot" userId="df009a91-011f-4a6f-9220-4496d1320ab8" providerId="ADAL" clId="{76C64364-A09F-4C26-B3C3-BD56E6B2AA3F}" dt="2024-06-14T09:23:14.903" v="24" actId="478"/>
          <ac:spMkLst>
            <pc:docMk/>
            <pc:sldMk cId="2117440112" sldId="580"/>
            <ac:spMk id="2" creationId="{D9479041-02C9-433C-B643-DE562A0F92E6}"/>
          </ac:spMkLst>
        </pc:spChg>
        <pc:spChg chg="del">
          <ac:chgData name="Mrs S Foot" userId="df009a91-011f-4a6f-9220-4496d1320ab8" providerId="ADAL" clId="{76C64364-A09F-4C26-B3C3-BD56E6B2AA3F}" dt="2024-06-14T09:23:10.723" v="23" actId="478"/>
          <ac:spMkLst>
            <pc:docMk/>
            <pc:sldMk cId="2117440112" sldId="580"/>
            <ac:spMk id="3" creationId="{55C938DF-A90C-4907-B01E-81F76A492195}"/>
          </ac:spMkLst>
        </pc:spChg>
        <pc:picChg chg="add mod">
          <ac:chgData name="Mrs S Foot" userId="df009a91-011f-4a6f-9220-4496d1320ab8" providerId="ADAL" clId="{76C64364-A09F-4C26-B3C3-BD56E6B2AA3F}" dt="2024-06-14T09:23:19.162" v="26" actId="1076"/>
          <ac:picMkLst>
            <pc:docMk/>
            <pc:sldMk cId="2117440112" sldId="580"/>
            <ac:picMk id="4" creationId="{3C2E6497-CCC9-49BB-BE49-E7F9313D5BDB}"/>
          </ac:picMkLst>
        </pc:picChg>
        <pc:picChg chg="add mod">
          <ac:chgData name="Mrs S Foot" userId="df009a91-011f-4a6f-9220-4496d1320ab8" providerId="ADAL" clId="{76C64364-A09F-4C26-B3C3-BD56E6B2AA3F}" dt="2024-06-14T09:23:42.123" v="28" actId="1076"/>
          <ac:picMkLst>
            <pc:docMk/>
            <pc:sldMk cId="2117440112" sldId="580"/>
            <ac:picMk id="5" creationId="{BC884D7E-9995-4C3D-9030-442A81051D68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10" Type="http://schemas.openxmlformats.org/officeDocument/2006/relationships/image" Target="../media/image35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2C267-92B3-4DC2-B559-69977D371206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7E2FD-EC73-48AC-BD44-36AC9F54AA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170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water-drop-liquid-splash-wet-1759703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illustrations/world-globe-earth-planet-blue-1303628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car-accident-clash-rome-highway-2165210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car-accident-clash-rome-highway-2165210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car-accident-clash-rome-highway-2165210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water-drop-liquid-splash-wet-1759703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illustrations/world-globe-earth-planet-blue-1303628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AEC0A-556C-4808-8664-FAF36CE6DC8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31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hlinkClick r:id="rId3"/>
              </a:rPr>
              <a:t>https://pixabay.com/photos/water-drop-liquid-splash-wet-1759703/</a:t>
            </a:r>
            <a:endParaRPr lang="en-GB"/>
          </a:p>
          <a:p>
            <a:r>
              <a:rPr lang="en-GB">
                <a:hlinkClick r:id="rId4"/>
              </a:rPr>
              <a:t>https://pixabay.com/illustrations/world-globe-earth-planet-blue-1303628/</a:t>
            </a:r>
            <a:endParaRPr lang="en-GB"/>
          </a:p>
          <a:p>
            <a:r>
              <a:rPr lang="en-GB"/>
              <a:t>https://pixabay.com/photos/golf-golf-course-grass-sport-green-3685616/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AEC0A-556C-4808-8664-FAF36CE6DC8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59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AEC0A-556C-4808-8664-FAF36CE6DC8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2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0C1EF6E-294E-4335-8E6E-FB2748AF5F46}" type="slidenum">
              <a:rPr lang="en-US" altLang="en-US">
                <a:solidFill>
                  <a:prstClr val="black"/>
                </a:solidFill>
              </a:rPr>
              <a:pPr eaLnBrk="1" hangingPunct="1"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809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9EB6BD-D78D-4D00-8F76-EE910A6A972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917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9EB6BD-D78D-4D00-8F76-EE910A6A972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04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Images: https://pixabay.com/en/flood-danube-sandbag-park-139000/</a:t>
            </a:r>
          </a:p>
          <a:p>
            <a:r>
              <a:rPr lang="en-GB">
                <a:hlinkClick r:id="rId3"/>
              </a:rPr>
              <a:t>Https://pixabay.com/photos/car-accident-clash-rome-highway-2165210/</a:t>
            </a:r>
            <a:endParaRPr lang="en-GB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i="1">
                <a:solidFill>
                  <a:srgbClr val="002350"/>
                </a:solidFill>
                <a:latin typeface="+mn-lt"/>
              </a:rPr>
              <a:t>https://pixabay.com/illustrations/analysis-statistics-chart-graphic-810025/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9EB6BD-D78D-4D00-8F76-EE910A6A972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6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Images: https://pixabay.com/en/flood-danube-sandbag-park-139000/</a:t>
            </a:r>
          </a:p>
          <a:p>
            <a:r>
              <a:rPr lang="en-GB">
                <a:hlinkClick r:id="rId3"/>
              </a:rPr>
              <a:t>Https://pixabay.com/photos/car-accident-clash-rome-highway-2165210/</a:t>
            </a:r>
            <a:endParaRPr lang="en-GB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i="1">
                <a:solidFill>
                  <a:srgbClr val="002350"/>
                </a:solidFill>
                <a:latin typeface="+mn-lt"/>
              </a:rPr>
              <a:t>https://pixabay.com/illustrations/analysis-statistics-chart-graphic-810025/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9EB6BD-D78D-4D00-8F76-EE910A6A972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394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Images: https://pixabay.com/en/flood-danube-sandbag-park-139000/</a:t>
            </a:r>
          </a:p>
          <a:p>
            <a:r>
              <a:rPr lang="en-GB">
                <a:hlinkClick r:id="rId3"/>
              </a:rPr>
              <a:t>Https://pixabay.com/photos/car-accident-clash-rome-highway-2165210/</a:t>
            </a:r>
            <a:endParaRPr lang="en-GB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i="1">
                <a:solidFill>
                  <a:srgbClr val="002350"/>
                </a:solidFill>
                <a:latin typeface="+mn-lt"/>
              </a:rPr>
              <a:t>https://pixabay.com/illustrations/analysis-statistics-chart-graphic-810025/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9EB6BD-D78D-4D00-8F76-EE910A6A972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328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hlinkClick r:id="rId3"/>
              </a:rPr>
              <a:t>https://pixabay.com/photos/water-drop-liquid-splash-wet-1759703/</a:t>
            </a:r>
            <a:endParaRPr lang="en-GB"/>
          </a:p>
          <a:p>
            <a:r>
              <a:rPr lang="en-GB">
                <a:hlinkClick r:id="rId4"/>
              </a:rPr>
              <a:t>https://pixabay.com/illustrations/world-globe-earth-planet-blue-1303628/</a:t>
            </a:r>
            <a:endParaRPr lang="en-GB"/>
          </a:p>
          <a:p>
            <a:r>
              <a:rPr lang="en-GB"/>
              <a:t>https://pixabay.com/photos/golf-golf-course-grass-sport-green-3685616/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AEC0A-556C-4808-8664-FAF36CE6DC8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19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CA533-B253-447F-B386-EAF6DC77E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F020F8-E082-48D7-9482-5B175FE79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54897-BA3B-4540-981B-B169EABB9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76173-4169-4CF4-858C-D2B9B1CA2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0B7DC-8C23-41DE-A9DC-BFE90F55C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829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85304-6068-401B-9575-82E467D77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3EBA95-A786-47DB-A4DF-9988B44E3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2CC71-7D7A-4468-85AB-421FC1DFE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17639-0270-4A2E-B637-B70D9F1CA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3B50E-09D5-4A3F-B40A-CE125FECD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19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69B873-0581-4C5B-940D-1733AEF8CE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A7B4CF-6818-4FA6-9B67-B97AB8003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285C6-E755-44B6-9CF9-50817F470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2AD7C-097B-4422-BE00-19745CEDF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83E87-7AF5-4D03-B333-36A944114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22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3392" y="1844825"/>
            <a:ext cx="11137237" cy="4248471"/>
          </a:xfrm>
          <a:prstGeom prst="rect">
            <a:avLst/>
          </a:prstGeom>
        </p:spPr>
        <p:txBody>
          <a:bodyPr vert="horz"/>
          <a:lstStyle>
            <a:lvl1pPr marL="342900" indent="-270000">
              <a:spcAft>
                <a:spcPts val="600"/>
              </a:spcAft>
              <a:buClr>
                <a:srgbClr val="BA1930"/>
              </a:buClr>
              <a:buFont typeface="Wingdings" charset="2"/>
              <a:buChar char="§"/>
              <a:defRPr sz="2400" kern="1200" spc="0">
                <a:solidFill>
                  <a:srgbClr val="3C3C3B"/>
                </a:solidFill>
              </a:defRPr>
            </a:lvl1pPr>
            <a:lvl2pPr>
              <a:spcBef>
                <a:spcPts val="572"/>
              </a:spcBef>
              <a:spcAft>
                <a:spcPts val="500"/>
              </a:spcAft>
              <a:buClr>
                <a:srgbClr val="BA1930"/>
              </a:buClr>
              <a:defRPr sz="2400">
                <a:solidFill>
                  <a:srgbClr val="3C3C3B"/>
                </a:solidFill>
              </a:defRPr>
            </a:lvl2pPr>
            <a:lvl3pPr>
              <a:spcBef>
                <a:spcPts val="400"/>
              </a:spcBef>
              <a:spcAft>
                <a:spcPts val="500"/>
              </a:spcAft>
              <a:buClr>
                <a:srgbClr val="BA1930"/>
              </a:buClr>
              <a:defRPr sz="2000" baseline="0">
                <a:solidFill>
                  <a:srgbClr val="3C3C3B"/>
                </a:solidFill>
              </a:defRPr>
            </a:lvl3pPr>
            <a:lvl4pPr>
              <a:buClr>
                <a:srgbClr val="BA1930"/>
              </a:buClr>
              <a:defRPr>
                <a:solidFill>
                  <a:srgbClr val="3C3C3B"/>
                </a:solidFill>
              </a:defRPr>
            </a:lvl4pPr>
            <a:lvl5pPr>
              <a:spcBef>
                <a:spcPts val="432"/>
              </a:spcBef>
              <a:spcAft>
                <a:spcPts val="400"/>
              </a:spcAft>
              <a:buClr>
                <a:srgbClr val="BA1930"/>
              </a:buClr>
              <a:defRPr sz="1800">
                <a:solidFill>
                  <a:srgbClr val="3C3C3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7383" y="817835"/>
            <a:ext cx="10876789" cy="778098"/>
          </a:xfrm>
          <a:prstGeom prst="rect">
            <a:avLst/>
          </a:prstGeom>
        </p:spPr>
        <p:txBody>
          <a:bodyPr vert="horz"/>
          <a:lstStyle>
            <a:lvl1pPr algn="ctr">
              <a:defRPr lang="en-US" sz="4400" b="0" i="1" kern="1200" dirty="0">
                <a:solidFill>
                  <a:schemeClr val="tx2"/>
                </a:solidFill>
                <a:latin typeface="Arial"/>
                <a:ea typeface="MS PGothic" pitchFamily="34" charset="-128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6428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80A518-7806-4E4C-8AE3-EC3FD2B12E9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99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840589-7F2D-4F7D-9FB0-F7876FDE337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529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9D862-7E72-418B-84A3-775EE13C486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956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2779B9-530F-4006-8E60-B95BE9D9CF5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663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E6ACBC-EEBA-457B-B8B8-C4024C6F8C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958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318456-17D3-434D-9059-F5534049A49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130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E3BA57-BF9F-4255-AC6F-B06144696EB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510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0239D-5B20-4950-A976-9948E44C4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A7256-1C09-44C6-8D9A-21FCCC6D4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2B27B-0382-4246-8894-65D330F52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D6C81-0B2C-4715-B417-57F92478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778DB-CE12-46A5-A313-A794209A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578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8DC362-A9B0-4EC1-A3CA-1854DD28829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159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7C9DE8-057E-40E2-BC33-DAD2241C9EE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681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92D9CD-9FAD-4CCB-9E74-E54C5E0440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1972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BDAC0-B19F-4260-9C01-6ED6FCEC824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76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55EA2-8DEB-404B-9847-6236B4977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90E1B-BE20-4DF1-B4AA-3F3E892C5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D96A1-7901-4CED-85BE-9F00F506C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ECBB4-62D8-4A92-8D09-B63D56E4E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DC298-FB6B-4940-B7A4-293D3F260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775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4B990-C36C-45F0-9D35-C45F1456D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1F9DF-6192-4B98-B044-4FF791561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16CC23-633F-481B-9916-F89009350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A663E1-27E7-482C-90AF-79E283E3C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3D31AA-B2EC-4609-8C2A-9953CE8EA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1D28FE-2B1E-49EF-B323-68B9660D6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550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73637-2C1D-49A0-8F34-8FECE47CB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92CB4-6288-44BD-9381-E1A2EFDD4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53E000-2AA8-4257-8C06-B1EFBE0F3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E791F2-46B5-4E5D-BFBB-4DFE2C1C33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F2637A-2811-459E-BEB4-29FE33F75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551E5E-5E7B-412E-9A0F-0289C7CA2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17B0CB-2203-4877-95FF-831A47603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B338E-7760-45A7-90DE-46F6D56BC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32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F1A15-B513-48E8-9C37-097F69187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7219EC-77C4-49FA-895E-FBF365C8A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F4C2C3-F8EA-4FD5-B6CF-AC70D0106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FA1A99-CB5E-4304-8627-A385EE2C1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50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749537-C891-4810-9270-C65E89B0D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728F3-30FC-4DD4-8444-FE7399268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25EE0-867D-4AC9-8C0F-0AB24587B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4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ACB06-6832-4DAA-B0CF-1F1333030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3A883-07B3-4D6F-91BA-2288F6995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1CFDC-F33C-45F2-8C83-E944F868C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0FD315-3C0F-4CE3-AB26-513B0F780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E5991-A4E8-4A0C-91DE-58845BA16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87A73-937C-4A0B-B3E4-9B7DF7E09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431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9D262-1A21-40A5-BADE-CF9467DE8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50B54F-2BE6-4582-B570-89BC214493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5795D6-0468-4E70-AEE7-CC51318ED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7C377-4600-4CD8-A642-98898A34C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E19DEB-FF36-4191-B67C-DB7BA534D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AB349-3829-41FB-8274-117FEE56E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49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B15B27-0DF6-4DCB-A580-539FC4BA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61B8D-1FBB-49CD-B4E8-40858A5CB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27EDC-7395-4556-980F-ED983F55D5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BECA6-529C-4373-9549-1463F2BFEFE2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DED1A-08F9-426F-9E0D-95B793F8D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9271-AD6E-4670-8257-59F14E3E9D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51EA7-C66C-45AA-88A9-CDC83186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44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charset="0"/>
              </a:defRPr>
            </a:lvl1pPr>
          </a:lstStyle>
          <a:p>
            <a:fld id="{8BDBFFD7-F6B5-4D65-9972-A3CAD3BE531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22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ssets.publishing.service.gov.uk/government/uploads/system/uploads/attachment_data/file/630488/AS_review_report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33.wmf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2.wmf"/><Relationship Id="rId20" Type="http://schemas.openxmlformats.org/officeDocument/2006/relationships/image" Target="../media/image3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29.w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26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31.wmf"/><Relationship Id="rId22" Type="http://schemas.openxmlformats.org/officeDocument/2006/relationships/image" Target="../media/image3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4530F2C-5EDF-4D79-9624-F49005177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48" y="4209098"/>
            <a:ext cx="2810827" cy="281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94869859-C50F-4D00-B004-C446037A2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21377" cy="281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DBF87A5D-6D5C-4567-8A80-C489D2956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6773"/>
            <a:ext cx="3978910" cy="273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7659AE-13DF-4079-A3CE-C9B11D20F3F9}"/>
              </a:ext>
            </a:extLst>
          </p:cNvPr>
          <p:cNvSpPr txBox="1"/>
          <p:nvPr/>
        </p:nvSpPr>
        <p:spPr>
          <a:xfrm>
            <a:off x="121920" y="2936240"/>
            <a:ext cx="3599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>
                <a:solidFill>
                  <a:srgbClr val="0070C0"/>
                </a:solidFill>
              </a:rPr>
              <a:t>Thank you for being ready to learn!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F25251-DF7F-446C-86BD-4648199E6D5C}"/>
              </a:ext>
            </a:extLst>
          </p:cNvPr>
          <p:cNvSpPr txBox="1"/>
          <p:nvPr/>
        </p:nvSpPr>
        <p:spPr>
          <a:xfrm>
            <a:off x="3950074" y="297883"/>
            <a:ext cx="4648642" cy="23391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u="sng" dirty="0">
                <a:solidFill>
                  <a:srgbClr val="7030A0"/>
                </a:solidFill>
                <a:highlight>
                  <a:srgbClr val="FFFF00"/>
                </a:highlight>
              </a:rPr>
              <a:t>A LEVEL MATHEMATICS</a:t>
            </a:r>
            <a:r>
              <a:rPr lang="en-GB" sz="4000" b="1" dirty="0"/>
              <a:t>:</a:t>
            </a:r>
          </a:p>
          <a:p>
            <a:endParaRPr lang="en-GB" sz="1000" b="1" u="sng" dirty="0"/>
          </a:p>
          <a:p>
            <a:r>
              <a:rPr lang="en-GB" sz="2800" b="1" dirty="0"/>
              <a:t>Exploring the Quadratic Function and its Graph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680610-4F80-46A2-AB4C-8A9B847B68AC}"/>
              </a:ext>
            </a:extLst>
          </p:cNvPr>
          <p:cNvSpPr txBox="1"/>
          <p:nvPr/>
        </p:nvSpPr>
        <p:spPr>
          <a:xfrm>
            <a:off x="4048079" y="2636985"/>
            <a:ext cx="4095841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u="sng" dirty="0"/>
              <a:t>Aims</a:t>
            </a:r>
            <a:r>
              <a:rPr lang="en-GB" sz="2800" b="1" dirty="0"/>
              <a:t>:</a:t>
            </a:r>
          </a:p>
          <a:p>
            <a:r>
              <a:rPr lang="en-GB" sz="2800" dirty="0"/>
              <a:t>Linking  </a:t>
            </a:r>
            <a:r>
              <a:rPr lang="en-GB" sz="2800" b="1" dirty="0"/>
              <a:t>f(x)=ax</a:t>
            </a:r>
            <a:r>
              <a:rPr lang="en-GB" sz="2800" b="1" baseline="30000" dirty="0"/>
              <a:t>2</a:t>
            </a:r>
            <a:r>
              <a:rPr lang="en-GB" sz="2800" b="1" dirty="0"/>
              <a:t>+bx+c  </a:t>
            </a:r>
            <a:r>
              <a:rPr lang="en-GB" sz="2800" dirty="0"/>
              <a:t>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ea typeface="Calibri"/>
                <a:cs typeface="Calibri"/>
              </a:rPr>
              <a:t>Factorising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ea typeface="Calibri"/>
                <a:cs typeface="Calibri"/>
              </a:rPr>
              <a:t>Completing the square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ea typeface="Calibri"/>
                <a:cs typeface="Calibri"/>
              </a:rPr>
              <a:t>Vertex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ea typeface="Calibri"/>
                <a:cs typeface="Calibri"/>
              </a:rPr>
              <a:t>Intercept points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ea typeface="Calibri"/>
                <a:cs typeface="Calibri"/>
              </a:rPr>
              <a:t>And the Graph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40849A-58A8-4EBA-9FD3-8C38F19A6997}"/>
              </a:ext>
            </a:extLst>
          </p:cNvPr>
          <p:cNvSpPr txBox="1"/>
          <p:nvPr/>
        </p:nvSpPr>
        <p:spPr>
          <a:xfrm>
            <a:off x="8598717" y="368060"/>
            <a:ext cx="3268356" cy="2169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/>
              <a:t>DNA:</a:t>
            </a:r>
          </a:p>
          <a:p>
            <a:pPr algn="l"/>
            <a:endParaRPr lang="en-US" sz="1100" b="1" dirty="0"/>
          </a:p>
          <a:p>
            <a:r>
              <a:rPr lang="en-US" sz="2800" b="1" dirty="0">
                <a:ea typeface="Calibri"/>
                <a:cs typeface="Calibri"/>
              </a:rPr>
              <a:t>Solving Same-</a:t>
            </a:r>
            <a:r>
              <a:rPr lang="en-US" sz="2800" b="1" dirty="0" err="1">
                <a:ea typeface="Calibri"/>
                <a:cs typeface="Calibri"/>
              </a:rPr>
              <a:t>ish</a:t>
            </a:r>
            <a:r>
              <a:rPr lang="en-US" sz="2800" b="1" dirty="0">
                <a:ea typeface="Calibri"/>
                <a:cs typeface="Calibri"/>
              </a:rPr>
              <a:t>, Yet Slightly Different</a:t>
            </a:r>
          </a:p>
          <a:p>
            <a:r>
              <a:rPr lang="en-US" sz="2800" b="1" dirty="0">
                <a:ea typeface="Calibri"/>
                <a:cs typeface="Calibri"/>
              </a:rPr>
              <a:t>Equations</a:t>
            </a:r>
          </a:p>
          <a:p>
            <a:endParaRPr lang="en-US" sz="1200" b="1" dirty="0">
              <a:ea typeface="Calibri"/>
              <a:cs typeface="Calibri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D91986CF-B9CA-8522-A436-8C107F61D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4869" y="4451870"/>
            <a:ext cx="2026577" cy="210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4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929748" y="1513430"/>
            <a:ext cx="8558740" cy="1050219"/>
          </a:xfrm>
          <a:prstGeom prst="rect">
            <a:avLst/>
          </a:prstGeom>
        </p:spPr>
        <p:txBody>
          <a:bodyPr vert="horz"/>
          <a:lstStyle>
            <a:lvl1pPr marL="342900" indent="-270000" algn="l" rtl="0" fontAlgn="base">
              <a:spcBef>
                <a:spcPct val="20000"/>
              </a:spcBef>
              <a:spcAft>
                <a:spcPts val="600"/>
              </a:spcAft>
              <a:buClr>
                <a:srgbClr val="D2002A"/>
              </a:buClr>
              <a:buFont typeface="Wingdings" charset="2"/>
              <a:buChar char="§"/>
              <a:defRPr sz="2400" kern="1200" spc="0">
                <a:solidFill>
                  <a:srgbClr val="3C3C3B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rtl="0" fontAlgn="base">
              <a:spcBef>
                <a:spcPts val="572"/>
              </a:spcBef>
              <a:spcAft>
                <a:spcPts val="500"/>
              </a:spcAft>
              <a:buClr>
                <a:srgbClr val="D2002A"/>
              </a:buClr>
              <a:buChar char="–"/>
              <a:defRPr sz="2400">
                <a:solidFill>
                  <a:srgbClr val="3C3C3B"/>
                </a:solidFill>
                <a:latin typeface="+mn-lt"/>
                <a:ea typeface="ＭＳ Ｐゴシック" pitchFamily="34" charset="-128"/>
              </a:defRPr>
            </a:lvl2pPr>
            <a:lvl3pPr marL="1143000" indent="-228600" algn="l" rtl="0" fontAlgn="base">
              <a:spcBef>
                <a:spcPts val="400"/>
              </a:spcBef>
              <a:spcAft>
                <a:spcPts val="500"/>
              </a:spcAft>
              <a:buClr>
                <a:srgbClr val="D2002A"/>
              </a:buClr>
              <a:buChar char="•"/>
              <a:defRPr sz="2000" baseline="0">
                <a:solidFill>
                  <a:srgbClr val="3C3C3B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2002A"/>
              </a:buClr>
              <a:buChar char="–"/>
              <a:defRPr sz="2000">
                <a:solidFill>
                  <a:srgbClr val="3C3C3B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rtl="0" fontAlgn="base">
              <a:spcBef>
                <a:spcPts val="432"/>
              </a:spcBef>
              <a:spcAft>
                <a:spcPts val="400"/>
              </a:spcAft>
              <a:buClr>
                <a:srgbClr val="D2002A"/>
              </a:buClr>
              <a:buChar char="»"/>
              <a:defRPr sz="1800">
                <a:solidFill>
                  <a:srgbClr val="3C3C3B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350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350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350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350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4232" y="3522222"/>
            <a:ext cx="2992513" cy="19950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27448" y="1970837"/>
            <a:ext cx="102251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>
                <a:latin typeface="+mn-lt"/>
              </a:rPr>
              <a:t>Reaching conclusions from data and calculating the likelihood of an event occurring.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7A154-BB11-44CE-B9D6-9A7672A1A757}"/>
              </a:ext>
            </a:extLst>
          </p:cNvPr>
          <p:cNvSpPr txBox="1"/>
          <p:nvPr/>
        </p:nvSpPr>
        <p:spPr>
          <a:xfrm>
            <a:off x="1127448" y="3731548"/>
            <a:ext cx="648072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i="1">
                <a:latin typeface="+mn-lt"/>
              </a:rPr>
              <a:t>What is the probability of two ‘100 year floods’ happening within the space of 5 years?</a:t>
            </a:r>
          </a:p>
          <a:p>
            <a:endParaRPr lang="en-GB" i="1">
              <a:latin typeface="+mn-lt"/>
            </a:endParaRPr>
          </a:p>
          <a:p>
            <a:r>
              <a:rPr lang="en-GB" i="1">
                <a:latin typeface="+mn-lt"/>
              </a:rPr>
              <a:t>What assumptions have you made?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FB4257-DFE0-41F1-AD33-7F2535A7383F}"/>
              </a:ext>
            </a:extLst>
          </p:cNvPr>
          <p:cNvSpPr/>
          <p:nvPr/>
        </p:nvSpPr>
        <p:spPr bwMode="auto">
          <a:xfrm>
            <a:off x="1015255" y="3522222"/>
            <a:ext cx="10161490" cy="199501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ヒラギノ角ゴ Pro W3" charset="0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B3ED499-B1AB-4E80-A93D-32DA3A3C6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424" y="980728"/>
            <a:ext cx="8229600" cy="769441"/>
          </a:xfrm>
        </p:spPr>
        <p:txBody>
          <a:bodyPr/>
          <a:lstStyle/>
          <a:p>
            <a:r>
              <a:rPr lang="en-GB"/>
              <a:t>What is Statistics?</a:t>
            </a:r>
          </a:p>
        </p:txBody>
      </p:sp>
    </p:spTree>
    <p:extLst>
      <p:ext uri="{BB962C8B-B14F-4D97-AF65-F5344CB8AC3E}">
        <p14:creationId xmlns:p14="http://schemas.microsoft.com/office/powerpoint/2010/main" val="251350006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929748" y="1513430"/>
            <a:ext cx="8558740" cy="1050219"/>
          </a:xfrm>
          <a:prstGeom prst="rect">
            <a:avLst/>
          </a:prstGeom>
        </p:spPr>
        <p:txBody>
          <a:bodyPr vert="horz"/>
          <a:lstStyle>
            <a:lvl1pPr marL="342900" indent="-270000" algn="l" rtl="0" fontAlgn="base">
              <a:spcBef>
                <a:spcPct val="20000"/>
              </a:spcBef>
              <a:spcAft>
                <a:spcPts val="600"/>
              </a:spcAft>
              <a:buClr>
                <a:srgbClr val="D2002A"/>
              </a:buClr>
              <a:buFont typeface="Wingdings" charset="2"/>
              <a:buChar char="§"/>
              <a:defRPr sz="2400" kern="1200" spc="0">
                <a:solidFill>
                  <a:srgbClr val="3C3C3B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rtl="0" fontAlgn="base">
              <a:spcBef>
                <a:spcPts val="572"/>
              </a:spcBef>
              <a:spcAft>
                <a:spcPts val="500"/>
              </a:spcAft>
              <a:buClr>
                <a:srgbClr val="D2002A"/>
              </a:buClr>
              <a:buChar char="–"/>
              <a:defRPr sz="2400">
                <a:solidFill>
                  <a:srgbClr val="3C3C3B"/>
                </a:solidFill>
                <a:latin typeface="+mn-lt"/>
                <a:ea typeface="ＭＳ Ｐゴシック" pitchFamily="34" charset="-128"/>
              </a:defRPr>
            </a:lvl2pPr>
            <a:lvl3pPr marL="1143000" indent="-228600" algn="l" rtl="0" fontAlgn="base">
              <a:spcBef>
                <a:spcPts val="400"/>
              </a:spcBef>
              <a:spcAft>
                <a:spcPts val="500"/>
              </a:spcAft>
              <a:buClr>
                <a:srgbClr val="D2002A"/>
              </a:buClr>
              <a:buChar char="•"/>
              <a:defRPr sz="2000" baseline="0">
                <a:solidFill>
                  <a:srgbClr val="3C3C3B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2002A"/>
              </a:buClr>
              <a:buChar char="–"/>
              <a:defRPr sz="2000">
                <a:solidFill>
                  <a:srgbClr val="3C3C3B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rtl="0" fontAlgn="base">
              <a:spcBef>
                <a:spcPts val="432"/>
              </a:spcBef>
              <a:spcAft>
                <a:spcPts val="400"/>
              </a:spcAft>
              <a:buClr>
                <a:srgbClr val="D2002A"/>
              </a:buClr>
              <a:buChar char="»"/>
              <a:defRPr sz="1800">
                <a:solidFill>
                  <a:srgbClr val="3C3C3B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350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350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350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350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4232" y="3522222"/>
            <a:ext cx="2992513" cy="19950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27448" y="1970837"/>
            <a:ext cx="102251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>
                <a:latin typeface="+mn-lt"/>
              </a:rPr>
              <a:t>“The majority of private sector organisations believe the use of data analytics will the most important factor in increasing growth in UK businesses”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7A154-BB11-44CE-B9D6-9A7672A1A757}"/>
              </a:ext>
            </a:extLst>
          </p:cNvPr>
          <p:cNvSpPr txBox="1"/>
          <p:nvPr/>
        </p:nvSpPr>
        <p:spPr>
          <a:xfrm>
            <a:off x="1127448" y="3731548"/>
            <a:ext cx="648072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i="1">
                <a:latin typeface="+mn-lt"/>
              </a:rPr>
              <a:t>What is the probability of two ‘100 year floods’ happening within the space of 5 years?</a:t>
            </a:r>
          </a:p>
          <a:p>
            <a:endParaRPr lang="en-GB" i="1">
              <a:latin typeface="+mn-lt"/>
            </a:endParaRPr>
          </a:p>
          <a:p>
            <a:r>
              <a:rPr lang="en-GB" i="1">
                <a:latin typeface="+mn-lt"/>
              </a:rPr>
              <a:t>What assumptions have you made?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026DBE-C4F9-4112-ACA5-38B87878D1C3}"/>
              </a:ext>
            </a:extLst>
          </p:cNvPr>
          <p:cNvSpPr txBox="1"/>
          <p:nvPr/>
        </p:nvSpPr>
        <p:spPr>
          <a:xfrm>
            <a:off x="8060308" y="2918703"/>
            <a:ext cx="3240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1">
                <a:solidFill>
                  <a:schemeClr val="tx2"/>
                </a:solidFill>
                <a:latin typeface="+mn-lt"/>
              </a:rPr>
              <a:t>Professor Sir Adrian Smith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8D51E6-7183-48B4-9441-233CD8223F55}"/>
              </a:ext>
            </a:extLst>
          </p:cNvPr>
          <p:cNvSpPr/>
          <p:nvPr/>
        </p:nvSpPr>
        <p:spPr>
          <a:xfrm>
            <a:off x="4335006" y="6597353"/>
            <a:ext cx="75216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hlinkClick r:id="rId4"/>
              </a:rPr>
              <a:t>Source: https://assets.publishing.service.gov.uk/government/uploads/system/uploads/attachment_data/file/630488/AS_review_report.pdf</a:t>
            </a:r>
            <a:endParaRPr lang="en-GB" sz="1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D9B651-EFF6-4C72-8BA0-6D64ECCE0BB0}"/>
              </a:ext>
            </a:extLst>
          </p:cNvPr>
          <p:cNvSpPr/>
          <p:nvPr/>
        </p:nvSpPr>
        <p:spPr bwMode="auto">
          <a:xfrm>
            <a:off x="1015255" y="3522222"/>
            <a:ext cx="10161490" cy="199501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ヒラギノ角ゴ Pro W3" charset="0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AB9D5759-06C4-470D-8910-8C372E9AD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424" y="980728"/>
            <a:ext cx="8229600" cy="769441"/>
          </a:xfrm>
        </p:spPr>
        <p:txBody>
          <a:bodyPr/>
          <a:lstStyle/>
          <a:p>
            <a:r>
              <a:rPr lang="en-GB"/>
              <a:t>What is Statistics?</a:t>
            </a:r>
          </a:p>
        </p:txBody>
      </p:sp>
    </p:spTree>
    <p:extLst>
      <p:ext uri="{BB962C8B-B14F-4D97-AF65-F5344CB8AC3E}">
        <p14:creationId xmlns:p14="http://schemas.microsoft.com/office/powerpoint/2010/main" val="358495287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440" y="1980320"/>
            <a:ext cx="9649072" cy="1088640"/>
          </a:xfrm>
        </p:spPr>
        <p:txBody>
          <a:bodyPr>
            <a:normAutofit/>
          </a:bodyPr>
          <a:lstStyle/>
          <a:p>
            <a:pPr marL="72900" indent="0">
              <a:buNone/>
              <a:defRPr/>
            </a:pPr>
            <a:r>
              <a:rPr lang="en-GB"/>
              <a:t>The modelling of the world around us, the motion of objects and the forces acting on them.</a:t>
            </a:r>
          </a:p>
          <a:p>
            <a:pPr marL="72900" indent="0">
              <a:buNone/>
              <a:defRPr/>
            </a:pP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926" y="3427748"/>
            <a:ext cx="3146763" cy="20882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864" y="3295026"/>
            <a:ext cx="2475513" cy="2475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9310" y="3429000"/>
            <a:ext cx="3137250" cy="20882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27926" y="5887570"/>
            <a:ext cx="10009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>
                <a:latin typeface="+mn-lt"/>
              </a:rPr>
              <a:t>Particularly useful for careers in physics or engineering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23CE56AB-6839-4C0D-81BF-EFC6686E3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424" y="980728"/>
            <a:ext cx="8229600" cy="769441"/>
          </a:xfrm>
        </p:spPr>
        <p:txBody>
          <a:bodyPr/>
          <a:lstStyle/>
          <a:p>
            <a:r>
              <a:rPr lang="en-GB"/>
              <a:t>What is Mechanics?</a:t>
            </a:r>
          </a:p>
        </p:txBody>
      </p:sp>
    </p:spTree>
    <p:extLst>
      <p:ext uri="{BB962C8B-B14F-4D97-AF65-F5344CB8AC3E}">
        <p14:creationId xmlns:p14="http://schemas.microsoft.com/office/powerpoint/2010/main" val="15313959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440" y="1980320"/>
            <a:ext cx="9649072" cy="1088640"/>
          </a:xfrm>
        </p:spPr>
        <p:txBody>
          <a:bodyPr>
            <a:normAutofit/>
          </a:bodyPr>
          <a:lstStyle/>
          <a:p>
            <a:pPr marL="72900" indent="0">
              <a:buNone/>
              <a:defRPr/>
            </a:pPr>
            <a:r>
              <a:rPr lang="en-GB"/>
              <a:t>The modelling of the world around us, the motion of objects and the forces acting on them.</a:t>
            </a:r>
          </a:p>
          <a:p>
            <a:pPr marL="72900" indent="0">
              <a:buNone/>
              <a:defRPr/>
            </a:pP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9310" y="3429000"/>
            <a:ext cx="3137250" cy="20882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0E6F4C-D471-4ECE-905D-B1B61D57DDAE}"/>
              </a:ext>
            </a:extLst>
          </p:cNvPr>
          <p:cNvSpPr txBox="1"/>
          <p:nvPr/>
        </p:nvSpPr>
        <p:spPr>
          <a:xfrm>
            <a:off x="1055440" y="3503620"/>
            <a:ext cx="6768752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i="1">
                <a:latin typeface="+mn-lt"/>
              </a:rPr>
              <a:t>A golfer drives their ball from a tee on horizontal ground so that it has an initial velocity of 50ms</a:t>
            </a:r>
            <a:r>
              <a:rPr lang="en-GB" i="1" baseline="30000">
                <a:latin typeface="+mn-lt"/>
              </a:rPr>
              <a:t>-1</a:t>
            </a:r>
            <a:r>
              <a:rPr lang="en-GB" i="1">
                <a:latin typeface="+mn-lt"/>
              </a:rPr>
              <a:t> at an angle of 40 degrees above the horizontal.  </a:t>
            </a:r>
          </a:p>
          <a:p>
            <a:endParaRPr lang="en-GB" i="1">
              <a:latin typeface="+mn-lt"/>
            </a:endParaRPr>
          </a:p>
          <a:p>
            <a:r>
              <a:rPr lang="en-GB" i="1">
                <a:latin typeface="+mn-lt"/>
              </a:rPr>
              <a:t>How far down the fairway will the ball land?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D92834-9EE3-4087-87EF-3DE477EA4BA2}"/>
              </a:ext>
            </a:extLst>
          </p:cNvPr>
          <p:cNvSpPr/>
          <p:nvPr/>
        </p:nvSpPr>
        <p:spPr bwMode="auto">
          <a:xfrm>
            <a:off x="1015255" y="3429000"/>
            <a:ext cx="10121305" cy="20882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ヒラギノ角ゴ Pro W3" charset="0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D2AF748-EB68-4BED-A376-3348B7DD2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424" y="980728"/>
            <a:ext cx="8229600" cy="769441"/>
          </a:xfrm>
        </p:spPr>
        <p:txBody>
          <a:bodyPr/>
          <a:lstStyle/>
          <a:p>
            <a:r>
              <a:rPr lang="en-GB"/>
              <a:t>What is Mechanics?</a:t>
            </a:r>
          </a:p>
        </p:txBody>
      </p:sp>
    </p:spTree>
    <p:extLst>
      <p:ext uri="{BB962C8B-B14F-4D97-AF65-F5344CB8AC3E}">
        <p14:creationId xmlns:p14="http://schemas.microsoft.com/office/powerpoint/2010/main" val="242266433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F648F9-F486-411D-934D-2E03D049C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42" y="0"/>
            <a:ext cx="91345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27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1EB1BB-8D88-413D-B478-DDAF09345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600" y="76975"/>
            <a:ext cx="6235296" cy="67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93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942696-2C53-44EB-8BA4-A5D8CEC47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750" y="-1"/>
            <a:ext cx="6135980" cy="687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31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13ED2-70E7-49EC-A285-8632D72B9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Small Group Activity </a:t>
            </a:r>
            <a:br>
              <a:rPr lang="en-GB" dirty="0"/>
            </a:b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 </a:t>
            </a:r>
            <a:r>
              <a:rPr lang="en-GB" b="1" u="sng" dirty="0"/>
              <a:t>DO NOT</a:t>
            </a:r>
            <a:r>
              <a:rPr lang="en-GB" dirty="0"/>
              <a:t> write on the 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50ECF-BFAB-49F6-9D2B-53BF35A48EB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b="1" dirty="0"/>
              <a:t>Orange</a:t>
            </a:r>
            <a:r>
              <a:rPr lang="en-GB" dirty="0"/>
              <a:t> cards – factorise, THEN …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Now match to </a:t>
            </a:r>
            <a:r>
              <a:rPr lang="en-GB" b="1" dirty="0"/>
              <a:t>Yellow</a:t>
            </a:r>
            <a:r>
              <a:rPr lang="en-GB" dirty="0"/>
              <a:t> cards – what is the importance of this?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Using the </a:t>
            </a:r>
            <a:r>
              <a:rPr lang="en-GB" b="1" dirty="0"/>
              <a:t>Orange</a:t>
            </a:r>
            <a:r>
              <a:rPr lang="en-GB" dirty="0"/>
              <a:t> Cards - complete the square, THEN …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Now match to </a:t>
            </a:r>
            <a:r>
              <a:rPr lang="en-GB" b="1" dirty="0"/>
              <a:t>Pink</a:t>
            </a:r>
            <a:r>
              <a:rPr lang="en-GB" dirty="0"/>
              <a:t> cards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Now match to the </a:t>
            </a:r>
            <a:r>
              <a:rPr lang="en-GB" b="1" dirty="0"/>
              <a:t>Green</a:t>
            </a:r>
            <a:r>
              <a:rPr lang="en-GB" dirty="0"/>
              <a:t> cards (Max / Min) – why can we do this now? What helps us?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do the </a:t>
            </a:r>
            <a:r>
              <a:rPr lang="en-GB" b="1" dirty="0"/>
              <a:t>Red</a:t>
            </a:r>
            <a:r>
              <a:rPr lang="en-GB" dirty="0"/>
              <a:t> &amp; </a:t>
            </a:r>
            <a:r>
              <a:rPr lang="en-GB" b="1" dirty="0"/>
              <a:t>Blue</a:t>
            </a:r>
            <a:r>
              <a:rPr lang="en-GB" dirty="0"/>
              <a:t> cards tell you? What are they called?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You can now put it altogether to match them to a </a:t>
            </a:r>
            <a:r>
              <a:rPr lang="en-GB" b="1" dirty="0"/>
              <a:t>graph</a:t>
            </a:r>
            <a:r>
              <a:rPr lang="en-GB" dirty="0"/>
              <a:t>. </a:t>
            </a:r>
            <a:r>
              <a:rPr lang="en-GB" b="1" dirty="0">
                <a:solidFill>
                  <a:srgbClr val="C00000"/>
                </a:solidFill>
              </a:rPr>
              <a:t>Job done!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6540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29C217-92BB-40B9-A143-6AA2089E9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279" y="0"/>
            <a:ext cx="4997441" cy="685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3616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90596-236E-445E-925F-28AF86D0A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6227D-A024-49D0-9F08-2892F51FA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Answers are next</a:t>
            </a:r>
          </a:p>
        </p:txBody>
      </p:sp>
    </p:spTree>
    <p:extLst>
      <p:ext uri="{BB962C8B-B14F-4D97-AF65-F5344CB8AC3E}">
        <p14:creationId xmlns:p14="http://schemas.microsoft.com/office/powerpoint/2010/main" val="1788592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B67FB-A2A0-41E0-BB21-76490B5E2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236" y="147011"/>
            <a:ext cx="2690358" cy="4978662"/>
          </a:xfrm>
        </p:spPr>
        <p:txBody>
          <a:bodyPr>
            <a:normAutofit fontScale="90000"/>
          </a:bodyPr>
          <a:lstStyle/>
          <a:p>
            <a:r>
              <a:rPr lang="en-GB" sz="4800" b="1" dirty="0"/>
              <a:t>DNA:</a:t>
            </a:r>
            <a:br>
              <a:rPr lang="en-GB" sz="4800" b="1" dirty="0"/>
            </a:br>
            <a:br>
              <a:rPr lang="en-GB" sz="2000" b="1" dirty="0"/>
            </a:br>
            <a:r>
              <a:rPr lang="en-GB" sz="4800" b="1" dirty="0"/>
              <a:t>Solve these SAME-</a:t>
            </a:r>
            <a:r>
              <a:rPr lang="en-GB" sz="4800" b="1" dirty="0" err="1"/>
              <a:t>ish</a:t>
            </a:r>
            <a:r>
              <a:rPr lang="en-GB" sz="4800" b="1" dirty="0"/>
              <a:t>, yet slightly different equations: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A187226-B589-4059-87F2-4216E7FB8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9093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2C53720-D785-4E79-9740-0439EA4839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235150"/>
              </p:ext>
            </p:extLst>
          </p:nvPr>
        </p:nvGraphicFramePr>
        <p:xfrm>
          <a:off x="4412608" y="365125"/>
          <a:ext cx="5977096" cy="6024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1460500" imgH="2425700" progId="Equation.3">
                  <p:embed/>
                </p:oleObj>
              </mc:Choice>
              <mc:Fallback>
                <p:oleObj r:id="rId3" imgW="1460500" imgH="2425700" progId="Equation.3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2C53720-D785-4E79-9740-0439EA4839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2608" y="365125"/>
                        <a:ext cx="5977096" cy="60240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2752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70F1A82-9B3F-4429-83A2-C8EB8C36D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6615762" y="1118183"/>
            <a:ext cx="4986555" cy="5847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4DEF76-3A7C-419E-BFB0-FC73AAE90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45675" y="713447"/>
            <a:ext cx="5074570" cy="584713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D2FEE15-A6B1-4B94-A55F-091F4068C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591" y="174169"/>
            <a:ext cx="10515600" cy="683499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Card Sort Answers</a:t>
            </a:r>
          </a:p>
        </p:txBody>
      </p:sp>
    </p:spTree>
    <p:extLst>
      <p:ext uri="{BB962C8B-B14F-4D97-AF65-F5344CB8AC3E}">
        <p14:creationId xmlns:p14="http://schemas.microsoft.com/office/powerpoint/2010/main" val="3343587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CFB859-D877-40EF-B397-85CAA53BB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06" y="665018"/>
            <a:ext cx="5449885" cy="46614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F504D5-C368-4184-B542-06272B743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649" y="665018"/>
            <a:ext cx="5526374" cy="510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66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37D98F-EA14-45DA-94AC-F23373773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83" y="858982"/>
            <a:ext cx="5458111" cy="46799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A89830-E793-4532-B052-F77D1B931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206" y="1219708"/>
            <a:ext cx="5562321" cy="467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72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137394-1ED6-4470-B520-D94FEF9F4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121" y="602233"/>
            <a:ext cx="6166354" cy="552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22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9650" y="1484785"/>
            <a:ext cx="7772400" cy="2088232"/>
          </a:xfrm>
        </p:spPr>
        <p:txBody>
          <a:bodyPr anchor="ctr"/>
          <a:lstStyle/>
          <a:p>
            <a:pPr eaLnBrk="1" hangingPunct="1"/>
            <a:r>
              <a:rPr lang="en-GB" dirty="0">
                <a:latin typeface="Comic Sans MS" pitchFamily="66" charset="0"/>
              </a:rPr>
              <a:t>Why Mr. Rayner isn’t Very Good at Maths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982960"/>
          </a:xfrm>
        </p:spPr>
        <p:txBody>
          <a:bodyPr/>
          <a:lstStyle/>
          <a:p>
            <a:pPr eaLnBrk="1" hangingPunct="1"/>
            <a:r>
              <a:rPr lang="en-GB" sz="4800" dirty="0"/>
              <a:t>Part One </a:t>
            </a:r>
            <a:r>
              <a:rPr lang="en-GB" sz="4800" dirty="0">
                <a:sym typeface="Wingdings" panose="05000000000000000000" pitchFamily="2" charset="2"/>
              </a:rPr>
              <a:t></a:t>
            </a:r>
            <a:r>
              <a:rPr lang="en-GB" sz="4800" dirty="0"/>
              <a:t>Indices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333375"/>
            <a:ext cx="8229600" cy="61912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b="1">
                <a:solidFill>
                  <a:srgbClr val="FF0000"/>
                </a:solidFill>
              </a:rPr>
              <a:t>1.					    6.</a:t>
            </a:r>
          </a:p>
          <a:p>
            <a:pPr eaLnBrk="1" hangingPunct="1">
              <a:buFontTx/>
              <a:buNone/>
            </a:pPr>
            <a:endParaRPr lang="en-GB" b="1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GB" b="1">
                <a:solidFill>
                  <a:srgbClr val="FF0000"/>
                </a:solidFill>
              </a:rPr>
              <a:t>2.					    7.</a:t>
            </a:r>
          </a:p>
          <a:p>
            <a:pPr eaLnBrk="1" hangingPunct="1">
              <a:buFontTx/>
              <a:buNone/>
            </a:pPr>
            <a:endParaRPr lang="en-GB" b="1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GB" b="1">
                <a:solidFill>
                  <a:srgbClr val="FF0000"/>
                </a:solidFill>
              </a:rPr>
              <a:t>3.					    8.</a:t>
            </a:r>
          </a:p>
          <a:p>
            <a:pPr eaLnBrk="1" hangingPunct="1">
              <a:buFontTx/>
              <a:buNone/>
            </a:pPr>
            <a:endParaRPr lang="en-GB" b="1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GB" b="1">
                <a:solidFill>
                  <a:srgbClr val="FF0000"/>
                </a:solidFill>
              </a:rPr>
              <a:t>4.					    9.</a:t>
            </a:r>
          </a:p>
          <a:p>
            <a:pPr eaLnBrk="1" hangingPunct="1">
              <a:buFontTx/>
              <a:buNone/>
            </a:pPr>
            <a:endParaRPr lang="en-GB" b="1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GB" b="1">
                <a:solidFill>
                  <a:srgbClr val="FF0000"/>
                </a:solidFill>
              </a:rPr>
              <a:t>5. 				    10.</a:t>
            </a: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1524001" y="3034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2495551" y="260351"/>
          <a:ext cx="309562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1498600" imgH="419100" progId="Equation.3">
                  <p:embed/>
                </p:oleObj>
              </mc:Choice>
              <mc:Fallback>
                <p:oleObj name="Equation" r:id="rId3" imgW="1498600" imgH="419100" progId="Equation.3">
                  <p:embed/>
                  <p:pic>
                    <p:nvPicPr>
                      <p:cNvPr id="3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260351"/>
                        <a:ext cx="3095625" cy="86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524001" y="299192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2566989" y="1412876"/>
          <a:ext cx="201612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926698" imgH="393529" progId="Equation.3">
                  <p:embed/>
                </p:oleObj>
              </mc:Choice>
              <mc:Fallback>
                <p:oleObj name="Equation" r:id="rId5" imgW="926698" imgH="393529" progId="Equation.3">
                  <p:embed/>
                  <p:pic>
                    <p:nvPicPr>
                      <p:cNvPr id="30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9" y="1412876"/>
                        <a:ext cx="2016125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Rectangle 9"/>
          <p:cNvSpPr>
            <a:spLocks noChangeArrowheads="1"/>
          </p:cNvSpPr>
          <p:nvPr/>
        </p:nvSpPr>
        <p:spPr bwMode="auto">
          <a:xfrm>
            <a:off x="1524001" y="314432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2566989" y="2708275"/>
          <a:ext cx="30257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7" imgW="1091726" imgH="203112" progId="Equation.3">
                  <p:embed/>
                </p:oleObj>
              </mc:Choice>
              <mc:Fallback>
                <p:oleObj name="Equation" r:id="rId7" imgW="1091726" imgH="203112" progId="Equation.3">
                  <p:embed/>
                  <p:pic>
                    <p:nvPicPr>
                      <p:cNvPr id="30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9" y="2708275"/>
                        <a:ext cx="3025775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Rectangle 11"/>
          <p:cNvSpPr>
            <a:spLocks noChangeArrowheads="1"/>
          </p:cNvSpPr>
          <p:nvPr/>
        </p:nvSpPr>
        <p:spPr bwMode="auto">
          <a:xfrm>
            <a:off x="1524001" y="31252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2566989" y="3789364"/>
          <a:ext cx="2808287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9" imgW="1016000" imgH="241300" progId="Equation.3">
                  <p:embed/>
                </p:oleObj>
              </mc:Choice>
              <mc:Fallback>
                <p:oleObj name="Equation" r:id="rId9" imgW="1016000" imgH="241300" progId="Equation.3">
                  <p:embed/>
                  <p:pic>
                    <p:nvPicPr>
                      <p:cNvPr id="308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9" y="3789364"/>
                        <a:ext cx="2808287" cy="655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Rectangle 13"/>
          <p:cNvSpPr>
            <a:spLocks noChangeArrowheads="1"/>
          </p:cNvSpPr>
          <p:nvPr/>
        </p:nvSpPr>
        <p:spPr bwMode="auto">
          <a:xfrm>
            <a:off x="1524001" y="3034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2495550" y="4941889"/>
          <a:ext cx="2952750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1" imgW="1308100" imgH="419100" progId="Equation.3">
                  <p:embed/>
                </p:oleObj>
              </mc:Choice>
              <mc:Fallback>
                <p:oleObj name="Equation" r:id="rId11" imgW="1308100" imgH="419100" progId="Equation.3">
                  <p:embed/>
                  <p:pic>
                    <p:nvPicPr>
                      <p:cNvPr id="30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4941889"/>
                        <a:ext cx="2952750" cy="947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5" name="Rectangle 15"/>
          <p:cNvSpPr>
            <a:spLocks noChangeArrowheads="1"/>
          </p:cNvSpPr>
          <p:nvPr/>
        </p:nvSpPr>
        <p:spPr bwMode="auto">
          <a:xfrm>
            <a:off x="1524001" y="315384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  <p:graphicFrame>
        <p:nvGraphicFramePr>
          <p:cNvPr id="3086" name="Object 14"/>
          <p:cNvGraphicFramePr>
            <a:graphicFrameLocks noChangeAspect="1"/>
          </p:cNvGraphicFramePr>
          <p:nvPr/>
        </p:nvGraphicFramePr>
        <p:xfrm>
          <a:off x="6959600" y="450850"/>
          <a:ext cx="33845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3" imgW="1371600" imgH="177800" progId="Equation.3">
                  <p:embed/>
                </p:oleObj>
              </mc:Choice>
              <mc:Fallback>
                <p:oleObj name="Equation" r:id="rId13" imgW="1371600" imgH="177800" progId="Equation.3">
                  <p:embed/>
                  <p:pic>
                    <p:nvPicPr>
                      <p:cNvPr id="308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600" y="450850"/>
                        <a:ext cx="338455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7" name="Rectangle 17"/>
          <p:cNvSpPr>
            <a:spLocks noChangeArrowheads="1"/>
          </p:cNvSpPr>
          <p:nvPr/>
        </p:nvSpPr>
        <p:spPr bwMode="auto">
          <a:xfrm>
            <a:off x="1524001" y="31252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  <p:graphicFrame>
        <p:nvGraphicFramePr>
          <p:cNvPr id="3088" name="Object 16"/>
          <p:cNvGraphicFramePr>
            <a:graphicFrameLocks noChangeAspect="1"/>
          </p:cNvGraphicFramePr>
          <p:nvPr/>
        </p:nvGraphicFramePr>
        <p:xfrm>
          <a:off x="7032625" y="1484314"/>
          <a:ext cx="31686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15" imgW="1346200" imgH="241300" progId="Equation.3">
                  <p:embed/>
                </p:oleObj>
              </mc:Choice>
              <mc:Fallback>
                <p:oleObj name="Equation" r:id="rId15" imgW="1346200" imgH="241300" progId="Equation.3">
                  <p:embed/>
                  <p:pic>
                    <p:nvPicPr>
                      <p:cNvPr id="308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5" y="1484314"/>
                        <a:ext cx="316865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9" name="Rectangle 19"/>
          <p:cNvSpPr>
            <a:spLocks noChangeArrowheads="1"/>
          </p:cNvSpPr>
          <p:nvPr/>
        </p:nvSpPr>
        <p:spPr bwMode="auto">
          <a:xfrm>
            <a:off x="1524001" y="3034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  <p:graphicFrame>
        <p:nvGraphicFramePr>
          <p:cNvPr id="3090" name="Object 18"/>
          <p:cNvGraphicFramePr>
            <a:graphicFrameLocks noChangeAspect="1"/>
          </p:cNvGraphicFramePr>
          <p:nvPr/>
        </p:nvGraphicFramePr>
        <p:xfrm>
          <a:off x="6816726" y="2246313"/>
          <a:ext cx="3311525" cy="133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17" imgW="1040948" imgH="418918" progId="Equation.3">
                  <p:embed/>
                </p:oleObj>
              </mc:Choice>
              <mc:Fallback>
                <p:oleObj name="Equation" r:id="rId17" imgW="1040948" imgH="418918" progId="Equation.3">
                  <p:embed/>
                  <p:pic>
                    <p:nvPicPr>
                      <p:cNvPr id="309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726" y="2246313"/>
                        <a:ext cx="3311525" cy="1338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Rectangle 21"/>
          <p:cNvSpPr>
            <a:spLocks noChangeArrowheads="1"/>
          </p:cNvSpPr>
          <p:nvPr/>
        </p:nvSpPr>
        <p:spPr bwMode="auto">
          <a:xfrm>
            <a:off x="1524001" y="3130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  <p:graphicFrame>
        <p:nvGraphicFramePr>
          <p:cNvPr id="3092" name="Object 20"/>
          <p:cNvGraphicFramePr>
            <a:graphicFrameLocks noChangeAspect="1"/>
          </p:cNvGraphicFramePr>
          <p:nvPr/>
        </p:nvGraphicFramePr>
        <p:xfrm>
          <a:off x="6888163" y="3860800"/>
          <a:ext cx="2303462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19" imgW="812447" imgH="228501" progId="Equation.3">
                  <p:embed/>
                </p:oleObj>
              </mc:Choice>
              <mc:Fallback>
                <p:oleObj name="Equation" r:id="rId19" imgW="812447" imgH="228501" progId="Equation.3">
                  <p:embed/>
                  <p:pic>
                    <p:nvPicPr>
                      <p:cNvPr id="309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8163" y="3860800"/>
                        <a:ext cx="2303462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3" name="Rectangle 23"/>
          <p:cNvSpPr>
            <a:spLocks noChangeArrowheads="1"/>
          </p:cNvSpPr>
          <p:nvPr/>
        </p:nvSpPr>
        <p:spPr bwMode="auto">
          <a:xfrm>
            <a:off x="1524001" y="303002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  <p:graphicFrame>
        <p:nvGraphicFramePr>
          <p:cNvPr id="3094" name="Object 22"/>
          <p:cNvGraphicFramePr>
            <a:graphicFrameLocks noChangeAspect="1"/>
          </p:cNvGraphicFramePr>
          <p:nvPr/>
        </p:nvGraphicFramePr>
        <p:xfrm>
          <a:off x="7032626" y="4797425"/>
          <a:ext cx="1439863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21" imgW="533169" imgH="431613" progId="Equation.3">
                  <p:embed/>
                </p:oleObj>
              </mc:Choice>
              <mc:Fallback>
                <p:oleObj name="Equation" r:id="rId21" imgW="533169" imgH="431613" progId="Equation.3">
                  <p:embed/>
                  <p:pic>
                    <p:nvPicPr>
                      <p:cNvPr id="309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6" y="4797425"/>
                        <a:ext cx="1439863" cy="1155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  <p:graphicFrame>
        <p:nvGraphicFramePr>
          <p:cNvPr id="4099" name="Object 4"/>
          <p:cNvGraphicFramePr>
            <a:graphicFrameLocks noChangeAspect="1"/>
          </p:cNvGraphicFramePr>
          <p:nvPr/>
        </p:nvGraphicFramePr>
        <p:xfrm>
          <a:off x="4367214" y="1484313"/>
          <a:ext cx="1900237" cy="196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291973" imgH="304668" progId="Equation.3">
                  <p:embed/>
                </p:oleObj>
              </mc:Choice>
              <mc:Fallback>
                <p:oleObj name="Equation" r:id="rId3" imgW="291973" imgH="304668" progId="Equation.3">
                  <p:embed/>
                  <p:pic>
                    <p:nvPicPr>
                      <p:cNvPr id="409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214" y="1484313"/>
                        <a:ext cx="1900237" cy="196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5880101" y="3429000"/>
            <a:ext cx="369887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600">
                <a:solidFill>
                  <a:srgbClr val="000000"/>
                </a:solidFill>
                <a:latin typeface="French Script MT" pitchFamily="66" charset="0"/>
                <a:cs typeface="Arial" charset="0"/>
              </a:rPr>
              <a:t>Pathetic</a:t>
            </a: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8112126" y="549275"/>
            <a:ext cx="158432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600">
                <a:solidFill>
                  <a:srgbClr val="FF0000"/>
                </a:solidFill>
                <a:latin typeface="Comic Sans MS" pitchFamily="66" charset="0"/>
                <a:cs typeface="Arial" charset="0"/>
                <a:sym typeface="Wingdings" pitchFamily="2" charset="2"/>
              </a:rPr>
              <a:t></a:t>
            </a:r>
            <a:r>
              <a:rPr lang="en-GB" sz="10600" b="1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 </a:t>
            </a: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8543926" y="5149850"/>
            <a:ext cx="158432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600">
                <a:solidFill>
                  <a:srgbClr val="FF0000"/>
                </a:solidFill>
                <a:latin typeface="Comic Sans MS" pitchFamily="66" charset="0"/>
                <a:cs typeface="Arial" charset="0"/>
                <a:sym typeface="Wingdings" pitchFamily="2" charset="2"/>
              </a:rPr>
              <a:t></a:t>
            </a:r>
            <a:r>
              <a:rPr lang="en-GB" sz="10600" b="1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 </a:t>
            </a:r>
          </a:p>
        </p:txBody>
      </p:sp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2640014" y="4797425"/>
            <a:ext cx="158432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600">
                <a:solidFill>
                  <a:srgbClr val="FF0000"/>
                </a:solidFill>
                <a:latin typeface="Comic Sans MS" pitchFamily="66" charset="0"/>
                <a:cs typeface="Arial" charset="0"/>
                <a:sym typeface="Wingdings" pitchFamily="2" charset="2"/>
              </a:rPr>
              <a:t></a:t>
            </a:r>
            <a:r>
              <a:rPr lang="en-GB" sz="10600" b="1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 </a:t>
            </a:r>
          </a:p>
        </p:txBody>
      </p:sp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1919289" y="404813"/>
            <a:ext cx="158432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600">
                <a:solidFill>
                  <a:srgbClr val="FF0000"/>
                </a:solidFill>
                <a:latin typeface="Comic Sans MS" pitchFamily="66" charset="0"/>
                <a:cs typeface="Arial" charset="0"/>
                <a:sym typeface="Wingdings" pitchFamily="2" charset="2"/>
              </a:rPr>
              <a:t></a:t>
            </a:r>
            <a:r>
              <a:rPr lang="en-GB" sz="10600" b="1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 </a:t>
            </a:r>
          </a:p>
        </p:txBody>
      </p:sp>
      <p:sp>
        <p:nvSpPr>
          <p:cNvPr id="4105" name="Oval 12"/>
          <p:cNvSpPr>
            <a:spLocks noChangeArrowheads="1"/>
          </p:cNvSpPr>
          <p:nvPr/>
        </p:nvSpPr>
        <p:spPr bwMode="auto">
          <a:xfrm>
            <a:off x="3792538" y="1268414"/>
            <a:ext cx="2951162" cy="2447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6A96B6-8D7C-4A11-8E92-A29B10A43DC2}"/>
              </a:ext>
            </a:extLst>
          </p:cNvPr>
          <p:cNvSpPr txBox="1"/>
          <p:nvPr/>
        </p:nvSpPr>
        <p:spPr>
          <a:xfrm>
            <a:off x="310393" y="302004"/>
            <a:ext cx="1702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Plenary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EBC45D-A4E3-4A90-B607-4FE6CCCFE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3" y="836984"/>
            <a:ext cx="4491999" cy="19576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10CE2D-6849-43C8-A9D1-BD74A0A97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086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2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61F1C-53AB-40BE-BAFB-5F7872E3E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FFD2C4-6F40-4338-B10B-8B8EC7DDA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1946" y="1526217"/>
            <a:ext cx="5915851" cy="401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44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2E6497-CCC9-49BB-BE49-E7F9313D5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23" y="274853"/>
            <a:ext cx="6382641" cy="52680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884D7E-9995-4C3D-9030-442A81051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699" y="167838"/>
            <a:ext cx="6011114" cy="29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40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FD2CD-DF59-4BD9-B31C-9E5ADEA02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17" y="338571"/>
            <a:ext cx="10292636" cy="60252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>
                <a:highlight>
                  <a:srgbClr val="00FFFF"/>
                </a:highlight>
              </a:rPr>
              <a:t>SUMMER WORK</a:t>
            </a:r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6C1B1E-0BD2-4C7F-8828-79B153A1622F}"/>
              </a:ext>
            </a:extLst>
          </p:cNvPr>
          <p:cNvSpPr txBox="1"/>
          <p:nvPr/>
        </p:nvSpPr>
        <p:spPr>
          <a:xfrm>
            <a:off x="1283516" y="1241571"/>
            <a:ext cx="84057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Work through joining instruction steps on separate ppt.</a:t>
            </a:r>
          </a:p>
          <a:p>
            <a:endParaRPr lang="en-US" sz="3200" dirty="0"/>
          </a:p>
          <a:p>
            <a:r>
              <a:rPr lang="en-US" sz="3200" dirty="0"/>
              <a:t>ALL students to have created an Integral account for the transition materials before the end of the session.</a:t>
            </a:r>
          </a:p>
          <a:p>
            <a:endParaRPr lang="en-US" sz="3200" dirty="0"/>
          </a:p>
          <a:p>
            <a:r>
              <a:rPr lang="en-US" sz="3200" dirty="0"/>
              <a:t>Course certificate of completion to be brought into school during the first week or emailed to their class teacher as evidence.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80811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972" y="994718"/>
            <a:ext cx="8157592" cy="778098"/>
          </a:xfrm>
        </p:spPr>
        <p:txBody>
          <a:bodyPr/>
          <a:lstStyle/>
          <a:p>
            <a:r>
              <a:rPr lang="en-GB" i="0">
                <a:solidFill>
                  <a:srgbClr val="E00034"/>
                </a:solidFill>
              </a:rPr>
              <a:t>Post-16 Mathematics options</a:t>
            </a: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984235" y="2323690"/>
            <a:ext cx="3312369" cy="95410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+mn-lt"/>
              </a:rPr>
              <a:t>(AS)/A level Mathematics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03198" y="2323690"/>
            <a:ext cx="331236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latin typeface="+mn-lt"/>
              </a:rPr>
              <a:t>AS/A level Further Mathematics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4764" y="5716478"/>
            <a:ext cx="10396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tx2"/>
                </a:solidFill>
                <a:latin typeface="+mn-lt"/>
              </a:rPr>
              <a:t>Just Mathematics? Tempted by FMA as a bonus?</a:t>
            </a:r>
          </a:p>
        </p:txBody>
      </p:sp>
    </p:spTree>
    <p:extLst>
      <p:ext uri="{BB962C8B-B14F-4D97-AF65-F5344CB8AC3E}">
        <p14:creationId xmlns:p14="http://schemas.microsoft.com/office/powerpoint/2010/main" val="331293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972" y="994718"/>
            <a:ext cx="8157592" cy="778098"/>
          </a:xfrm>
        </p:spPr>
        <p:txBody>
          <a:bodyPr/>
          <a:lstStyle/>
          <a:p>
            <a:r>
              <a:rPr lang="en-GB" i="0">
                <a:solidFill>
                  <a:srgbClr val="E00034"/>
                </a:solidFill>
              </a:rPr>
              <a:t>What are the options?</a:t>
            </a: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35360" y="1916832"/>
            <a:ext cx="3312369" cy="95410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+mn-lt"/>
              </a:rPr>
              <a:t>(AS)/A level Mathematics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360" y="3140968"/>
            <a:ext cx="331236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latin typeface="+mn-lt"/>
              </a:rPr>
              <a:t>AS/A level Further Mathematics</a:t>
            </a:r>
          </a:p>
        </p:txBody>
      </p:sp>
      <p:sp>
        <p:nvSpPr>
          <p:cNvPr id="5" name="Rectangle 4"/>
          <p:cNvSpPr/>
          <p:nvPr/>
        </p:nvSpPr>
        <p:spPr>
          <a:xfrm>
            <a:off x="3719736" y="2132275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spcBef>
                <a:spcPct val="20000"/>
              </a:spcBef>
              <a:buClr>
                <a:srgbClr val="E00034"/>
              </a:buClr>
            </a:pPr>
            <a:r>
              <a:rPr lang="en-GB" sz="2800" kern="0">
                <a:solidFill>
                  <a:srgbClr val="00214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Extends GCSE Maths and introduces new ideas</a:t>
            </a:r>
          </a:p>
        </p:txBody>
      </p:sp>
      <p:sp>
        <p:nvSpPr>
          <p:cNvPr id="6" name="Rectangle 5"/>
          <p:cNvSpPr/>
          <p:nvPr/>
        </p:nvSpPr>
        <p:spPr>
          <a:xfrm>
            <a:off x="3719736" y="3342599"/>
            <a:ext cx="836041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kern="0" dirty="0">
                <a:solidFill>
                  <a:srgbClr val="00214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 additional AS or A level to add breadth &amp; depth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GB" sz="2400" kern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If you are great at GCSE maths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GB" sz="2400" kern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Love mathematics, solving problems, algebra …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GB" sz="2400" kern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And want to do more maths, even for just 1-year &amp; get an AS qualification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GB" sz="2400" kern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Think about picking FMA as a 4</a:t>
            </a:r>
            <a:r>
              <a:rPr lang="en-GB" sz="2400" kern="0" baseline="3000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</a:t>
            </a:r>
            <a:r>
              <a:rPr lang="en-GB" sz="2400" kern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subject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GB" sz="2400" kern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You can even try it for 4-6 weeks!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08108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528" y="1061540"/>
            <a:ext cx="8435280" cy="707886"/>
          </a:xfrm>
        </p:spPr>
        <p:txBody>
          <a:bodyPr/>
          <a:lstStyle/>
          <a:p>
            <a:pPr>
              <a:defRPr/>
            </a:pPr>
            <a:r>
              <a:rPr lang="en-GB" sz="4000" dirty="0">
                <a:solidFill>
                  <a:schemeClr val="tx2"/>
                </a:solidFill>
              </a:rPr>
              <a:t>What is in (AS)/A level Mathematics?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99456" y="2141660"/>
            <a:ext cx="9793088" cy="855292"/>
          </a:xfrm>
        </p:spPr>
        <p:txBody>
          <a:bodyPr>
            <a:normAutofit lnSpcReduction="10000"/>
          </a:bodyPr>
          <a:lstStyle/>
          <a:p>
            <a:pPr marL="72900" indent="0">
              <a:buNone/>
            </a:pPr>
            <a:r>
              <a:rPr lang="en-GB"/>
              <a:t>All of the content in the AS/A level Mathematics qualification is compulsory and is the same for all examination boards.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695400" y="3933056"/>
            <a:ext cx="10801200" cy="72008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" charset="0"/>
              <a:ea typeface="ヒラギノ角ゴ Pro W3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896200" y="3933056"/>
            <a:ext cx="1800200" cy="936104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" charset="0"/>
              <a:ea typeface="ヒラギノ角ゴ Pro W3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95400" y="3933056"/>
            <a:ext cx="7200800" cy="93610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" charset="0"/>
              <a:ea typeface="ヒラギノ角ゴ Pro W3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9696400" y="3933056"/>
            <a:ext cx="1800200" cy="936104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" charset="0"/>
              <a:ea typeface="ヒラギノ角ゴ Pro W3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27648" y="4005064"/>
            <a:ext cx="3096344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  <a:latin typeface="+mn-lt"/>
              </a:rPr>
              <a:t>Pure Mathematics</a:t>
            </a:r>
          </a:p>
          <a:p>
            <a:pPr algn="ctr"/>
            <a:r>
              <a:rPr lang="en-GB">
                <a:solidFill>
                  <a:schemeClr val="bg1"/>
                </a:solidFill>
                <a:latin typeface="+mn-lt"/>
              </a:rPr>
              <a:t>66%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40216" y="400506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7030A0"/>
                </a:solidFill>
                <a:latin typeface="+mn-lt"/>
              </a:rPr>
              <a:t>Statistics</a:t>
            </a:r>
          </a:p>
          <a:p>
            <a:pPr algn="ctr"/>
            <a:r>
              <a:rPr lang="en-GB" dirty="0">
                <a:solidFill>
                  <a:srgbClr val="7030A0"/>
                </a:solidFill>
                <a:latin typeface="+mn-lt"/>
              </a:rPr>
              <a:t>17%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68408" y="4005064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  <a:latin typeface="+mn-lt"/>
              </a:rPr>
              <a:t>Mechanics</a:t>
            </a:r>
          </a:p>
          <a:p>
            <a:pPr algn="ctr"/>
            <a:r>
              <a:rPr lang="en-GB">
                <a:solidFill>
                  <a:schemeClr val="bg1"/>
                </a:solidFill>
                <a:latin typeface="+mn-lt"/>
              </a:rPr>
              <a:t>17%</a:t>
            </a:r>
          </a:p>
        </p:txBody>
      </p:sp>
    </p:spTree>
    <p:extLst>
      <p:ext uri="{BB962C8B-B14F-4D97-AF65-F5344CB8AC3E}">
        <p14:creationId xmlns:p14="http://schemas.microsoft.com/office/powerpoint/2010/main" val="217911121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96424" y="1003375"/>
            <a:ext cx="8229600" cy="769441"/>
          </a:xfrm>
        </p:spPr>
        <p:txBody>
          <a:bodyPr/>
          <a:lstStyle/>
          <a:p>
            <a:r>
              <a:rPr lang="en-GB"/>
              <a:t>What is Pure Mathematics?</a:t>
            </a:r>
          </a:p>
        </p:txBody>
      </p:sp>
      <p:sp>
        <p:nvSpPr>
          <p:cNvPr id="7" name="Rectangle 6"/>
          <p:cNvSpPr/>
          <p:nvPr/>
        </p:nvSpPr>
        <p:spPr>
          <a:xfrm>
            <a:off x="1127448" y="1949931"/>
            <a:ext cx="102251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>
                <a:latin typeface="Arial"/>
                <a:ea typeface="ＭＳ Ｐゴシック" pitchFamily="34" charset="-128"/>
              </a:rPr>
              <a:t>Methods and techniques which underpin the study of all other areas of mathematics, such as, proof, algebra, trigonometry, calculus, and vectors</a:t>
            </a:r>
            <a:endParaRPr lang="en-GB" sz="28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457" y="3560538"/>
            <a:ext cx="2952328" cy="19420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1064" y="3560538"/>
            <a:ext cx="2917464" cy="19442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872" y="3488530"/>
            <a:ext cx="2190774" cy="202870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C5CCD06-CD02-44D5-8EB5-1A73A213E3A1}"/>
              </a:ext>
            </a:extLst>
          </p:cNvPr>
          <p:cNvSpPr txBox="1">
            <a:spLocks/>
          </p:cNvSpPr>
          <p:nvPr/>
        </p:nvSpPr>
        <p:spPr>
          <a:xfrm>
            <a:off x="1957972" y="994718"/>
            <a:ext cx="8157592" cy="778098"/>
          </a:xfrm>
          <a:prstGeom prst="rect">
            <a:avLst/>
          </a:prstGeom>
        </p:spPr>
        <p:txBody>
          <a:bodyPr vert="horz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E0003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9pPr>
          </a:lstStyle>
          <a:p>
            <a:endParaRPr lang="en-GB" kern="0"/>
          </a:p>
        </p:txBody>
      </p:sp>
    </p:spTree>
    <p:extLst>
      <p:ext uri="{BB962C8B-B14F-4D97-AF65-F5344CB8AC3E}">
        <p14:creationId xmlns:p14="http://schemas.microsoft.com/office/powerpoint/2010/main" val="42452197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7448" y="1949931"/>
            <a:ext cx="102251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>
                <a:latin typeface="Arial"/>
                <a:ea typeface="ＭＳ Ｐゴシック" pitchFamily="34" charset="-128"/>
              </a:rPr>
              <a:t>Methods and techniques which underpin the study of all other areas of mathematics, such as, proof, algebra, trigonometry, calculus, and vectors</a:t>
            </a:r>
            <a:endParaRPr lang="en-GB" sz="28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457" y="3560538"/>
            <a:ext cx="2952328" cy="19420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74235" y="3563624"/>
            <a:ext cx="5531964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i="1">
                <a:latin typeface="+mn-lt"/>
              </a:rPr>
              <a:t>The points A and B have coordinates (4,-2) and (10,6) respectively.</a:t>
            </a:r>
          </a:p>
          <a:p>
            <a:endParaRPr lang="en-GB" b="1" i="1">
              <a:latin typeface="+mn-lt"/>
            </a:endParaRPr>
          </a:p>
          <a:p>
            <a:r>
              <a:rPr lang="en-GB" b="1" i="1">
                <a:latin typeface="+mn-lt"/>
              </a:rPr>
              <a:t>Find the equation of the circle that</a:t>
            </a:r>
          </a:p>
          <a:p>
            <a:r>
              <a:rPr lang="en-GB" b="1" i="1">
                <a:latin typeface="+mn-lt"/>
              </a:rPr>
              <a:t>has AB as a diameter.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342114-3503-464A-9C4A-FB581A3C1852}"/>
              </a:ext>
            </a:extLst>
          </p:cNvPr>
          <p:cNvSpPr/>
          <p:nvPr/>
        </p:nvSpPr>
        <p:spPr bwMode="auto">
          <a:xfrm>
            <a:off x="1015255" y="3522222"/>
            <a:ext cx="10161490" cy="199501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ヒラギノ角ゴ Pro W3" charset="0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DC87DCBF-3A10-44A5-A96F-A5313C41F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424" y="1003375"/>
            <a:ext cx="8229600" cy="769441"/>
          </a:xfrm>
        </p:spPr>
        <p:txBody>
          <a:bodyPr/>
          <a:lstStyle/>
          <a:p>
            <a:r>
              <a:rPr lang="en-GB"/>
              <a:t>What is Pure Mathematics?</a:t>
            </a:r>
          </a:p>
        </p:txBody>
      </p:sp>
    </p:spTree>
    <p:extLst>
      <p:ext uri="{BB962C8B-B14F-4D97-AF65-F5344CB8AC3E}">
        <p14:creationId xmlns:p14="http://schemas.microsoft.com/office/powerpoint/2010/main" val="355026676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929748" y="1513430"/>
            <a:ext cx="8558740" cy="1050219"/>
          </a:xfrm>
          <a:prstGeom prst="rect">
            <a:avLst/>
          </a:prstGeom>
        </p:spPr>
        <p:txBody>
          <a:bodyPr vert="horz"/>
          <a:lstStyle>
            <a:lvl1pPr marL="342900" indent="-270000" algn="l" rtl="0" fontAlgn="base">
              <a:spcBef>
                <a:spcPct val="20000"/>
              </a:spcBef>
              <a:spcAft>
                <a:spcPts val="600"/>
              </a:spcAft>
              <a:buClr>
                <a:srgbClr val="D2002A"/>
              </a:buClr>
              <a:buFont typeface="Wingdings" charset="2"/>
              <a:buChar char="§"/>
              <a:defRPr sz="2400" kern="1200" spc="0">
                <a:solidFill>
                  <a:srgbClr val="3C3C3B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rtl="0" fontAlgn="base">
              <a:spcBef>
                <a:spcPts val="572"/>
              </a:spcBef>
              <a:spcAft>
                <a:spcPts val="500"/>
              </a:spcAft>
              <a:buClr>
                <a:srgbClr val="D2002A"/>
              </a:buClr>
              <a:buChar char="–"/>
              <a:defRPr sz="2400">
                <a:solidFill>
                  <a:srgbClr val="3C3C3B"/>
                </a:solidFill>
                <a:latin typeface="+mn-lt"/>
                <a:ea typeface="ＭＳ Ｐゴシック" pitchFamily="34" charset="-128"/>
              </a:defRPr>
            </a:lvl2pPr>
            <a:lvl3pPr marL="1143000" indent="-228600" algn="l" rtl="0" fontAlgn="base">
              <a:spcBef>
                <a:spcPts val="400"/>
              </a:spcBef>
              <a:spcAft>
                <a:spcPts val="500"/>
              </a:spcAft>
              <a:buClr>
                <a:srgbClr val="D2002A"/>
              </a:buClr>
              <a:buChar char="•"/>
              <a:defRPr sz="2000" baseline="0">
                <a:solidFill>
                  <a:srgbClr val="3C3C3B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2002A"/>
              </a:buClr>
              <a:buChar char="–"/>
              <a:defRPr sz="2000">
                <a:solidFill>
                  <a:srgbClr val="3C3C3B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rtl="0" fontAlgn="base">
              <a:spcBef>
                <a:spcPts val="432"/>
              </a:spcBef>
              <a:spcAft>
                <a:spcPts val="400"/>
              </a:spcAft>
              <a:buClr>
                <a:srgbClr val="D2002A"/>
              </a:buClr>
              <a:buChar char="»"/>
              <a:defRPr sz="1800">
                <a:solidFill>
                  <a:srgbClr val="3C3C3B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350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350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350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350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96424" y="980728"/>
            <a:ext cx="8229600" cy="769441"/>
          </a:xfrm>
        </p:spPr>
        <p:txBody>
          <a:bodyPr/>
          <a:lstStyle/>
          <a:p>
            <a:r>
              <a:rPr lang="en-GB"/>
              <a:t>What is Statistics?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4232" y="3522222"/>
            <a:ext cx="2992513" cy="1995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9457" y="3522222"/>
            <a:ext cx="2822200" cy="19950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0932" y="3531322"/>
            <a:ext cx="3120008" cy="19859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27448" y="1970837"/>
            <a:ext cx="102251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>
                <a:latin typeface="+mn-lt"/>
              </a:rPr>
              <a:t>Reaching conclusions from data and calculating the likelihood of an event occurring. </a:t>
            </a:r>
          </a:p>
        </p:txBody>
      </p:sp>
    </p:spTree>
    <p:extLst>
      <p:ext uri="{BB962C8B-B14F-4D97-AF65-F5344CB8AC3E}">
        <p14:creationId xmlns:p14="http://schemas.microsoft.com/office/powerpoint/2010/main" val="273442646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530B004E4030438EC8C74B8DAE3C6D" ma:contentTypeVersion="15" ma:contentTypeDescription="Create a new document." ma:contentTypeScope="" ma:versionID="68db968f3c201d6bda36f7e0937378bf">
  <xsd:schema xmlns:xsd="http://www.w3.org/2001/XMLSchema" xmlns:xs="http://www.w3.org/2001/XMLSchema" xmlns:p="http://schemas.microsoft.com/office/2006/metadata/properties" xmlns:ns2="3ae4bebc-5183-402f-9a72-94513702be85" xmlns:ns3="0ff20ada-ea1e-4479-af96-12e7f68be8f6" targetNamespace="http://schemas.microsoft.com/office/2006/metadata/properties" ma:root="true" ma:fieldsID="a4c179d4ccee0a51f8c94465ac42ae55" ns2:_="" ns3:_="">
    <xsd:import namespace="3ae4bebc-5183-402f-9a72-94513702be85"/>
    <xsd:import namespace="0ff20ada-ea1e-4479-af96-12e7f68be8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bebc-5183-402f-9a72-94513702be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f20ada-ea1e-4479-af96-12e7f68be8f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9D91EF-60A6-4F19-B9DC-4A54EDB430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1AEF6F-8E4C-4F72-970E-B76A97C318DA}"/>
</file>

<file path=customXml/itemProps3.xml><?xml version="1.0" encoding="utf-8"?>
<ds:datastoreItem xmlns:ds="http://schemas.openxmlformats.org/officeDocument/2006/customXml" ds:itemID="{A00F2264-B177-4F2B-AC85-3769B56AF7E6}">
  <ds:schemaRefs>
    <ds:schemaRef ds:uri="http://schemas.openxmlformats.org/package/2006/metadata/core-properties"/>
    <ds:schemaRef ds:uri="http://schemas.microsoft.com/office/2006/documentManagement/types"/>
    <ds:schemaRef ds:uri="2aa57f48-abb6-45a9-bee3-9490227e72fc"/>
    <ds:schemaRef ds:uri="34f96529-9ef6-4fec-b965-8851e6d70873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954</Words>
  <Application>Microsoft Office PowerPoint</Application>
  <PresentationFormat>Widescreen</PresentationFormat>
  <Paragraphs>134</Paragraphs>
  <Slides>29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MS PGothic</vt:lpstr>
      <vt:lpstr>MS PGothic</vt:lpstr>
      <vt:lpstr>Arial</vt:lpstr>
      <vt:lpstr>Calibri</vt:lpstr>
      <vt:lpstr>Calibri Light</vt:lpstr>
      <vt:lpstr>Comic Sans MS</vt:lpstr>
      <vt:lpstr>French Script MT</vt:lpstr>
      <vt:lpstr>Times</vt:lpstr>
      <vt:lpstr>Wingdings</vt:lpstr>
      <vt:lpstr>ヒラギノ角ゴ Pro W3</vt:lpstr>
      <vt:lpstr>Office Theme</vt:lpstr>
      <vt:lpstr>Default Design</vt:lpstr>
      <vt:lpstr>Equation.3</vt:lpstr>
      <vt:lpstr>Equation</vt:lpstr>
      <vt:lpstr>PowerPoint Presentation</vt:lpstr>
      <vt:lpstr>DNA:  Solve these SAME-ish, yet slightly different equations: </vt:lpstr>
      <vt:lpstr>PowerPoint Presentation</vt:lpstr>
      <vt:lpstr>Post-16 Mathematics options</vt:lpstr>
      <vt:lpstr>What are the options?</vt:lpstr>
      <vt:lpstr>What is in (AS)/A level Mathematics?</vt:lpstr>
      <vt:lpstr>What is Pure Mathematics?</vt:lpstr>
      <vt:lpstr>What is Pure Mathematics?</vt:lpstr>
      <vt:lpstr>What is Statistics?</vt:lpstr>
      <vt:lpstr>What is Statistics?</vt:lpstr>
      <vt:lpstr>What is Statistics?</vt:lpstr>
      <vt:lpstr>What is Mechanics?</vt:lpstr>
      <vt:lpstr>What is Mechanics?</vt:lpstr>
      <vt:lpstr>PowerPoint Presentation</vt:lpstr>
      <vt:lpstr>PowerPoint Presentation</vt:lpstr>
      <vt:lpstr>PowerPoint Presentation</vt:lpstr>
      <vt:lpstr>Small Group Activity   DO NOT write on the cards</vt:lpstr>
      <vt:lpstr>PowerPoint Presentation</vt:lpstr>
      <vt:lpstr>STOP</vt:lpstr>
      <vt:lpstr>Card Sort Answers</vt:lpstr>
      <vt:lpstr>PowerPoint Presentation</vt:lpstr>
      <vt:lpstr>PowerPoint Presentation</vt:lpstr>
      <vt:lpstr>PowerPoint Presentation</vt:lpstr>
      <vt:lpstr>Why Mr. Rayner isn’t Very Good at Maths</vt:lpstr>
      <vt:lpstr>PowerPoint Presentation</vt:lpstr>
      <vt:lpstr>PowerPoint Presentation</vt:lpstr>
      <vt:lpstr>PowerPoint Presentation</vt:lpstr>
      <vt:lpstr>Solution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S Chaventre</dc:creator>
  <cp:lastModifiedBy>Mrs S Foot</cp:lastModifiedBy>
  <cp:revision>70</cp:revision>
  <dcterms:created xsi:type="dcterms:W3CDTF">2021-10-12T07:26:12Z</dcterms:created>
  <dcterms:modified xsi:type="dcterms:W3CDTF">2024-06-14T09:27:33Z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0x0101008E530B004E4030438EC8C74B8DAE3C6D</vt:lpwstr>
  </property>
  <property fmtid="{D5CDD505-2E9C-101B-9397-08002B2CF9AE}" pid="3" name="Order">
    <vt:r8>513200</vt:r8>
  </property>
  <property fmtid="{D5CDD505-2E9C-101B-9397-08002B2CF9AE}" pid="4" name="MediaServiceImageTags">
    <vt:lpwstr/>
  </property>
</Properties>
</file>