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3" r:id="rId2"/>
    <p:sldId id="308" r:id="rId3"/>
    <p:sldId id="311" r:id="rId4"/>
    <p:sldId id="312" r:id="rId5"/>
    <p:sldId id="309" r:id="rId6"/>
    <p:sldId id="310" r:id="rId7"/>
    <p:sldId id="314" r:id="rId8"/>
    <p:sldId id="257" r:id="rId9"/>
    <p:sldId id="317" r:id="rId10"/>
    <p:sldId id="315" r:id="rId11"/>
    <p:sldId id="31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5255" autoAdjust="0"/>
  </p:normalViewPr>
  <p:slideViewPr>
    <p:cSldViewPr snapToGrid="0">
      <p:cViewPr varScale="1">
        <p:scale>
          <a:sx n="56" d="100"/>
          <a:sy n="56" d="100"/>
        </p:scale>
        <p:origin x="17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04ECD-87CF-401E-B1F9-0A13B753838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799C3-23BB-4BC0-9342-89B5BB762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112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highlighted subjects are the units that are covered in year 12 and year 13. </a:t>
            </a:r>
          </a:p>
          <a:p>
            <a:r>
              <a:rPr lang="en-US" dirty="0"/>
              <a:t>Exams content- unit 1 exam is all about meeting nutritional needs which you will learn about from September to May. In November we introduce the coursework brief. Students will then complete 3 ½ hour practical exam in February. All coursework is submitted in May with the exam taking place in June- students will be given the option to </a:t>
            </a:r>
            <a:r>
              <a:rPr lang="en-US" dirty="0" err="1"/>
              <a:t>resit</a:t>
            </a:r>
            <a:r>
              <a:rPr lang="en-US" dirty="0"/>
              <a:t> the exam content in Yr13. </a:t>
            </a:r>
          </a:p>
          <a:p>
            <a:endParaRPr lang="en-US" dirty="0"/>
          </a:p>
          <a:p>
            <a:r>
              <a:rPr lang="en-US" dirty="0"/>
              <a:t>Grades</a:t>
            </a:r>
          </a:p>
          <a:p>
            <a:r>
              <a:rPr lang="en-US" dirty="0"/>
              <a:t>Students target grades are a P, M, D. in order to gain the certificate students will need to pass coursework and pass exam.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799C3-23BB-4BC0-9342-89B5BB762EB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518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an example brief set for Yr13 coursework; candidates have been given a range of comments identified by customers regarding a new product. Students task is to investigate each comment and identify how the product can be improved.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799C3-23BB-4BC0-9342-89B5BB762EB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772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you improve the dish based on what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799C3-23BB-4BC0-9342-89B5BB762EB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86DB6-D2D9-4C65-88EF-4477873D1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B2F81-0BBF-4D60-A8F7-526FBBD8D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EE324-0361-4523-A6F7-B7687912A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62B8D-0AE6-4259-9B39-749490EE6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3C92E-65FC-46AE-B929-FC4DF50DB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166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25545-D4EE-4E3F-8E21-267EDF716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6E9773-1630-4A7B-877C-AE549781E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A7B48-7C0B-4CEE-900E-50E143D74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773AC-2E10-4544-9360-1625B310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BE4F-A33E-4119-BEE8-66AFBEA6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65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D2882B-117B-484A-9DC7-B40DC7A29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5C7BE-CDD5-41EF-ACA3-81EF754FD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3A383-6B24-4C12-93B6-573F9FE0F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F333B-4C07-4C02-B249-39D61D6F0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E785A-577E-412E-81C6-02858153C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3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FE287-B552-4408-AE49-BD1DCE222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83C79-9FE1-47F1-B473-4506A310B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3F06B-CC9A-49FA-8D6C-C40316DD7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E4AE7-E923-497A-9FB5-8FDF3C77C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D07C0-87F9-4999-90DE-1D51BA2E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80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360FC-1268-4EF1-8F92-31F79A853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F412B-1E0E-4EFB-93D9-AC5E4BD76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223A4-0E3C-4727-8AA6-247638553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3BB43-20CB-4E86-9D09-61D095FB2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C0EF0-7FC1-48AF-9C4E-FD6FC41A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05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66211-1A5F-4048-A9B0-FF40E4DAB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75BC9-5A3C-490A-8C33-8FE68899D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B89BF-FBC2-46B0-BAF7-C56377093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052C5-8354-400D-A7B0-689158560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E99AA-5C67-470C-9B3B-C449D6542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511D5-7BB7-45D6-B65D-6FFB78F8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1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EA00-6513-4E02-9EF7-E1526D7BC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0F85C-EBB6-4BA3-BF03-7B6C8505A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7B6DD1-86A6-477E-9CB8-C874F37E4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A116B1-A3F3-4F7C-A566-C1CE688DC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E8D2B0-2397-487E-84B8-CD63F609F7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0D2EAE-AEF9-4FD7-B1FD-8E627627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4DD072-A20B-48B0-8837-4E9F1410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6D91A-BB0D-45EF-AB5F-4C7C547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D9E72-4423-443B-8AAA-83E230F92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DA4CBA-3396-4E88-8BFD-6AE45AF56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08892C-5743-4613-8162-8C59607C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ADD718-6307-45A0-AD35-AF49066B6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52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DC9710-6336-44BD-96E5-DCBE2F2E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87586-1EDD-4C3A-AD1D-44217C368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37D57-ACEB-435F-BD9D-EB776419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94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8498E-6DDE-4444-BACA-44D34BE49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4A8BA-E932-40C9-82C4-A41159202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C5B90-515D-4846-86DE-0E26AF524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3D25D-2A65-4882-B539-A947DAE8D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8A20A-F28A-41F1-832D-30723371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0CA5A-78A6-4025-9FF3-6156A77D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29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495FC-5E42-4067-A86F-ED567BD12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ECEBC1-A182-455D-86E1-75D3CE472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5E2B9C-1606-412A-826D-68F7FF8D8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7DC88-36EF-4347-91B5-0D595FDFE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EC587-55D1-4C29-9F8D-5B1885BF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6D5E4-CAC0-4F77-950C-E3401D356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0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6FFABC-DA82-4CBB-8BE9-115C100C8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0730E-4D32-4E00-87BF-498E3E003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8AB0-0591-47C7-9B43-7F3BC4378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D19D-A146-4530-A2B0-F160D76D13A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4DDA2-1C26-4DD0-924F-2440D4918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BB2AF-41F1-4695-8C97-F97D46F3A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9F47-C11A-45E1-BBF6-C95F2E2D1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68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9F01F9-C7D9-4371-8552-362B7D1BF1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OpenDyslexic" panose="00000500000000000000" pitchFamily="50" charset="0"/>
              </a:rPr>
              <a:t>Welcome to Food science and nutrition  </a:t>
            </a:r>
            <a:endParaRPr lang="en-GB" dirty="0">
              <a:latin typeface="OpenDyslexic" panose="00000500000000000000" pitchFamily="50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65A0FF7-72A7-4A5B-8FCA-C7FCCB8149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OpenDyslexic" panose="00000500000000000000" pitchFamily="50" charset="0"/>
              </a:rPr>
              <a:t>Friday 28</a:t>
            </a:r>
            <a:r>
              <a:rPr lang="en-US" baseline="30000" dirty="0">
                <a:latin typeface="OpenDyslexic" panose="00000500000000000000" pitchFamily="50" charset="0"/>
              </a:rPr>
              <a:t>th</a:t>
            </a:r>
            <a:r>
              <a:rPr lang="en-US" dirty="0">
                <a:latin typeface="OpenDyslexic" panose="00000500000000000000" pitchFamily="50" charset="0"/>
              </a:rPr>
              <a:t> June 2024</a:t>
            </a:r>
          </a:p>
          <a:p>
            <a:endParaRPr lang="en-US" dirty="0">
              <a:latin typeface="OpenDyslexic" panose="00000500000000000000" pitchFamily="50" charset="0"/>
            </a:endParaRPr>
          </a:p>
          <a:p>
            <a:r>
              <a:rPr lang="en-US" dirty="0">
                <a:latin typeface="OpenDyslexic" panose="00000500000000000000" pitchFamily="50" charset="0"/>
              </a:rPr>
              <a:t>Teachers- Miss S Rose and Miss T Bell</a:t>
            </a:r>
          </a:p>
          <a:p>
            <a:r>
              <a:rPr lang="en-US" dirty="0">
                <a:latin typeface="OpenDyslexic" panose="00000500000000000000" pitchFamily="50" charset="0"/>
              </a:rPr>
              <a:t>8 lessons  </a:t>
            </a:r>
            <a:endParaRPr lang="en-GB" dirty="0">
              <a:latin typeface="OpenDyslexic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8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7C2ACA-D048-4E0E-915E-A4913C47F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Dyslexic" panose="00000500000000000000" pitchFamily="50" charset="0"/>
              </a:rPr>
              <a:t>Any questions </a:t>
            </a:r>
            <a:endParaRPr lang="en-GB" dirty="0">
              <a:latin typeface="OpenDyslexic" panose="00000500000000000000" pitchFamily="50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F4AB9B-35DC-4060-B9B3-AD75ED7953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669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9E410-C942-46A6-A621-32B5A5732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Sensory star diagram </a:t>
            </a:r>
            <a:endParaRPr lang="en-GB" u="sng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F874917-4A8F-4C0A-B10C-50C9DEC0F2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91870" y="1480481"/>
            <a:ext cx="4594165" cy="456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67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DD611-5A93-4302-BB07-6B893D1D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72" y="152061"/>
            <a:ext cx="10515600" cy="1325563"/>
          </a:xfrm>
        </p:spPr>
        <p:txBody>
          <a:bodyPr/>
          <a:lstStyle/>
          <a:p>
            <a:r>
              <a:rPr lang="en-US" dirty="0"/>
              <a:t>Overview of course 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B77C9E-7DB8-47F5-B27B-3EE2FAE84C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201020"/>
              </p:ext>
            </p:extLst>
          </p:nvPr>
        </p:nvGraphicFramePr>
        <p:xfrm>
          <a:off x="745725" y="1477625"/>
          <a:ext cx="10515599" cy="44866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0702">
                  <a:extLst>
                    <a:ext uri="{9D8B030D-6E8A-4147-A177-3AD203B41FA5}">
                      <a16:colId xmlns:a16="http://schemas.microsoft.com/office/drawing/2014/main" val="2451040807"/>
                    </a:ext>
                  </a:extLst>
                </a:gridCol>
                <a:gridCol w="3587097">
                  <a:extLst>
                    <a:ext uri="{9D8B030D-6E8A-4147-A177-3AD203B41FA5}">
                      <a16:colId xmlns:a16="http://schemas.microsoft.com/office/drawing/2014/main" val="25591788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5014038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47253591"/>
                    </a:ext>
                  </a:extLst>
                </a:gridCol>
              </a:tblGrid>
              <a:tr h="3781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OpenDyslexic" panose="00000500000000000000" pitchFamily="50" charset="0"/>
                        </a:rPr>
                        <a:t>WJEC Level 3 Certificate in Food Science and Nutrition </a:t>
                      </a:r>
                      <a:endParaRPr lang="en-GB" sz="1800" dirty="0">
                        <a:solidFill>
                          <a:schemeClr val="tx1"/>
                        </a:solidFill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781213"/>
                  </a:ext>
                </a:extLst>
              </a:tr>
              <a:tr h="45242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Unit number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Unit title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structure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Assessment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479664"/>
                  </a:ext>
                </a:extLst>
              </a:tr>
              <a:tr h="945351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1 (Year 12)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Meeting nutritional needs of specific groups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Mandatory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Internal and external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425619"/>
                  </a:ext>
                </a:extLst>
              </a:tr>
              <a:tr h="820077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2 (Year 13)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Ensuring food is safe to eat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Mandatory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External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410022"/>
                  </a:ext>
                </a:extLst>
              </a:tr>
              <a:tr h="945351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3 (Year 13)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Experimenting to solve food production problems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Optional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Internal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64905"/>
                  </a:ext>
                </a:extLst>
              </a:tr>
              <a:tr h="945351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4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Current issues in food science and nutrition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Optional 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OpenDyslexic" panose="00000500000000000000" pitchFamily="50" charset="0"/>
                        </a:rPr>
                        <a:t>Internal</a:t>
                      </a:r>
                      <a:endParaRPr lang="en-GB" sz="180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401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46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DCF5-FD89-425E-9375-D461145D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Dyslexic" panose="00000500000000000000" pitchFamily="50" charset="0"/>
              </a:rPr>
              <a:t>Overview of year 12 </a:t>
            </a:r>
            <a:endParaRPr lang="en-GB" dirty="0">
              <a:latin typeface="OpenDyslexic" panose="000005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2547F-CF69-4DAB-A913-3D500F2B9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05" y="1876926"/>
            <a:ext cx="11770895" cy="4447674"/>
          </a:xfrm>
        </p:spPr>
        <p:txBody>
          <a:bodyPr>
            <a:normAutofit/>
          </a:bodyPr>
          <a:lstStyle/>
          <a:p>
            <a:r>
              <a:rPr lang="en-US" dirty="0">
                <a:latin typeface="OpenDyslexic" panose="00000500000000000000" pitchFamily="50" charset="0"/>
              </a:rPr>
              <a:t>Unit 1: meeting nutritional needs of specific groups</a:t>
            </a:r>
          </a:p>
          <a:p>
            <a:r>
              <a:rPr lang="en-US" dirty="0">
                <a:latin typeface="OpenDyslexic" panose="00000500000000000000" pitchFamily="50" charset="0"/>
              </a:rPr>
              <a:t>Explore the functions of nutrients and why they are needed by the body</a:t>
            </a:r>
          </a:p>
          <a:p>
            <a:r>
              <a:rPr lang="en-US" dirty="0">
                <a:latin typeface="OpenDyslexic" panose="00000500000000000000" pitchFamily="50" charset="0"/>
              </a:rPr>
              <a:t>Look at nutritional requirements for different life stages</a:t>
            </a:r>
          </a:p>
          <a:p>
            <a:r>
              <a:rPr lang="en-US" dirty="0">
                <a:latin typeface="OpenDyslexic" panose="00000500000000000000" pitchFamily="50" charset="0"/>
              </a:rPr>
              <a:t>Develop practical skills to plan and prepare nutritionally balanced dishes </a:t>
            </a:r>
          </a:p>
          <a:p>
            <a:r>
              <a:rPr lang="en-US" dirty="0">
                <a:latin typeface="OpenDyslexic" panose="00000500000000000000" pitchFamily="50" charset="0"/>
              </a:rPr>
              <a:t>Identify and demonstrating the importance of food safety </a:t>
            </a:r>
            <a:endParaRPr lang="en-GB" dirty="0">
              <a:latin typeface="OpenDyslexic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40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ECAAD-7246-463B-9EEA-02EF13467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Dyslexic" panose="00000500000000000000" pitchFamily="50" charset="0"/>
              </a:rPr>
              <a:t>Overview of year 13</a:t>
            </a:r>
            <a:endParaRPr lang="en-GB" dirty="0">
              <a:latin typeface="OpenDyslexic" panose="000005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CBDAB-0916-4D2F-B19F-5074C2410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5" y="1690688"/>
            <a:ext cx="11393905" cy="4710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OpenDyslexic" panose="00000500000000000000" pitchFamily="50" charset="0"/>
              </a:rPr>
              <a:t>Unit 2: Ensuring food is safe to eat</a:t>
            </a:r>
            <a:endParaRPr lang="en-GB" dirty="0">
              <a:latin typeface="OpenDyslexic" panose="00000500000000000000" pitchFamily="50" charset="0"/>
            </a:endParaRPr>
          </a:p>
          <a:p>
            <a:r>
              <a:rPr lang="en-US" dirty="0">
                <a:latin typeface="OpenDyslexic" panose="00000500000000000000" pitchFamily="50" charset="0"/>
              </a:rPr>
              <a:t>Y</a:t>
            </a:r>
            <a:r>
              <a:rPr lang="en-GB" dirty="0" err="1">
                <a:latin typeface="OpenDyslexic" panose="00000500000000000000" pitchFamily="50" charset="0"/>
              </a:rPr>
              <a:t>ou</a:t>
            </a:r>
            <a:r>
              <a:rPr lang="en-GB" dirty="0">
                <a:latin typeface="OpenDyslexic" panose="00000500000000000000" pitchFamily="50" charset="0"/>
              </a:rPr>
              <a:t> will look at the hazards and risks in relation to storage, preparation and cooking of food in different environments </a:t>
            </a:r>
          </a:p>
          <a:p>
            <a:r>
              <a:rPr lang="en-US" dirty="0">
                <a:latin typeface="OpenDyslexic" panose="00000500000000000000" pitchFamily="50" charset="0"/>
              </a:rPr>
              <a:t>U</a:t>
            </a:r>
            <a:r>
              <a:rPr lang="en-GB" dirty="0" err="1">
                <a:latin typeface="OpenDyslexic" panose="00000500000000000000" pitchFamily="50" charset="0"/>
              </a:rPr>
              <a:t>nderstand</a:t>
            </a:r>
            <a:r>
              <a:rPr lang="en-GB" dirty="0">
                <a:latin typeface="OpenDyslexic" panose="00000500000000000000" pitchFamily="50" charset="0"/>
              </a:rPr>
              <a:t> what control measures need to be put into place </a:t>
            </a:r>
          </a:p>
          <a:p>
            <a:endParaRPr lang="en-US" dirty="0">
              <a:latin typeface="OpenDyslexic" panose="00000500000000000000" pitchFamily="50" charset="0"/>
            </a:endParaRPr>
          </a:p>
          <a:p>
            <a:pPr marL="0" indent="0">
              <a:buNone/>
            </a:pPr>
            <a:r>
              <a:rPr lang="en-US" dirty="0">
                <a:latin typeface="OpenDyslexic" panose="00000500000000000000" pitchFamily="50" charset="0"/>
              </a:rPr>
              <a:t>U</a:t>
            </a:r>
            <a:r>
              <a:rPr lang="en-GB" dirty="0">
                <a:latin typeface="OpenDyslexic" panose="00000500000000000000" pitchFamily="50" charset="0"/>
              </a:rPr>
              <a:t>nit 3: experimenting to solve food production problems </a:t>
            </a:r>
          </a:p>
          <a:p>
            <a:r>
              <a:rPr lang="en-US" dirty="0">
                <a:latin typeface="OpenDyslexic" panose="00000500000000000000" pitchFamily="50" charset="0"/>
              </a:rPr>
              <a:t>Y</a:t>
            </a:r>
            <a:r>
              <a:rPr lang="en-GB" dirty="0" err="1">
                <a:latin typeface="OpenDyslexic" panose="00000500000000000000" pitchFamily="50" charset="0"/>
              </a:rPr>
              <a:t>ou</a:t>
            </a:r>
            <a:r>
              <a:rPr lang="en-GB" dirty="0">
                <a:latin typeface="OpenDyslexic" panose="00000500000000000000" pitchFamily="50" charset="0"/>
              </a:rPr>
              <a:t> will develop skills to plan and carry out experiments to address food production issues </a:t>
            </a:r>
            <a:endParaRPr lang="en-US" dirty="0">
              <a:latin typeface="OpenDyslexic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8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B053F-BB96-4DCD-A7C8-E1CB052B1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4" y="296779"/>
            <a:ext cx="5937755" cy="1188720"/>
          </a:xfrm>
        </p:spPr>
        <p:txBody>
          <a:bodyPr/>
          <a:lstStyle/>
          <a:p>
            <a:r>
              <a:rPr lang="en-US" dirty="0">
                <a:latin typeface="OpenDyslexic" panose="00000500000000000000" pitchFamily="50" charset="0"/>
              </a:rPr>
              <a:t>Job opportunities </a:t>
            </a:r>
            <a:endParaRPr lang="en-GB" dirty="0">
              <a:latin typeface="OpenDyslexic" panose="000005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90B4A-F1AD-4E83-9B02-A2B339C1C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916" y="1636295"/>
            <a:ext cx="11225463" cy="4535905"/>
          </a:xfrm>
        </p:spPr>
        <p:txBody>
          <a:bodyPr>
            <a:normAutofit/>
          </a:bodyPr>
          <a:lstStyle/>
          <a:p>
            <a:r>
              <a:rPr lang="en-US" dirty="0">
                <a:latin typeface="OpenDyslexic" panose="00000500000000000000" pitchFamily="50" charset="0"/>
              </a:rPr>
              <a:t>This course is designed for those wanting to progress to university but also to those wanting to pursue careers or learning in related areas such as:</a:t>
            </a:r>
          </a:p>
          <a:p>
            <a:pPr lvl="1"/>
            <a:r>
              <a:rPr lang="en-US" dirty="0">
                <a:latin typeface="OpenDyslexic" panose="00000500000000000000" pitchFamily="50" charset="0"/>
              </a:rPr>
              <a:t>Food industry</a:t>
            </a:r>
          </a:p>
          <a:p>
            <a:pPr lvl="1"/>
            <a:r>
              <a:rPr lang="en-US" dirty="0">
                <a:latin typeface="OpenDyslexic" panose="00000500000000000000" pitchFamily="50" charset="0"/>
              </a:rPr>
              <a:t>Hospitality and Catering </a:t>
            </a:r>
          </a:p>
          <a:p>
            <a:pPr lvl="1"/>
            <a:r>
              <a:rPr lang="en-US" dirty="0">
                <a:latin typeface="OpenDyslexic" panose="00000500000000000000" pitchFamily="50" charset="0"/>
              </a:rPr>
              <a:t>Teacher </a:t>
            </a:r>
          </a:p>
          <a:p>
            <a:pPr lvl="1"/>
            <a:r>
              <a:rPr lang="en-US" dirty="0">
                <a:latin typeface="OpenDyslexic" panose="00000500000000000000" pitchFamily="50" charset="0"/>
              </a:rPr>
              <a:t>Dietician </a:t>
            </a:r>
          </a:p>
          <a:p>
            <a:pPr lvl="1"/>
            <a:r>
              <a:rPr lang="en-US" dirty="0">
                <a:latin typeface="OpenDyslexic" panose="00000500000000000000" pitchFamily="50" charset="0"/>
              </a:rPr>
              <a:t>Nutritionist </a:t>
            </a:r>
          </a:p>
          <a:p>
            <a:pPr lvl="1"/>
            <a:r>
              <a:rPr lang="en-US" dirty="0">
                <a:latin typeface="OpenDyslexic" panose="00000500000000000000" pitchFamily="50" charset="0"/>
              </a:rPr>
              <a:t>Food scientist</a:t>
            </a:r>
          </a:p>
          <a:p>
            <a:pPr lvl="1"/>
            <a:r>
              <a:rPr lang="en-US" dirty="0">
                <a:latin typeface="OpenDyslexic" panose="00000500000000000000" pitchFamily="50" charset="0"/>
              </a:rPr>
              <a:t>Chef </a:t>
            </a:r>
          </a:p>
          <a:p>
            <a:pPr lvl="1"/>
            <a:r>
              <a:rPr lang="en-US" dirty="0">
                <a:latin typeface="OpenDyslexic" panose="00000500000000000000" pitchFamily="50" charset="0"/>
              </a:rPr>
              <a:t>Research and development officer.</a:t>
            </a:r>
          </a:p>
        </p:txBody>
      </p:sp>
    </p:spTree>
    <p:extLst>
      <p:ext uri="{BB962C8B-B14F-4D97-AF65-F5344CB8AC3E}">
        <p14:creationId xmlns:p14="http://schemas.microsoft.com/office/powerpoint/2010/main" val="250576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F76F5-2262-4CF3-97EF-E612ACC0F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47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OpenDyslexic" panose="00000500000000000000" pitchFamily="50" charset="0"/>
              </a:rPr>
              <a:t>University courses </a:t>
            </a:r>
            <a:endParaRPr lang="en-GB" dirty="0">
              <a:latin typeface="OpenDyslexic" panose="000005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F4933-9574-4B00-87EC-AD427F7A5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47" y="1690688"/>
            <a:ext cx="11345779" cy="440531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OpenDyslexic" panose="00000500000000000000" pitchFamily="50" charset="0"/>
              </a:rPr>
              <a:t>By studying for this certificate at A level, you will gain the required knowledge to use the qualification to support entry to higher education courses such as </a:t>
            </a:r>
          </a:p>
          <a:p>
            <a:pPr lvl="1"/>
            <a:r>
              <a:rPr lang="en-US" sz="2800" dirty="0">
                <a:latin typeface="OpenDyslexic" panose="00000500000000000000" pitchFamily="50" charset="0"/>
              </a:rPr>
              <a:t>BSc Human Nutrition </a:t>
            </a:r>
          </a:p>
          <a:p>
            <a:pPr lvl="1"/>
            <a:r>
              <a:rPr lang="en-US" sz="2800" dirty="0">
                <a:latin typeface="OpenDyslexic" panose="00000500000000000000" pitchFamily="50" charset="0"/>
              </a:rPr>
              <a:t>BSc (Hons) Public Health Nutrition </a:t>
            </a:r>
          </a:p>
          <a:p>
            <a:pPr lvl="1"/>
            <a:r>
              <a:rPr lang="en-US" sz="2800" dirty="0">
                <a:latin typeface="OpenDyslexic" panose="00000500000000000000" pitchFamily="50" charset="0"/>
              </a:rPr>
              <a:t>BSc (Hons) Food with nutrition </a:t>
            </a:r>
          </a:p>
          <a:p>
            <a:pPr lvl="1"/>
            <a:r>
              <a:rPr lang="en-US" sz="2800" dirty="0">
                <a:latin typeface="OpenDyslexic" panose="00000500000000000000" pitchFamily="50" charset="0"/>
              </a:rPr>
              <a:t>BSc (Hons) Food Science and Technology </a:t>
            </a:r>
            <a:endParaRPr lang="en-GB" sz="2800" dirty="0">
              <a:latin typeface="OpenDyslexic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392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32EB-EAB0-474A-8BB8-09A2D4308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636" y="258830"/>
            <a:ext cx="10515600" cy="1325563"/>
          </a:xfrm>
        </p:spPr>
        <p:txBody>
          <a:bodyPr/>
          <a:lstStyle/>
          <a:p>
            <a:r>
              <a:rPr lang="en-US" u="sng" dirty="0">
                <a:latin typeface="OpenDyslexic" panose="00000500000000000000" pitchFamily="50" charset="0"/>
              </a:rPr>
              <a:t>Food production investigation </a:t>
            </a:r>
            <a:endParaRPr lang="en-GB" u="sng" dirty="0">
              <a:latin typeface="OpenDyslexic" panose="00000500000000000000" pitchFamily="50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0E8C49-58CE-490C-A3BD-3E9F7D61AB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3763" y="1452095"/>
            <a:ext cx="9324473" cy="518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74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67F9-BEB1-4E6E-B01E-A533E535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Dyslexic" panose="00000500000000000000" pitchFamily="50" charset="0"/>
              </a:rPr>
              <a:t>Task 1- improving the product</a:t>
            </a:r>
            <a:endParaRPr lang="en-GB" dirty="0">
              <a:latin typeface="OpenDyslexic" panose="000005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C240B-A3F7-4E30-B870-40D9CD8C9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5783317" cy="4486275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OpenDyslexic" panose="00000500000000000000" pitchFamily="50" charset="0"/>
              </a:rPr>
              <a:t>As part of your investigation you will taste test similar products to help find the best Chelsea bun </a:t>
            </a:r>
          </a:p>
          <a:p>
            <a:r>
              <a:rPr lang="en-US" dirty="0">
                <a:latin typeface="OpenDyslexic" panose="00000500000000000000" pitchFamily="50" charset="0"/>
              </a:rPr>
              <a:t>In today’s lesson you will be test tasting different Chelsea buns</a:t>
            </a:r>
          </a:p>
          <a:p>
            <a:r>
              <a:rPr lang="en-US" dirty="0">
                <a:latin typeface="OpenDyslexic" panose="00000500000000000000" pitchFamily="50" charset="0"/>
              </a:rPr>
              <a:t>For </a:t>
            </a:r>
            <a:r>
              <a:rPr lang="en-US" dirty="0" err="1">
                <a:latin typeface="OpenDyslexic" panose="00000500000000000000" pitchFamily="50" charset="0"/>
              </a:rPr>
              <a:t>eachbun</a:t>
            </a:r>
            <a:r>
              <a:rPr lang="en-US" dirty="0">
                <a:latin typeface="OpenDyslexic" panose="00000500000000000000" pitchFamily="50" charset="0"/>
              </a:rPr>
              <a:t> that you try you will need to complete a sensory analysis. </a:t>
            </a:r>
            <a:endParaRPr lang="en-GB" dirty="0">
              <a:latin typeface="OpenDyslexic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83D16F-392A-4442-9D5D-411794915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0693" y="1548558"/>
            <a:ext cx="3939881" cy="47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4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:a16="http://schemas.microsoft.com/office/drawing/2014/main" id="{3B762920-EEF0-4BC8-8249-7F20FCE6E626}"/>
              </a:ext>
            </a:extLst>
          </p:cNvPr>
          <p:cNvSpPr/>
          <p:nvPr/>
        </p:nvSpPr>
        <p:spPr>
          <a:xfrm>
            <a:off x="7400598" y="1428356"/>
            <a:ext cx="2758965" cy="1369027"/>
          </a:xfrm>
          <a:prstGeom prst="cloud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Not enough flavor and variety of fruit 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A83F46C-EDB4-4396-9D55-63267D33D290}"/>
              </a:ext>
            </a:extLst>
          </p:cNvPr>
          <p:cNvCxnSpPr>
            <a:cxnSpLocks/>
          </p:cNvCxnSpPr>
          <p:nvPr/>
        </p:nvCxnSpPr>
        <p:spPr>
          <a:xfrm flipV="1">
            <a:off x="9741775" y="1181977"/>
            <a:ext cx="497928" cy="5583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D1A845B-F1E4-4985-9F42-320E54EB1804}"/>
              </a:ext>
            </a:extLst>
          </p:cNvPr>
          <p:cNvCxnSpPr>
            <a:cxnSpLocks/>
          </p:cNvCxnSpPr>
          <p:nvPr/>
        </p:nvCxnSpPr>
        <p:spPr>
          <a:xfrm>
            <a:off x="9703672" y="2275806"/>
            <a:ext cx="528144" cy="5215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016FF4B-3B5A-4A58-A060-C1B35972F4D5}"/>
              </a:ext>
            </a:extLst>
          </p:cNvPr>
          <p:cNvCxnSpPr>
            <a:cxnSpLocks/>
          </p:cNvCxnSpPr>
          <p:nvPr/>
        </p:nvCxnSpPr>
        <p:spPr>
          <a:xfrm flipH="1">
            <a:off x="7655475" y="2556967"/>
            <a:ext cx="361297" cy="4830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0394DBB-2E12-42FB-BE51-F90E9657DE35}"/>
              </a:ext>
            </a:extLst>
          </p:cNvPr>
          <p:cNvCxnSpPr>
            <a:cxnSpLocks/>
          </p:cNvCxnSpPr>
          <p:nvPr/>
        </p:nvCxnSpPr>
        <p:spPr>
          <a:xfrm flipH="1" flipV="1">
            <a:off x="7202873" y="1419498"/>
            <a:ext cx="526832" cy="603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07F1FAC-F8D5-4355-9B51-FF944E27C952}"/>
              </a:ext>
            </a:extLst>
          </p:cNvPr>
          <p:cNvSpPr txBox="1"/>
          <p:nvPr/>
        </p:nvSpPr>
        <p:spPr>
          <a:xfrm>
            <a:off x="10159563" y="815429"/>
            <a:ext cx="2150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Investigation 2- </a:t>
            </a:r>
            <a:r>
              <a:rPr lang="en-US" dirty="0" err="1"/>
              <a:t>flavourings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A07321-CC62-4E46-BD6D-C21A8F0025B8}"/>
              </a:ext>
            </a:extLst>
          </p:cNvPr>
          <p:cNvSpPr txBox="1"/>
          <p:nvPr/>
        </p:nvSpPr>
        <p:spPr>
          <a:xfrm>
            <a:off x="5685442" y="817881"/>
            <a:ext cx="2150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Investigation 1- changing the fruit 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F9BFC-A32E-41F1-B4BA-F18418EE3BA0}"/>
              </a:ext>
            </a:extLst>
          </p:cNvPr>
          <p:cNvSpPr txBox="1"/>
          <p:nvPr/>
        </p:nvSpPr>
        <p:spPr>
          <a:xfrm>
            <a:off x="9724695" y="2685468"/>
            <a:ext cx="2504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Investigation 3- different quantities of fruit 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F3BD3B-AC62-4F3E-A8EA-9DCF3DC83CC3}"/>
              </a:ext>
            </a:extLst>
          </p:cNvPr>
          <p:cNvSpPr txBox="1"/>
          <p:nvPr/>
        </p:nvSpPr>
        <p:spPr>
          <a:xfrm>
            <a:off x="5770180" y="3007999"/>
            <a:ext cx="2504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Investigation 4- different types of sugar </a:t>
            </a:r>
            <a:endParaRPr lang="en-GB" dirty="0"/>
          </a:p>
        </p:txBody>
      </p:sp>
      <p:sp>
        <p:nvSpPr>
          <p:cNvPr id="25" name="Title 24">
            <a:extLst>
              <a:ext uri="{FF2B5EF4-FFF2-40B4-BE49-F238E27FC236}">
                <a16:creationId xmlns:a16="http://schemas.microsoft.com/office/drawing/2014/main" id="{C26B7A8C-66C2-46DB-93B0-E2C4D31E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01" y="251463"/>
            <a:ext cx="10515600" cy="1325563"/>
          </a:xfrm>
        </p:spPr>
        <p:txBody>
          <a:bodyPr/>
          <a:lstStyle/>
          <a:p>
            <a:r>
              <a:rPr lang="en-US" dirty="0"/>
              <a:t>Experiment aim 1- </a:t>
            </a:r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9A3D64-061D-4078-AE64-BF4189AFC567}"/>
              </a:ext>
            </a:extLst>
          </p:cNvPr>
          <p:cNvSpPr txBox="1"/>
          <p:nvPr/>
        </p:nvSpPr>
        <p:spPr>
          <a:xfrm>
            <a:off x="347830" y="2112869"/>
            <a:ext cx="46948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Unit 3 coursework for year 13 is very similar to Yr11 NEA1. </a:t>
            </a:r>
          </a:p>
          <a:p>
            <a:endParaRPr lang="en-US" dirty="0"/>
          </a:p>
          <a:p>
            <a:r>
              <a:rPr lang="en-US" dirty="0"/>
              <a:t>Instead of doing 1-2 mini investigations you will be tasked with completing 3-4 investigations. </a:t>
            </a:r>
          </a:p>
          <a:p>
            <a:endParaRPr lang="en-US" dirty="0"/>
          </a:p>
          <a:p>
            <a:r>
              <a:rPr lang="en-US" dirty="0"/>
              <a:t>Around you mind-map we have come up with 4 investigations for the comment. </a:t>
            </a:r>
          </a:p>
          <a:p>
            <a:endParaRPr lang="en-US" dirty="0"/>
          </a:p>
          <a:p>
            <a:r>
              <a:rPr lang="en-US" dirty="0"/>
              <a:t>What types of ingredients could we do for each investigation?</a:t>
            </a:r>
          </a:p>
          <a:p>
            <a:endParaRPr lang="en-US" dirty="0"/>
          </a:p>
          <a:p>
            <a:r>
              <a:rPr lang="en-US" dirty="0"/>
              <a:t>How will we keep it a fair test?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52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30B004E4030438EC8C74B8DAE3C6D" ma:contentTypeVersion="15" ma:contentTypeDescription="Create a new document." ma:contentTypeScope="" ma:versionID="68db968f3c201d6bda36f7e0937378bf">
  <xsd:schema xmlns:xsd="http://www.w3.org/2001/XMLSchema" xmlns:xs="http://www.w3.org/2001/XMLSchema" xmlns:p="http://schemas.microsoft.com/office/2006/metadata/properties" xmlns:ns2="3ae4bebc-5183-402f-9a72-94513702be85" xmlns:ns3="0ff20ada-ea1e-4479-af96-12e7f68be8f6" targetNamespace="http://schemas.microsoft.com/office/2006/metadata/properties" ma:root="true" ma:fieldsID="a4c179d4ccee0a51f8c94465ac42ae55" ns2:_="" ns3:_="">
    <xsd:import namespace="3ae4bebc-5183-402f-9a72-94513702be85"/>
    <xsd:import namespace="0ff20ada-ea1e-4479-af96-12e7f68be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bebc-5183-402f-9a72-94513702b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20ada-ea1e-4479-af96-12e7f68be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64DFD-7F61-4CB7-9A52-7CB8DCDA7A81}"/>
</file>

<file path=customXml/itemProps2.xml><?xml version="1.0" encoding="utf-8"?>
<ds:datastoreItem xmlns:ds="http://schemas.openxmlformats.org/officeDocument/2006/customXml" ds:itemID="{96CFF4E9-D6B7-45F9-B66E-979109A82D0D}"/>
</file>

<file path=customXml/itemProps3.xml><?xml version="1.0" encoding="utf-8"?>
<ds:datastoreItem xmlns:ds="http://schemas.openxmlformats.org/officeDocument/2006/customXml" ds:itemID="{A9155E27-5AF8-44AB-94E0-C2D74633AEAD}"/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627</Words>
  <Application>Microsoft Office PowerPoint</Application>
  <PresentationFormat>Widescreen</PresentationFormat>
  <Paragraphs>88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OpenDyslexic</vt:lpstr>
      <vt:lpstr>Office Theme</vt:lpstr>
      <vt:lpstr>Welcome to Food science and nutrition  </vt:lpstr>
      <vt:lpstr>Overview of course </vt:lpstr>
      <vt:lpstr>Overview of year 12 </vt:lpstr>
      <vt:lpstr>Overview of year 13</vt:lpstr>
      <vt:lpstr>Job opportunities </vt:lpstr>
      <vt:lpstr>University courses </vt:lpstr>
      <vt:lpstr>Food production investigation </vt:lpstr>
      <vt:lpstr>Task 1- improving the product</vt:lpstr>
      <vt:lpstr>Experiment aim 1- </vt:lpstr>
      <vt:lpstr>Any questions </vt:lpstr>
      <vt:lpstr>Sensory star diagram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Food science and nutrition</dc:title>
  <dc:creator>Ms T Bell</dc:creator>
  <cp:lastModifiedBy>Ms T Bell</cp:lastModifiedBy>
  <cp:revision>14</cp:revision>
  <dcterms:created xsi:type="dcterms:W3CDTF">2024-06-21T13:54:14Z</dcterms:created>
  <dcterms:modified xsi:type="dcterms:W3CDTF">2024-06-27T16:02:40Z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0x0101008E530B004E4030438EC8C74B8DAE3C6D</vt:lpwstr>
  </property>
</Properties>
</file>