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8" r:id="rId4"/>
    <p:sldMasterId id="214748366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AFFDFDB-C931-4C05-913F-3B82CE9C5C8F}">
  <a:tblStyle styleId="{7AFFDFDB-C931-4C05-913F-3B82CE9C5C8F}"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E34AFF41-D8C5-48A7-9D65-74CBB1A95FCA}" styleName="Table_1">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85BDFDC8-B03A-42D2-997E-22F3961A312C}" styleName="Table_2">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13" Type="http://schemas.openxmlformats.org/officeDocument/2006/relationships/slide" Target="slides/slide7.xml"/><Relationship Id="rId18" Type="http://schemas.openxmlformats.org/officeDocument/2006/relationships/slide" Target="slides/slide12.xml"/><Relationship Id="rId21" Type="http://schemas.openxmlformats.org/officeDocument/2006/relationships/slide" Target="slides/slide15.xml"/><Relationship Id="rId3" Type="http://schemas.openxmlformats.org/officeDocument/2006/relationships/tableStyles" Target="tableStyles.xml"/><Relationship Id="rId34" Type="http://schemas.openxmlformats.org/officeDocument/2006/relationships/customXml" Target="../customXml/item2.xml"/><Relationship Id="rId25" Type="http://schemas.openxmlformats.org/officeDocument/2006/relationships/slide" Target="slides/slide19.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33" Type="http://schemas.openxmlformats.org/officeDocument/2006/relationships/customXml" Target="../customXml/item1.xml"/><Relationship Id="rId20" Type="http://schemas.openxmlformats.org/officeDocument/2006/relationships/slide" Target="slides/slide14.xml"/><Relationship Id="rId2" Type="http://schemas.openxmlformats.org/officeDocument/2006/relationships/presProps" Target="presProps.xml"/><Relationship Id="rId29" Type="http://schemas.openxmlformats.org/officeDocument/2006/relationships/slide" Target="slides/slide23.xml"/><Relationship Id="rId16" Type="http://schemas.openxmlformats.org/officeDocument/2006/relationships/slide" Target="slides/slide10.xml"/><Relationship Id="rId24" Type="http://schemas.openxmlformats.org/officeDocument/2006/relationships/slide" Target="slides/slide18.xml"/><Relationship Id="rId1" Type="http://schemas.openxmlformats.org/officeDocument/2006/relationships/theme" Target="theme/theme1.xml"/><Relationship Id="rId6" Type="http://schemas.openxmlformats.org/officeDocument/2006/relationships/notesMaster" Target="notesMasters/notesMaster1.xml"/><Relationship Id="rId11" Type="http://schemas.openxmlformats.org/officeDocument/2006/relationships/slide" Target="slides/slide5.xml"/><Relationship Id="rId32" Type="http://schemas.openxmlformats.org/officeDocument/2006/relationships/slide" Target="slides/slide26.xml"/><Relationship Id="rId23" Type="http://schemas.openxmlformats.org/officeDocument/2006/relationships/slide" Target="slides/slide17.xml"/><Relationship Id="rId28" Type="http://schemas.openxmlformats.org/officeDocument/2006/relationships/slide" Target="slides/slide22.xml"/><Relationship Id="rId5" Type="http://schemas.openxmlformats.org/officeDocument/2006/relationships/slideMaster" Target="slideMasters/slideMaster2.xml"/><Relationship Id="rId15" Type="http://schemas.openxmlformats.org/officeDocument/2006/relationships/slide" Target="slides/slide9.xml"/><Relationship Id="rId31" Type="http://schemas.openxmlformats.org/officeDocument/2006/relationships/slide" Target="slides/slide25.xml"/><Relationship Id="rId10" Type="http://schemas.openxmlformats.org/officeDocument/2006/relationships/slide" Target="slides/slide4.xml"/><Relationship Id="rId19" Type="http://schemas.openxmlformats.org/officeDocument/2006/relationships/slide" Target="slides/slide13.xml"/><Relationship Id="rId22" Type="http://schemas.openxmlformats.org/officeDocument/2006/relationships/slide" Target="slides/slide16.xml"/><Relationship Id="rId4" Type="http://schemas.openxmlformats.org/officeDocument/2006/relationships/slideMaster" Target="slideMasters/slideMaster1.xml"/><Relationship Id="rId9" Type="http://schemas.openxmlformats.org/officeDocument/2006/relationships/slide" Target="slides/slide3.xml"/><Relationship Id="rId27" Type="http://schemas.openxmlformats.org/officeDocument/2006/relationships/slide" Target="slides/slide21.xml"/><Relationship Id="rId30" Type="http://schemas.openxmlformats.org/officeDocument/2006/relationships/slide" Target="slides/slide24.xml"/><Relationship Id="rId14" Type="http://schemas.openxmlformats.org/officeDocument/2006/relationships/slide" Target="slides/slide8.xml"/><Relationship Id="rId35" Type="http://schemas.openxmlformats.org/officeDocument/2006/relationships/customXml" Target="../customXml/item3.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e80e390b5c_0_27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g2e80e390b5c_0_2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e80e390b5c_0_27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g2e80e390b5c_0_2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e80e390b5c_0_282: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g2e80e390b5c_0_28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e80e390b5c_0_28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g2e80e390b5c_0_28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e80e390b5c_0_29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g2e80e390b5c_0_29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2e80e390b5c_0_307: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g2e80e390b5c_0_30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2e80e390b5c_0_312: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g2e80e390b5c_0_3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e80e390b5c_0_31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g2e80e390b5c_0_3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2e80e390b5c_0_32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g2e80e390b5c_0_3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2e80e390b5c_0_33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g2e80e390b5c_0_3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e80e390b5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e80e390b5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2e80e390b5c_0_33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g2e80e390b5c_0_3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2e80e390b5c_0_342: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g2e80e390b5c_0_3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2e80e390b5c_0_34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g2e80e390b5c_0_3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e80e390b5c_0_355: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g2e80e390b5c_0_3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e80e390b5c_0_36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g2e80e390b5c_0_36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2e80e390b5c_0_365: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g2e80e390b5c_0_36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5" name="Google Shape;30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e80e390b5c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e80e390b5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chemeClr val="dk1"/>
                </a:solidFill>
              </a:rPr>
              <a:t>There is a strong focus on programming, not an easy subject</a:t>
            </a:r>
            <a:r>
              <a:rPr lang="en-GB" sz="3000">
                <a:solidFill>
                  <a:schemeClr val="dk1"/>
                </a:solidFill>
              </a:rPr>
              <a: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e80e390b5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e80e390b5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e80e390b5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e80e390b5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e80e390b5c_0_25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g2e80e390b5c_0_25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e80e390b5c_0_25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g2e80e390b5c_0_2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e80e390b5c_0_26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g2e80e390b5c_0_26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e80e390b5c_0_26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g2e80e390b5c_0_2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 Id="rId3" Type="http://schemas.openxmlformats.org/officeDocument/2006/relationships/image" Target="../media/image4.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g"/><Relationship Id="rId3" Type="http://schemas.openxmlformats.org/officeDocument/2006/relationships/image" Target="../media/image2.png"/><Relationship Id="rId4" Type="http://schemas.openxmlformats.org/officeDocument/2006/relationships/image" Target="../media/image10.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 Id="rId3" Type="http://schemas.openxmlformats.org/officeDocument/2006/relationships/image" Target="../media/image4.jp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0" name="Shape 80"/>
        <p:cNvGrpSpPr/>
        <p:nvPr/>
      </p:nvGrpSpPr>
      <p:grpSpPr>
        <a:xfrm>
          <a:off x="0" y="0"/>
          <a:ext cx="0" cy="0"/>
          <a:chOff x="0" y="0"/>
          <a:chExt cx="0" cy="0"/>
        </a:xfrm>
      </p:grpSpPr>
      <p:sp>
        <p:nvSpPr>
          <p:cNvPr id="81" name="Google Shape;81;p13"/>
          <p:cNvSpPr txBox="1"/>
          <p:nvPr>
            <p:ph type="title"/>
          </p:nvPr>
        </p:nvSpPr>
        <p:spPr>
          <a:xfrm>
            <a:off x="415600" y="593367"/>
            <a:ext cx="11360700" cy="763500"/>
          </a:xfrm>
          <a:prstGeom prst="rect">
            <a:avLst/>
          </a:prstGeom>
        </p:spPr>
        <p:txBody>
          <a:bodyPr anchorCtr="0" anchor="ctr" bIns="45700" lIns="91425" spcFirstLastPara="1" rIns="91425" wrap="square" tIns="45700">
            <a:normAutofit/>
          </a:bodyPr>
          <a:lstStyle>
            <a:lvl1pPr lvl="0" rtl="0">
              <a:spcBef>
                <a:spcPts val="0"/>
              </a:spcBef>
              <a:spcAft>
                <a:spcPts val="0"/>
              </a:spcAft>
              <a:buSzPts val="4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82" name="Google Shape;82;p13"/>
          <p:cNvSpPr txBox="1"/>
          <p:nvPr>
            <p:ph idx="1" type="body"/>
          </p:nvPr>
        </p:nvSpPr>
        <p:spPr>
          <a:xfrm>
            <a:off x="415600" y="1536633"/>
            <a:ext cx="11360700" cy="4555200"/>
          </a:xfrm>
          <a:prstGeom prst="rect">
            <a:avLst/>
          </a:prstGeom>
        </p:spPr>
        <p:txBody>
          <a:bodyPr anchorCtr="0" anchor="t" bIns="45700" lIns="91425" spcFirstLastPara="1" rIns="91425" wrap="square" tIns="45700">
            <a:normAutofit/>
          </a:bodyPr>
          <a:lstStyle>
            <a:lvl1pPr indent="-406400" lvl="0" marL="457200" rtl="0">
              <a:spcBef>
                <a:spcPts val="1000"/>
              </a:spcBef>
              <a:spcAft>
                <a:spcPts val="0"/>
              </a:spcAft>
              <a:buSzPts val="2800"/>
              <a:buChar char="•"/>
              <a:defRPr/>
            </a:lvl1pPr>
            <a:lvl2pPr indent="-381000" lvl="1" marL="914400" rtl="0">
              <a:spcBef>
                <a:spcPts val="500"/>
              </a:spcBef>
              <a:spcAft>
                <a:spcPts val="0"/>
              </a:spcAft>
              <a:buSzPts val="2400"/>
              <a:buChar char="•"/>
              <a:defRPr/>
            </a:lvl2pPr>
            <a:lvl3pPr indent="-355600" lvl="2" marL="1371600" rtl="0">
              <a:spcBef>
                <a:spcPts val="500"/>
              </a:spcBef>
              <a:spcAft>
                <a:spcPts val="0"/>
              </a:spcAft>
              <a:buSzPts val="2000"/>
              <a:buChar char="•"/>
              <a:defRPr/>
            </a:lvl3pPr>
            <a:lvl4pPr indent="-342900" lvl="3" marL="1828800" rtl="0">
              <a:spcBef>
                <a:spcPts val="500"/>
              </a:spcBef>
              <a:spcAft>
                <a:spcPts val="0"/>
              </a:spcAft>
              <a:buSzPts val="1800"/>
              <a:buChar char="•"/>
              <a:defRPr/>
            </a:lvl4pPr>
            <a:lvl5pPr indent="-342900" lvl="4" marL="2286000" rtl="0">
              <a:spcBef>
                <a:spcPts val="500"/>
              </a:spcBef>
              <a:spcAft>
                <a:spcPts val="0"/>
              </a:spcAft>
              <a:buSzPts val="1800"/>
              <a:buChar char="•"/>
              <a:defRPr/>
            </a:lvl5pPr>
            <a:lvl6pPr indent="-342900" lvl="5" marL="2743200" rtl="0">
              <a:spcBef>
                <a:spcPts val="500"/>
              </a:spcBef>
              <a:spcAft>
                <a:spcPts val="0"/>
              </a:spcAft>
              <a:buSzPts val="1800"/>
              <a:buChar char="•"/>
              <a:defRPr/>
            </a:lvl6pPr>
            <a:lvl7pPr indent="-342900" lvl="6" marL="3200400" rtl="0">
              <a:spcBef>
                <a:spcPts val="500"/>
              </a:spcBef>
              <a:spcAft>
                <a:spcPts val="0"/>
              </a:spcAft>
              <a:buSzPts val="1800"/>
              <a:buChar char="•"/>
              <a:defRPr/>
            </a:lvl7pPr>
            <a:lvl8pPr indent="-342900" lvl="7" marL="3657600" rtl="0">
              <a:spcBef>
                <a:spcPts val="500"/>
              </a:spcBef>
              <a:spcAft>
                <a:spcPts val="0"/>
              </a:spcAft>
              <a:buSzPts val="1800"/>
              <a:buChar char="•"/>
              <a:defRPr/>
            </a:lvl8pPr>
            <a:lvl9pPr indent="-342900" lvl="8" marL="4114800" rtl="0">
              <a:spcBef>
                <a:spcPts val="500"/>
              </a:spcBef>
              <a:spcAft>
                <a:spcPts val="0"/>
              </a:spcAft>
              <a:buSzPts val="1800"/>
              <a:buChar char="•"/>
              <a:defRPr/>
            </a:lvl9pPr>
          </a:lstStyle>
          <a:p/>
        </p:txBody>
      </p:sp>
      <p:sp>
        <p:nvSpPr>
          <p:cNvPr id="83" name="Google Shape;83;p13"/>
          <p:cNvSpPr txBox="1"/>
          <p:nvPr>
            <p:ph idx="12" type="sldNum"/>
          </p:nvPr>
        </p:nvSpPr>
        <p:spPr>
          <a:xfrm>
            <a:off x="11296610" y="6217622"/>
            <a:ext cx="731700" cy="524700"/>
          </a:xfrm>
          <a:prstGeom prst="rect">
            <a:avLst/>
          </a:prstGeom>
        </p:spPr>
        <p:txBody>
          <a:bodyPr anchorCtr="0" anchor="ctr" bIns="45700" lIns="91425" spcFirstLastPara="1" rIns="91425" wrap="square" tIns="45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85" name="Shape 85"/>
        <p:cNvGrpSpPr/>
        <p:nvPr/>
      </p:nvGrpSpPr>
      <p:grpSpPr>
        <a:xfrm>
          <a:off x="0" y="0"/>
          <a:ext cx="0" cy="0"/>
          <a:chOff x="0" y="0"/>
          <a:chExt cx="0" cy="0"/>
        </a:xfrm>
      </p:grpSpPr>
      <p:pic>
        <p:nvPicPr>
          <p:cNvPr id="86" name="Google Shape;86;p15"/>
          <p:cNvPicPr preferRelativeResize="0"/>
          <p:nvPr/>
        </p:nvPicPr>
        <p:blipFill rotWithShape="1">
          <a:blip r:embed="rId2">
            <a:alphaModFix/>
          </a:blip>
          <a:srcRect b="0" l="0" r="0" t="0"/>
          <a:stretch/>
        </p:blipFill>
        <p:spPr>
          <a:xfrm>
            <a:off x="0" y="0"/>
            <a:ext cx="9144000" cy="6858000"/>
          </a:xfrm>
          <a:prstGeom prst="rect">
            <a:avLst/>
          </a:prstGeom>
          <a:noFill/>
          <a:ln>
            <a:noFill/>
          </a:ln>
        </p:spPr>
      </p:pic>
      <p:cxnSp>
        <p:nvCxnSpPr>
          <p:cNvPr id="87" name="Google Shape;87;p15"/>
          <p:cNvCxnSpPr/>
          <p:nvPr/>
        </p:nvCxnSpPr>
        <p:spPr>
          <a:xfrm>
            <a:off x="6079067" y="1905000"/>
            <a:ext cx="0" cy="2551800"/>
          </a:xfrm>
          <a:prstGeom prst="straightConnector1">
            <a:avLst/>
          </a:prstGeom>
          <a:noFill/>
          <a:ln cap="flat" cmpd="sng" w="12700">
            <a:solidFill>
              <a:schemeClr val="lt1"/>
            </a:solidFill>
            <a:prstDash val="solid"/>
            <a:miter lim="800000"/>
            <a:headEnd len="sm" w="sm" type="none"/>
            <a:tailEnd len="sm" w="sm" type="none"/>
          </a:ln>
        </p:spPr>
      </p:cxnSp>
      <p:sp>
        <p:nvSpPr>
          <p:cNvPr id="88" name="Google Shape;88;p15"/>
          <p:cNvSpPr txBox="1"/>
          <p:nvPr>
            <p:ph idx="1" type="body"/>
          </p:nvPr>
        </p:nvSpPr>
        <p:spPr>
          <a:xfrm>
            <a:off x="2404533" y="1841231"/>
            <a:ext cx="3369600" cy="2202000"/>
          </a:xfrm>
          <a:prstGeom prst="rect">
            <a:avLst/>
          </a:prstGeom>
          <a:noFill/>
          <a:ln>
            <a:noFill/>
          </a:ln>
        </p:spPr>
        <p:txBody>
          <a:bodyPr anchorCtr="0" anchor="t" bIns="45700" lIns="0" spcFirstLastPara="1" rIns="91425" wrap="square" tIns="45700">
            <a:noAutofit/>
          </a:bodyPr>
          <a:lstStyle>
            <a:lvl1pPr indent="-228600" lvl="0" marL="457200" marR="0" rtl="0" algn="l">
              <a:lnSpc>
                <a:spcPct val="106666"/>
              </a:lnSpc>
              <a:spcBef>
                <a:spcPts val="0"/>
              </a:spcBef>
              <a:spcAft>
                <a:spcPts val="0"/>
              </a:spcAft>
              <a:buClr>
                <a:schemeClr val="lt1"/>
              </a:buClr>
              <a:buSzPts val="4500"/>
              <a:buFont typeface="Arial"/>
              <a:buNone/>
              <a:defRPr b="1" i="0" sz="4500" u="none" cap="none" strike="noStrike">
                <a:solidFill>
                  <a:schemeClr val="lt1"/>
                </a:solidFill>
                <a:latin typeface="Arial"/>
                <a:ea typeface="Arial"/>
                <a:cs typeface="Arial"/>
                <a:sym typeface="Arial"/>
              </a:defRPr>
            </a:lvl1pPr>
            <a:lvl2pPr indent="-228600" lvl="1" marL="914400" marR="0" rtl="0" algn="l">
              <a:lnSpc>
                <a:spcPct val="100000"/>
              </a:lnSpc>
              <a:spcBef>
                <a:spcPts val="0"/>
              </a:spcBef>
              <a:spcAft>
                <a:spcPts val="0"/>
              </a:spcAft>
              <a:buClr>
                <a:schemeClr val="lt1"/>
              </a:buClr>
              <a:buSzPts val="2500"/>
              <a:buFont typeface="Arial"/>
              <a:buNone/>
              <a:defRPr b="0" i="0" sz="2500" u="none" cap="none" strike="noStrike">
                <a:solidFill>
                  <a:schemeClr val="lt1"/>
                </a:solidFill>
                <a:latin typeface="Arial"/>
                <a:ea typeface="Arial"/>
                <a:cs typeface="Arial"/>
                <a:sym typeface="Arial"/>
              </a:defRPr>
            </a:lvl2pPr>
            <a:lvl3pPr indent="-228600" lvl="2" marL="1371600" marR="0" rtl="0" algn="l">
              <a:lnSpc>
                <a:spcPct val="106666"/>
              </a:lnSpc>
              <a:spcBef>
                <a:spcPts val="0"/>
              </a:spcBef>
              <a:spcAft>
                <a:spcPts val="0"/>
              </a:spcAft>
              <a:buClr>
                <a:schemeClr val="lt1"/>
              </a:buClr>
              <a:buSzPts val="4500"/>
              <a:buFont typeface="Arial"/>
              <a:buNone/>
              <a:defRPr b="0" i="0" sz="4500" u="none" cap="none" strike="noStrike">
                <a:solidFill>
                  <a:schemeClr val="lt1"/>
                </a:solidFill>
                <a:latin typeface="Arial"/>
                <a:ea typeface="Arial"/>
                <a:cs typeface="Arial"/>
                <a:sym typeface="Arial"/>
              </a:defRPr>
            </a:lvl3pPr>
            <a:lvl4pPr indent="-228600" lvl="3" marL="1828800" marR="0" rtl="0" algn="l">
              <a:lnSpc>
                <a:spcPct val="86666"/>
              </a:lnSpc>
              <a:spcBef>
                <a:spcPts val="0"/>
              </a:spcBef>
              <a:spcAft>
                <a:spcPts val="0"/>
              </a:spcAft>
              <a:buClr>
                <a:srgbClr val="255279"/>
              </a:buClr>
              <a:buSzPts val="3000"/>
              <a:buFont typeface="Arial"/>
              <a:buNone/>
              <a:defRPr b="0" i="0" sz="3000" u="none" cap="none" strike="noStrike">
                <a:solidFill>
                  <a:srgbClr val="255279"/>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9" name="Google Shape;89;p15"/>
          <p:cNvSpPr txBox="1"/>
          <p:nvPr>
            <p:ph idx="2" type="body"/>
          </p:nvPr>
        </p:nvSpPr>
        <p:spPr>
          <a:xfrm>
            <a:off x="6400800" y="1841231"/>
            <a:ext cx="3691500" cy="2202000"/>
          </a:xfrm>
          <a:prstGeom prst="rect">
            <a:avLst/>
          </a:prstGeom>
          <a:noFill/>
          <a:ln>
            <a:noFill/>
          </a:ln>
        </p:spPr>
        <p:txBody>
          <a:bodyPr anchorCtr="0" anchor="t" bIns="45700" lIns="0" spcFirstLastPara="1" rIns="91425" wrap="square" tIns="45700">
            <a:noAutofit/>
          </a:bodyPr>
          <a:lstStyle>
            <a:lvl1pPr indent="-228600" lvl="0" marL="45720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228600" lvl="1" marL="914400" marR="0" rtl="0" algn="l">
              <a:lnSpc>
                <a:spcPct val="111111"/>
              </a:lnSpc>
              <a:spcBef>
                <a:spcPts val="50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indent="-228600" lvl="2" marL="1371600" marR="0" rtl="0" algn="l">
              <a:lnSpc>
                <a:spcPct val="90000"/>
              </a:lnSpc>
              <a:spcBef>
                <a:spcPts val="500"/>
              </a:spcBef>
              <a:spcAft>
                <a:spcPts val="0"/>
              </a:spcAft>
              <a:buClr>
                <a:srgbClr val="ECCC7B"/>
              </a:buClr>
              <a:buSzPts val="3000"/>
              <a:buFont typeface="Arial"/>
              <a:buNone/>
              <a:defRPr b="0" i="0" sz="3000" u="none" cap="none" strike="noStrike">
                <a:solidFill>
                  <a:srgbClr val="ECCC7B"/>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90" name="Google Shape;90;p15"/>
          <p:cNvSpPr/>
          <p:nvPr/>
        </p:nvSpPr>
        <p:spPr>
          <a:xfrm>
            <a:off x="1430392" y="4100382"/>
            <a:ext cx="1440000" cy="972000"/>
          </a:xfrm>
          <a:prstGeom prst="hexagon">
            <a:avLst>
              <a:gd fmla="val 25000" name="adj"/>
              <a:gd fmla="val 115470" name="vf"/>
            </a:avLst>
          </a:prstGeom>
          <a:noFill/>
          <a:ln cap="flat" cmpd="sng" w="114300">
            <a:solidFill>
              <a:srgbClr val="FBD660"/>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b="1" i="0" lang="en-GB" sz="4500" u="none" cap="none" strike="noStrike">
                <a:solidFill>
                  <a:srgbClr val="FBD660"/>
                </a:solidFill>
                <a:latin typeface="Arial"/>
                <a:ea typeface="Arial"/>
                <a:cs typeface="Arial"/>
                <a:sym typeface="Arial"/>
              </a:rPr>
              <a:t>1</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ustom Layout">
  <p:cSld name="4_Custom Layout">
    <p:bg>
      <p:bgPr>
        <a:solidFill>
          <a:srgbClr val="255279"/>
        </a:solidFill>
      </p:bgPr>
    </p:bg>
    <p:spTree>
      <p:nvGrpSpPr>
        <p:cNvPr id="91" name="Shape 91"/>
        <p:cNvGrpSpPr/>
        <p:nvPr/>
      </p:nvGrpSpPr>
      <p:grpSpPr>
        <a:xfrm>
          <a:off x="0" y="0"/>
          <a:ext cx="0" cy="0"/>
          <a:chOff x="0" y="0"/>
          <a:chExt cx="0" cy="0"/>
        </a:xfrm>
      </p:grpSpPr>
      <p:cxnSp>
        <p:nvCxnSpPr>
          <p:cNvPr id="92" name="Google Shape;92;p16"/>
          <p:cNvCxnSpPr/>
          <p:nvPr/>
        </p:nvCxnSpPr>
        <p:spPr>
          <a:xfrm>
            <a:off x="778933" y="1702800"/>
            <a:ext cx="0" cy="1881000"/>
          </a:xfrm>
          <a:prstGeom prst="straightConnector1">
            <a:avLst/>
          </a:prstGeom>
          <a:noFill/>
          <a:ln cap="flat" cmpd="sng" w="28575">
            <a:solidFill>
              <a:schemeClr val="lt1"/>
            </a:solidFill>
            <a:prstDash val="solid"/>
            <a:miter lim="800000"/>
            <a:headEnd len="sm" w="sm" type="none"/>
            <a:tailEnd len="sm" w="sm" type="none"/>
          </a:ln>
        </p:spPr>
      </p:cxnSp>
      <p:sp>
        <p:nvSpPr>
          <p:cNvPr id="93" name="Google Shape;93;p16"/>
          <p:cNvSpPr txBox="1"/>
          <p:nvPr>
            <p:ph idx="1" type="body"/>
          </p:nvPr>
        </p:nvSpPr>
        <p:spPr>
          <a:xfrm>
            <a:off x="964800" y="1702799"/>
            <a:ext cx="10481700" cy="4918200"/>
          </a:xfrm>
          <a:prstGeom prst="rect">
            <a:avLst/>
          </a:prstGeom>
          <a:noFill/>
          <a:ln>
            <a:noFill/>
          </a:ln>
        </p:spPr>
        <p:txBody>
          <a:bodyPr anchorCtr="0" anchor="t" bIns="0" lIns="0" spcFirstLastPara="1" rIns="0" wrap="square" tIns="0">
            <a:noAutofit/>
          </a:bodyPr>
          <a:lstStyle>
            <a:lvl1pPr indent="-387350" lvl="0" marL="457200" marR="0" rtl="0" algn="l">
              <a:lnSpc>
                <a:spcPct val="100000"/>
              </a:lnSpc>
              <a:spcBef>
                <a:spcPts val="0"/>
              </a:spcBef>
              <a:spcAft>
                <a:spcPts val="0"/>
              </a:spcAft>
              <a:buClr>
                <a:schemeClr val="lt1"/>
              </a:buClr>
              <a:buSzPts val="2500"/>
              <a:buFont typeface="Arial"/>
              <a:buChar char="•"/>
              <a:defRPr b="0" i="0" sz="2500" u="none" cap="none" strike="noStrike">
                <a:solidFill>
                  <a:schemeClr val="lt1"/>
                </a:solidFill>
                <a:latin typeface="Arial"/>
                <a:ea typeface="Arial"/>
                <a:cs typeface="Arial"/>
                <a:sym typeface="Arial"/>
              </a:defRPr>
            </a:lvl1pPr>
            <a:lvl2pPr indent="-228600" lvl="1" marL="914400" marR="0" rtl="0" algn="l">
              <a:lnSpc>
                <a:spcPct val="100000"/>
              </a:lnSpc>
              <a:spcBef>
                <a:spcPts val="1400"/>
              </a:spcBef>
              <a:spcAft>
                <a:spcPts val="0"/>
              </a:spcAft>
              <a:buClr>
                <a:srgbClr val="9D9FA2"/>
              </a:buClr>
              <a:buSzPts val="2000"/>
              <a:buFont typeface="Arial"/>
              <a:buNone/>
              <a:defRPr b="0" i="0" sz="2000" u="none" cap="none" strike="noStrike">
                <a:solidFill>
                  <a:srgbClr val="9D9FA2"/>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94" name="Google Shape;94;p16"/>
          <p:cNvSpPr txBox="1"/>
          <p:nvPr>
            <p:ph idx="2"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lt1"/>
              </a:buClr>
              <a:buSzPts val="4000"/>
              <a:buFont typeface="Arial"/>
              <a:buNone/>
              <a:defRPr b="1" i="0" sz="4000" u="none" cap="none" strike="noStrike">
                <a:solidFill>
                  <a:schemeClr val="lt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95" name="Shape 95"/>
        <p:cNvGrpSpPr/>
        <p:nvPr/>
      </p:nvGrpSpPr>
      <p:grpSpPr>
        <a:xfrm>
          <a:off x="0" y="0"/>
          <a:ext cx="0" cy="0"/>
          <a:chOff x="0" y="0"/>
          <a:chExt cx="0" cy="0"/>
        </a:xfrm>
      </p:grpSpPr>
      <p:sp>
        <p:nvSpPr>
          <p:cNvPr id="96" name="Google Shape;96;p17"/>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97" name="Google Shape;97;p17"/>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355600" lvl="1" marL="914400" marR="0" rtl="0" algn="l">
              <a:lnSpc>
                <a:spcPct val="100000"/>
              </a:lnSpc>
              <a:spcBef>
                <a:spcPts val="1400"/>
              </a:spcBef>
              <a:spcAft>
                <a:spcPts val="0"/>
              </a:spcAft>
              <a:buClr>
                <a:srgbClr val="255279"/>
              </a:buClr>
              <a:buSzPts val="2000"/>
              <a:buFont typeface="Arial"/>
              <a:buChar char="•"/>
              <a:defRPr b="0" i="0" sz="2000" u="none" cap="none" strike="noStrike">
                <a:solidFill>
                  <a:srgbClr val="255279"/>
                </a:solidFill>
                <a:latin typeface="Arial"/>
                <a:ea typeface="Arial"/>
                <a:cs typeface="Arial"/>
                <a:sym typeface="Arial"/>
              </a:defRPr>
            </a:lvl2pPr>
            <a:lvl3pPr indent="-355600" lvl="2" marL="1371600" marR="0" rtl="0" algn="l">
              <a:lnSpc>
                <a:spcPct val="100000"/>
              </a:lnSpc>
              <a:spcBef>
                <a:spcPts val="1200"/>
              </a:spcBef>
              <a:spcAft>
                <a:spcPts val="0"/>
              </a:spcAft>
              <a:buClr>
                <a:srgbClr val="FBD660"/>
              </a:buClr>
              <a:buSzPts val="2000"/>
              <a:buFont typeface="Arial"/>
              <a:buChar char="•"/>
              <a:defRPr b="0" i="0" sz="2000" u="none" cap="none" strike="noStrike">
                <a:solidFill>
                  <a:srgbClr val="FBD660"/>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pic>
        <p:nvPicPr>
          <p:cNvPr id="98" name="Google Shape;98;p17"/>
          <p:cNvPicPr preferRelativeResize="0"/>
          <p:nvPr/>
        </p:nvPicPr>
        <p:blipFill rotWithShape="1">
          <a:blip r:embed="rId2">
            <a:alphaModFix/>
          </a:blip>
          <a:srcRect b="0" l="0" r="0" t="0"/>
          <a:stretch/>
        </p:blipFill>
        <p:spPr>
          <a:xfrm>
            <a:off x="9724800" y="6322933"/>
            <a:ext cx="1471423" cy="349331"/>
          </a:xfrm>
          <a:prstGeom prst="rect">
            <a:avLst/>
          </a:prstGeom>
          <a:noFill/>
          <a:ln>
            <a:noFill/>
          </a:ln>
        </p:spPr>
      </p:pic>
      <p:pic>
        <p:nvPicPr>
          <p:cNvPr id="99" name="Google Shape;99;p17"/>
          <p:cNvPicPr preferRelativeResize="0"/>
          <p:nvPr/>
        </p:nvPicPr>
        <p:blipFill rotWithShape="1">
          <a:blip r:embed="rId3">
            <a:alphaModFix/>
          </a:blip>
          <a:srcRect b="90416" l="0" r="0" t="0"/>
          <a:stretch/>
        </p:blipFill>
        <p:spPr>
          <a:xfrm>
            <a:off x="0" y="0"/>
            <a:ext cx="12192000" cy="660400"/>
          </a:xfrm>
          <a:prstGeom prst="rect">
            <a:avLst/>
          </a:prstGeom>
          <a:noFill/>
          <a:ln>
            <a:noFill/>
          </a:ln>
        </p:spPr>
      </p:pic>
      <p:sp>
        <p:nvSpPr>
          <p:cNvPr id="100" name="Google Shape;100;p17"/>
          <p:cNvSpPr txBox="1"/>
          <p:nvPr/>
        </p:nvSpPr>
        <p:spPr>
          <a:xfrm>
            <a:off x="1003327" y="156700"/>
            <a:ext cx="10756800" cy="452400"/>
          </a:xfrm>
          <a:prstGeom prst="rect">
            <a:avLst/>
          </a:prstGeom>
          <a:noFill/>
          <a:ln>
            <a:noFill/>
          </a:ln>
        </p:spPr>
        <p:txBody>
          <a:bodyPr anchorCtr="0" anchor="t" bIns="45700" lIns="0" spcFirstLastPara="1" rIns="0" wrap="square" tIns="0">
            <a:noAutofit/>
          </a:bodyPr>
          <a:lstStyle/>
          <a:p>
            <a:pPr indent="0" lvl="0" marL="0" marR="0" rtl="0" algn="l">
              <a:spcBef>
                <a:spcPts val="0"/>
              </a:spcBef>
              <a:spcAft>
                <a:spcPts val="0"/>
              </a:spcAft>
              <a:buNone/>
            </a:pPr>
            <a:r>
              <a:rPr b="1" i="0" lang="en-GB" sz="1200" u="none" cap="none" strike="noStrike">
                <a:solidFill>
                  <a:srgbClr val="FFFFFF"/>
                </a:solidFill>
                <a:latin typeface="Arial"/>
                <a:ea typeface="Arial"/>
                <a:cs typeface="Arial"/>
                <a:sym typeface="Arial"/>
              </a:rPr>
              <a:t>Primitive data types, binary and hexadecimal</a:t>
            </a:r>
            <a:endParaRPr/>
          </a:p>
          <a:p>
            <a:pPr indent="0" lvl="0" marL="0" marR="0" rtl="0" algn="l">
              <a:spcBef>
                <a:spcPts val="288"/>
              </a:spcBef>
              <a:spcAft>
                <a:spcPts val="0"/>
              </a:spcAft>
              <a:buNone/>
            </a:pPr>
            <a:r>
              <a:rPr b="0" i="0" lang="en-GB" sz="1200" u="none" cap="none" strike="noStrike">
                <a:solidFill>
                  <a:srgbClr val="FFFFFF"/>
                </a:solidFill>
                <a:latin typeface="Arial"/>
                <a:ea typeface="Arial"/>
                <a:cs typeface="Arial"/>
                <a:sym typeface="Arial"/>
              </a:rPr>
              <a:t>Unit 6 Data Types</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spTree>
      <p:nvGrpSpPr>
        <p:cNvPr id="101" name="Shape 101"/>
        <p:cNvGrpSpPr/>
        <p:nvPr/>
      </p:nvGrpSpPr>
      <p:grpSpPr>
        <a:xfrm>
          <a:off x="0" y="0"/>
          <a:ext cx="0" cy="0"/>
          <a:chOff x="0" y="0"/>
          <a:chExt cx="0" cy="0"/>
        </a:xfrm>
      </p:grpSpPr>
      <p:pic>
        <p:nvPicPr>
          <p:cNvPr id="102" name="Google Shape;102;p18"/>
          <p:cNvPicPr preferRelativeResize="0"/>
          <p:nvPr/>
        </p:nvPicPr>
        <p:blipFill rotWithShape="1">
          <a:blip r:embed="rId2">
            <a:alphaModFix/>
          </a:blip>
          <a:srcRect b="90416" l="0" r="0" t="0"/>
          <a:stretch/>
        </p:blipFill>
        <p:spPr>
          <a:xfrm>
            <a:off x="0" y="0"/>
            <a:ext cx="12192000" cy="660400"/>
          </a:xfrm>
          <a:prstGeom prst="rect">
            <a:avLst/>
          </a:prstGeom>
          <a:noFill/>
          <a:ln>
            <a:noFill/>
          </a:ln>
        </p:spPr>
      </p:pic>
      <p:pic>
        <p:nvPicPr>
          <p:cNvPr descr="Untitled-1.png" id="103" name="Google Shape;103;p18"/>
          <p:cNvPicPr preferRelativeResize="0"/>
          <p:nvPr/>
        </p:nvPicPr>
        <p:blipFill rotWithShape="1">
          <a:blip r:embed="rId3">
            <a:alphaModFix/>
          </a:blip>
          <a:srcRect b="0" l="0" r="0" t="0"/>
          <a:stretch/>
        </p:blipFill>
        <p:spPr>
          <a:xfrm>
            <a:off x="6688667" y="901700"/>
            <a:ext cx="2979807" cy="3251199"/>
          </a:xfrm>
          <a:prstGeom prst="rect">
            <a:avLst/>
          </a:prstGeom>
          <a:noFill/>
          <a:ln>
            <a:noFill/>
          </a:ln>
        </p:spPr>
      </p:pic>
      <p:sp>
        <p:nvSpPr>
          <p:cNvPr id="104" name="Google Shape;104;p18"/>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05" name="Google Shape;105;p18"/>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355600" lvl="1" marL="914400" marR="0" rtl="0" algn="l">
              <a:lnSpc>
                <a:spcPct val="100000"/>
              </a:lnSpc>
              <a:spcBef>
                <a:spcPts val="1400"/>
              </a:spcBef>
              <a:spcAft>
                <a:spcPts val="0"/>
              </a:spcAft>
              <a:buClr>
                <a:srgbClr val="255279"/>
              </a:buClr>
              <a:buSzPts val="2000"/>
              <a:buFont typeface="Arial"/>
              <a:buChar char="•"/>
              <a:defRPr b="0" i="0" sz="2000" u="none" cap="none" strike="noStrike">
                <a:solidFill>
                  <a:srgbClr val="255279"/>
                </a:solidFill>
                <a:latin typeface="Arial"/>
                <a:ea typeface="Arial"/>
                <a:cs typeface="Arial"/>
                <a:sym typeface="Arial"/>
              </a:defRPr>
            </a:lvl2pPr>
            <a:lvl3pPr indent="-355600" lvl="2" marL="1371600" marR="0" rtl="0" algn="l">
              <a:lnSpc>
                <a:spcPct val="100000"/>
              </a:lnSpc>
              <a:spcBef>
                <a:spcPts val="1200"/>
              </a:spcBef>
              <a:spcAft>
                <a:spcPts val="0"/>
              </a:spcAft>
              <a:buClr>
                <a:srgbClr val="FBD660"/>
              </a:buClr>
              <a:buSzPts val="2000"/>
              <a:buFont typeface="Arial"/>
              <a:buChar char="•"/>
              <a:defRPr b="0" i="0" sz="2000" u="none" cap="none" strike="noStrike">
                <a:solidFill>
                  <a:srgbClr val="FBD660"/>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06" name="Google Shape;106;p18"/>
          <p:cNvSpPr txBox="1"/>
          <p:nvPr/>
        </p:nvSpPr>
        <p:spPr>
          <a:xfrm>
            <a:off x="1003327" y="156700"/>
            <a:ext cx="10756800" cy="452400"/>
          </a:xfrm>
          <a:prstGeom prst="rect">
            <a:avLst/>
          </a:prstGeom>
          <a:noFill/>
          <a:ln>
            <a:noFill/>
          </a:ln>
        </p:spPr>
        <p:txBody>
          <a:bodyPr anchorCtr="0" anchor="t" bIns="45700" lIns="0" spcFirstLastPara="1" rIns="0" wrap="square" tIns="0">
            <a:noAutofit/>
          </a:bodyPr>
          <a:lstStyle/>
          <a:p>
            <a:pPr indent="0" lvl="0" marL="0" marR="0" rtl="0" algn="l">
              <a:spcBef>
                <a:spcPts val="0"/>
              </a:spcBef>
              <a:spcAft>
                <a:spcPts val="0"/>
              </a:spcAft>
              <a:buNone/>
            </a:pPr>
            <a:r>
              <a:rPr b="1" lang="en-GB" sz="1200">
                <a:solidFill>
                  <a:srgbClr val="FFFFFF"/>
                </a:solidFill>
                <a:latin typeface="Arial"/>
                <a:ea typeface="Arial"/>
                <a:cs typeface="Arial"/>
                <a:sym typeface="Arial"/>
              </a:rPr>
              <a:t>Primitive data types, binary and hexadecimal</a:t>
            </a:r>
            <a:endParaRPr/>
          </a:p>
          <a:p>
            <a:pPr indent="0" lvl="0" marL="0" marR="0" rtl="0" algn="l">
              <a:spcBef>
                <a:spcPts val="288"/>
              </a:spcBef>
              <a:spcAft>
                <a:spcPts val="0"/>
              </a:spcAft>
              <a:buNone/>
            </a:pPr>
            <a:r>
              <a:rPr b="0" lang="en-GB" sz="1200">
                <a:solidFill>
                  <a:srgbClr val="FFFFFF"/>
                </a:solidFill>
                <a:latin typeface="Arial"/>
                <a:ea typeface="Arial"/>
                <a:cs typeface="Arial"/>
                <a:sym typeface="Arial"/>
              </a:rPr>
              <a:t>Unit 6 Data Types</a:t>
            </a:r>
            <a:endParaRPr/>
          </a:p>
        </p:txBody>
      </p:sp>
      <p:pic>
        <p:nvPicPr>
          <p:cNvPr id="107" name="Google Shape;107;p18"/>
          <p:cNvPicPr preferRelativeResize="0"/>
          <p:nvPr/>
        </p:nvPicPr>
        <p:blipFill rotWithShape="1">
          <a:blip r:embed="rId4">
            <a:alphaModFix/>
          </a:blip>
          <a:srcRect b="0" l="0" r="0" t="0"/>
          <a:stretch/>
        </p:blipFill>
        <p:spPr>
          <a:xfrm>
            <a:off x="9724800" y="6322933"/>
            <a:ext cx="1471423" cy="349331"/>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Custom Layout">
  <p:cSld name="8_Custom Layout">
    <p:bg>
      <p:bgPr>
        <a:solidFill>
          <a:schemeClr val="dk1"/>
        </a:solidFill>
      </p:bgPr>
    </p:bg>
    <p:spTree>
      <p:nvGrpSpPr>
        <p:cNvPr id="108" name="Shape 108"/>
        <p:cNvGrpSpPr/>
        <p:nvPr/>
      </p:nvGrpSpPr>
      <p:grpSpPr>
        <a:xfrm>
          <a:off x="0" y="0"/>
          <a:ext cx="0" cy="0"/>
          <a:chOff x="0" y="0"/>
          <a:chExt cx="0" cy="0"/>
        </a:xfrm>
      </p:grpSpPr>
      <p:pic>
        <p:nvPicPr>
          <p:cNvPr id="109" name="Google Shape;109;p19"/>
          <p:cNvPicPr preferRelativeResize="0"/>
          <p:nvPr/>
        </p:nvPicPr>
        <p:blipFill rotWithShape="1">
          <a:blip r:embed="rId2">
            <a:alphaModFix/>
          </a:blip>
          <a:srcRect b="0" l="0" r="0" t="0"/>
          <a:stretch/>
        </p:blipFill>
        <p:spPr>
          <a:xfrm>
            <a:off x="9724800" y="6322933"/>
            <a:ext cx="1471423" cy="349331"/>
          </a:xfrm>
          <a:prstGeom prst="rect">
            <a:avLst/>
          </a:prstGeom>
          <a:noFill/>
          <a:ln>
            <a:noFill/>
          </a:ln>
        </p:spPr>
      </p:pic>
      <p:sp>
        <p:nvSpPr>
          <p:cNvPr id="110" name="Google Shape;110;p19"/>
          <p:cNvSpPr/>
          <p:nvPr/>
        </p:nvSpPr>
        <p:spPr>
          <a:xfrm>
            <a:off x="901699" y="1701461"/>
            <a:ext cx="10439700" cy="455520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lt1"/>
              </a:buClr>
              <a:buSzPts val="1400"/>
              <a:buFont typeface="Arial"/>
              <a:buNone/>
            </a:pPr>
            <a:r>
              <a:rPr b="1" i="0" lang="en-GB" sz="1400" u="none" cap="none" strike="noStrike">
                <a:solidFill>
                  <a:schemeClr val="lt1"/>
                </a:solidFill>
                <a:latin typeface="Arial"/>
                <a:ea typeface="Arial"/>
                <a:cs typeface="Arial"/>
                <a:sym typeface="Arial"/>
              </a:rPr>
              <a:t>Copyright</a:t>
            </a:r>
            <a:endParaRPr b="1" i="0" sz="1200" u="none" cap="none" strike="noStrike">
              <a:solidFill>
                <a:schemeClr val="lt1"/>
              </a:solidFill>
              <a:latin typeface="Arial"/>
              <a:ea typeface="Arial"/>
              <a:cs typeface="Arial"/>
              <a:sym typeface="Arial"/>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 2016 PG Online Limited</a:t>
            </a:r>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The contents of this unit are protected by copyright. </a:t>
            </a:r>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This unit and all the worksheets, PowerPoint presentations, teaching guides and other associated files distributed with it are supplied to you by PG Online Limited under licence and may be used and copied by you only in accordance with the terms of the licence. Except as expressly permitted by the licence, no part of the materials distributed with this unit may be used, reproduced, stored in a retrieval system, or transmitted, in any form or by any means, electronic or otherwise, without the prior written permission of PG Online Limited.</a:t>
            </a:r>
            <a:endParaRPr/>
          </a:p>
          <a:p>
            <a:pPr indent="0" lvl="0" marL="0" marR="0" rtl="0" algn="just">
              <a:lnSpc>
                <a:spcPct val="100000"/>
              </a:lnSpc>
              <a:spcBef>
                <a:spcPts val="1400"/>
              </a:spcBef>
              <a:spcAft>
                <a:spcPts val="0"/>
              </a:spcAft>
              <a:buClr>
                <a:schemeClr val="lt1"/>
              </a:buClr>
              <a:buSzPts val="1400"/>
              <a:buFont typeface="Arial"/>
              <a:buNone/>
            </a:pPr>
            <a:r>
              <a:rPr b="1" i="0" lang="en-GB" sz="1400" u="none" cap="none" strike="noStrike">
                <a:solidFill>
                  <a:schemeClr val="lt1"/>
                </a:solidFill>
                <a:latin typeface="Arial"/>
                <a:ea typeface="Arial"/>
                <a:cs typeface="Arial"/>
                <a:sym typeface="Arial"/>
              </a:rPr>
              <a:t>Licence agreement</a:t>
            </a:r>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This is a legal agreement between you, the end user, and PG Online Limited. This unit and all the worksheets, PowerPoint presentations, teaching guides and other associated files distributed with it is licensed, not sold, to you by PG Online Limited for use under the terms of the licence.</a:t>
            </a:r>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The materials distributed with this unit may be freely copied and used by members of a single institution on a single site only. You are not permitted to share in any way any of the materials or part of the materials with any third party, including users on another site or individuals who are members of a separate institution. You acknowledge that the materials must remain with you, the licencing institution, and no part of the materials may be transferred to another institution. You also agree not to procure, authorise, encourage, facilitate or enable any third party to reproduce these materials in whole or in part without the prior permission of PG Online Limited.</a:t>
            </a:r>
            <a:endParaRPr sz="1200">
              <a:solidFill>
                <a:schemeClr val="lt1"/>
              </a:solidFill>
              <a:latin typeface="Calibri"/>
              <a:ea typeface="Calibri"/>
              <a:cs typeface="Calibri"/>
              <a:sym typeface="Calibri"/>
            </a:endParaRPr>
          </a:p>
        </p:txBody>
      </p:sp>
      <p:pic>
        <p:nvPicPr>
          <p:cNvPr id="111" name="Google Shape;111;p19"/>
          <p:cNvPicPr preferRelativeResize="0"/>
          <p:nvPr/>
        </p:nvPicPr>
        <p:blipFill rotWithShape="1">
          <a:blip r:embed="rId3">
            <a:alphaModFix/>
          </a:blip>
          <a:srcRect b="90416" l="0" r="0" t="0"/>
          <a:stretch/>
        </p:blipFill>
        <p:spPr>
          <a:xfrm>
            <a:off x="0" y="0"/>
            <a:ext cx="12192000" cy="660400"/>
          </a:xfrm>
          <a:prstGeom prst="rect">
            <a:avLst/>
          </a:prstGeom>
          <a:noFill/>
          <a:ln>
            <a:noFill/>
          </a:ln>
        </p:spPr>
      </p:pic>
      <p:sp>
        <p:nvSpPr>
          <p:cNvPr id="112" name="Google Shape;112;p19"/>
          <p:cNvSpPr txBox="1"/>
          <p:nvPr/>
        </p:nvSpPr>
        <p:spPr>
          <a:xfrm>
            <a:off x="1003327" y="156700"/>
            <a:ext cx="10756800" cy="452400"/>
          </a:xfrm>
          <a:prstGeom prst="rect">
            <a:avLst/>
          </a:prstGeom>
          <a:noFill/>
          <a:ln>
            <a:noFill/>
          </a:ln>
        </p:spPr>
        <p:txBody>
          <a:bodyPr anchorCtr="0" anchor="t" bIns="45700" lIns="0" spcFirstLastPara="1" rIns="0" wrap="square" tIns="0">
            <a:noAutofit/>
          </a:bodyPr>
          <a:lstStyle/>
          <a:p>
            <a:pPr indent="0" lvl="0" marL="0" marR="0" rtl="0" algn="l">
              <a:spcBef>
                <a:spcPts val="0"/>
              </a:spcBef>
              <a:spcAft>
                <a:spcPts val="0"/>
              </a:spcAft>
              <a:buNone/>
            </a:pPr>
            <a:r>
              <a:rPr b="1" lang="en-GB" sz="1200">
                <a:solidFill>
                  <a:srgbClr val="FFFFFF"/>
                </a:solidFill>
                <a:latin typeface="Arial"/>
                <a:ea typeface="Arial"/>
                <a:cs typeface="Arial"/>
                <a:sym typeface="Arial"/>
              </a:rPr>
              <a:t>Primitive data types, binary and hexadecimal</a:t>
            </a:r>
            <a:endParaRPr/>
          </a:p>
          <a:p>
            <a:pPr indent="0" lvl="0" marL="0" marR="0" rtl="0" algn="l">
              <a:spcBef>
                <a:spcPts val="288"/>
              </a:spcBef>
              <a:spcAft>
                <a:spcPts val="0"/>
              </a:spcAft>
              <a:buNone/>
            </a:pPr>
            <a:r>
              <a:rPr b="0" lang="en-GB" sz="1200">
                <a:solidFill>
                  <a:srgbClr val="FFFFFF"/>
                </a:solidFill>
                <a:latin typeface="Arial"/>
                <a:ea typeface="Arial"/>
                <a:cs typeface="Arial"/>
                <a:sym typeface="Arial"/>
              </a:rPr>
              <a:t>Unit 6 Data Types</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Custom Layout">
  <p:cSld name="7_Custom Layout">
    <p:bg>
      <p:bgPr>
        <a:solidFill>
          <a:srgbClr val="FBD660"/>
        </a:solidFill>
      </p:bgPr>
    </p:bg>
    <p:spTree>
      <p:nvGrpSpPr>
        <p:cNvPr id="113" name="Shape 113"/>
        <p:cNvGrpSpPr/>
        <p:nvPr/>
      </p:nvGrpSpPr>
      <p:grpSpPr>
        <a:xfrm>
          <a:off x="0" y="0"/>
          <a:ext cx="0" cy="0"/>
          <a:chOff x="0" y="0"/>
          <a:chExt cx="0" cy="0"/>
        </a:xfrm>
      </p:grpSpPr>
      <p:cxnSp>
        <p:nvCxnSpPr>
          <p:cNvPr id="114" name="Google Shape;114;p20"/>
          <p:cNvCxnSpPr/>
          <p:nvPr/>
        </p:nvCxnSpPr>
        <p:spPr>
          <a:xfrm>
            <a:off x="778933" y="1702800"/>
            <a:ext cx="0" cy="1714500"/>
          </a:xfrm>
          <a:prstGeom prst="straightConnector1">
            <a:avLst/>
          </a:prstGeom>
          <a:noFill/>
          <a:ln cap="flat" cmpd="sng" w="28575">
            <a:solidFill>
              <a:schemeClr val="lt1"/>
            </a:solidFill>
            <a:prstDash val="solid"/>
            <a:miter lim="800000"/>
            <a:headEnd len="sm" w="sm" type="none"/>
            <a:tailEnd len="sm" w="sm" type="none"/>
          </a:ln>
        </p:spPr>
      </p:cxnSp>
      <p:sp>
        <p:nvSpPr>
          <p:cNvPr id="115" name="Google Shape;115;p20"/>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lt1"/>
              </a:buClr>
              <a:buSzPts val="4000"/>
              <a:buFont typeface="Arial"/>
              <a:buNone/>
              <a:defRPr b="1" i="0" sz="4000" u="none" cap="none" strike="noStrike">
                <a:solidFill>
                  <a:schemeClr val="lt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16" name="Google Shape;116;p20"/>
          <p:cNvSpPr txBox="1"/>
          <p:nvPr>
            <p:ph idx="2" type="body"/>
          </p:nvPr>
        </p:nvSpPr>
        <p:spPr>
          <a:xfrm>
            <a:off x="964800" y="1702799"/>
            <a:ext cx="10481700" cy="4918200"/>
          </a:xfrm>
          <a:prstGeom prst="rect">
            <a:avLst/>
          </a:prstGeom>
          <a:noFill/>
          <a:ln>
            <a:noFill/>
          </a:ln>
        </p:spPr>
        <p:txBody>
          <a:bodyPr anchorCtr="0" anchor="t" bIns="0" lIns="0" spcFirstLastPara="1" rIns="0"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228600" lvl="1" marL="914400" marR="0" rtl="0" algn="l">
              <a:lnSpc>
                <a:spcPct val="100000"/>
              </a:lnSpc>
              <a:spcBef>
                <a:spcPts val="1400"/>
              </a:spcBef>
              <a:spcAft>
                <a:spcPts val="0"/>
              </a:spcAft>
              <a:buClr>
                <a:srgbClr val="9D9FA2"/>
              </a:buClr>
              <a:buSzPts val="2000"/>
              <a:buFont typeface="Arial"/>
              <a:buNone/>
              <a:defRPr b="0" i="0" sz="2000" u="none" cap="none" strike="noStrike">
                <a:solidFill>
                  <a:srgbClr val="9D9FA2"/>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Custom Layout">
  <p:cSld name="5_Custom Layout">
    <p:spTree>
      <p:nvGrpSpPr>
        <p:cNvPr id="117" name="Shape 117"/>
        <p:cNvGrpSpPr/>
        <p:nvPr/>
      </p:nvGrpSpPr>
      <p:grpSpPr>
        <a:xfrm>
          <a:off x="0" y="0"/>
          <a:ext cx="0" cy="0"/>
          <a:chOff x="0" y="0"/>
          <a:chExt cx="0" cy="0"/>
        </a:xfrm>
      </p:grpSpPr>
      <p:pic>
        <p:nvPicPr>
          <p:cNvPr descr="Untitled-1.png" id="118" name="Google Shape;118;p21"/>
          <p:cNvPicPr preferRelativeResize="0"/>
          <p:nvPr/>
        </p:nvPicPr>
        <p:blipFill rotWithShape="1">
          <a:blip r:embed="rId2">
            <a:alphaModFix/>
          </a:blip>
          <a:srcRect b="0" l="0" r="0" t="0"/>
          <a:stretch/>
        </p:blipFill>
        <p:spPr>
          <a:xfrm>
            <a:off x="6688667" y="901700"/>
            <a:ext cx="2979807" cy="3251199"/>
          </a:xfrm>
          <a:prstGeom prst="rect">
            <a:avLst/>
          </a:prstGeom>
          <a:noFill/>
          <a:ln>
            <a:noFill/>
          </a:ln>
        </p:spPr>
      </p:pic>
      <p:sp>
        <p:nvSpPr>
          <p:cNvPr id="119" name="Google Shape;119;p21"/>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0" name="Google Shape;120;p21"/>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355600" lvl="1" marL="914400" marR="0" rtl="0" algn="l">
              <a:lnSpc>
                <a:spcPct val="100000"/>
              </a:lnSpc>
              <a:spcBef>
                <a:spcPts val="1400"/>
              </a:spcBef>
              <a:spcAft>
                <a:spcPts val="0"/>
              </a:spcAft>
              <a:buClr>
                <a:srgbClr val="255279"/>
              </a:buClr>
              <a:buSzPts val="2000"/>
              <a:buFont typeface="Arial"/>
              <a:buChar char="•"/>
              <a:defRPr b="0" i="0" sz="2000" u="none" cap="none" strike="noStrike">
                <a:solidFill>
                  <a:srgbClr val="255279"/>
                </a:solidFill>
                <a:latin typeface="Arial"/>
                <a:ea typeface="Arial"/>
                <a:cs typeface="Arial"/>
                <a:sym typeface="Arial"/>
              </a:defRPr>
            </a:lvl2pPr>
            <a:lvl3pPr indent="-355600" lvl="2" marL="1371600" marR="0" rtl="0" algn="l">
              <a:lnSpc>
                <a:spcPct val="100000"/>
              </a:lnSpc>
              <a:spcBef>
                <a:spcPts val="1200"/>
              </a:spcBef>
              <a:spcAft>
                <a:spcPts val="0"/>
              </a:spcAft>
              <a:buClr>
                <a:srgbClr val="FBD660"/>
              </a:buClr>
              <a:buSzPts val="2000"/>
              <a:buFont typeface="Arial"/>
              <a:buChar char="•"/>
              <a:defRPr b="0" i="0" sz="2000" u="none" cap="none" strike="noStrike">
                <a:solidFill>
                  <a:srgbClr val="FBD660"/>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pic>
        <p:nvPicPr>
          <p:cNvPr id="121" name="Google Shape;121;p21"/>
          <p:cNvPicPr preferRelativeResize="0"/>
          <p:nvPr/>
        </p:nvPicPr>
        <p:blipFill rotWithShape="1">
          <a:blip r:embed="rId3">
            <a:alphaModFix/>
          </a:blip>
          <a:srcRect b="90416" l="0" r="0" t="0"/>
          <a:stretch/>
        </p:blipFill>
        <p:spPr>
          <a:xfrm>
            <a:off x="0" y="0"/>
            <a:ext cx="12192000" cy="660400"/>
          </a:xfrm>
          <a:prstGeom prst="rect">
            <a:avLst/>
          </a:prstGeom>
          <a:noFill/>
          <a:ln>
            <a:noFill/>
          </a:ln>
        </p:spPr>
      </p:pic>
      <p:sp>
        <p:nvSpPr>
          <p:cNvPr id="122" name="Google Shape;122;p21"/>
          <p:cNvSpPr txBox="1"/>
          <p:nvPr/>
        </p:nvSpPr>
        <p:spPr>
          <a:xfrm>
            <a:off x="1003327" y="156700"/>
            <a:ext cx="10756800" cy="452400"/>
          </a:xfrm>
          <a:prstGeom prst="rect">
            <a:avLst/>
          </a:prstGeom>
          <a:noFill/>
          <a:ln>
            <a:noFill/>
          </a:ln>
        </p:spPr>
        <p:txBody>
          <a:bodyPr anchorCtr="0" anchor="t" bIns="45700" lIns="0" spcFirstLastPara="1" rIns="0" wrap="square" tIns="0">
            <a:noAutofit/>
          </a:bodyPr>
          <a:lstStyle/>
          <a:p>
            <a:pPr indent="0" lvl="0" marL="0" marR="0" rtl="0" algn="l">
              <a:spcBef>
                <a:spcPts val="0"/>
              </a:spcBef>
              <a:spcAft>
                <a:spcPts val="0"/>
              </a:spcAft>
              <a:buNone/>
            </a:pPr>
            <a:r>
              <a:rPr b="1" lang="en-GB" sz="1200">
                <a:solidFill>
                  <a:srgbClr val="FFFFFF"/>
                </a:solidFill>
                <a:latin typeface="Arial"/>
                <a:ea typeface="Arial"/>
                <a:cs typeface="Arial"/>
                <a:sym typeface="Arial"/>
              </a:rPr>
              <a:t>Primitive data types, binary and hexadecimal</a:t>
            </a:r>
            <a:endParaRPr/>
          </a:p>
          <a:p>
            <a:pPr indent="0" lvl="0" marL="0" marR="0" rtl="0" algn="l">
              <a:spcBef>
                <a:spcPts val="288"/>
              </a:spcBef>
              <a:spcAft>
                <a:spcPts val="0"/>
              </a:spcAft>
              <a:buNone/>
            </a:pPr>
            <a:r>
              <a:rPr b="0" lang="en-GB" sz="1200">
                <a:solidFill>
                  <a:srgbClr val="FFFFFF"/>
                </a:solidFill>
                <a:latin typeface="Arial"/>
                <a:ea typeface="Arial"/>
                <a:cs typeface="Arial"/>
                <a:sym typeface="Arial"/>
              </a:rPr>
              <a:t>Unit 6 Data Types</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Custom Layout">
  <p:cSld name="6_Custom Layout">
    <p:spTree>
      <p:nvGrpSpPr>
        <p:cNvPr id="123" name="Shape 123"/>
        <p:cNvGrpSpPr/>
        <p:nvPr/>
      </p:nvGrpSpPr>
      <p:grpSpPr>
        <a:xfrm>
          <a:off x="0" y="0"/>
          <a:ext cx="0" cy="0"/>
          <a:chOff x="0" y="0"/>
          <a:chExt cx="0" cy="0"/>
        </a:xfrm>
      </p:grpSpPr>
      <p:sp>
        <p:nvSpPr>
          <p:cNvPr id="124" name="Google Shape;124;p22"/>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5" name="Google Shape;125;p22"/>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355600" lvl="1" marL="914400" marR="0" rtl="0" algn="l">
              <a:lnSpc>
                <a:spcPct val="100000"/>
              </a:lnSpc>
              <a:spcBef>
                <a:spcPts val="1400"/>
              </a:spcBef>
              <a:spcAft>
                <a:spcPts val="0"/>
              </a:spcAft>
              <a:buClr>
                <a:srgbClr val="255279"/>
              </a:buClr>
              <a:buSzPts val="2000"/>
              <a:buFont typeface="Arial"/>
              <a:buChar char="•"/>
              <a:defRPr b="0" i="0" sz="2000" u="none" cap="none" strike="noStrike">
                <a:solidFill>
                  <a:srgbClr val="255279"/>
                </a:solidFill>
                <a:latin typeface="Arial"/>
                <a:ea typeface="Arial"/>
                <a:cs typeface="Arial"/>
                <a:sym typeface="Arial"/>
              </a:defRPr>
            </a:lvl2pPr>
            <a:lvl3pPr indent="-355600" lvl="2" marL="1371600" marR="0" rtl="0" algn="l">
              <a:lnSpc>
                <a:spcPct val="100000"/>
              </a:lnSpc>
              <a:spcBef>
                <a:spcPts val="1200"/>
              </a:spcBef>
              <a:spcAft>
                <a:spcPts val="0"/>
              </a:spcAft>
              <a:buClr>
                <a:srgbClr val="FBD660"/>
              </a:buClr>
              <a:buSzPts val="2000"/>
              <a:buFont typeface="Arial"/>
              <a:buChar char="•"/>
              <a:defRPr b="0" i="0" sz="2000" u="none" cap="none" strike="noStrike">
                <a:solidFill>
                  <a:srgbClr val="FBD660"/>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pic>
        <p:nvPicPr>
          <p:cNvPr id="126" name="Google Shape;126;p22"/>
          <p:cNvPicPr preferRelativeResize="0"/>
          <p:nvPr/>
        </p:nvPicPr>
        <p:blipFill rotWithShape="1">
          <a:blip r:embed="rId2">
            <a:alphaModFix/>
          </a:blip>
          <a:srcRect b="90416" l="0" r="0" t="0"/>
          <a:stretch/>
        </p:blipFill>
        <p:spPr>
          <a:xfrm>
            <a:off x="0" y="0"/>
            <a:ext cx="12192000" cy="660400"/>
          </a:xfrm>
          <a:prstGeom prst="rect">
            <a:avLst/>
          </a:prstGeom>
          <a:noFill/>
          <a:ln>
            <a:noFill/>
          </a:ln>
        </p:spPr>
      </p:pic>
      <p:sp>
        <p:nvSpPr>
          <p:cNvPr id="127" name="Google Shape;127;p22"/>
          <p:cNvSpPr txBox="1"/>
          <p:nvPr/>
        </p:nvSpPr>
        <p:spPr>
          <a:xfrm>
            <a:off x="1003327" y="156700"/>
            <a:ext cx="10756800" cy="452400"/>
          </a:xfrm>
          <a:prstGeom prst="rect">
            <a:avLst/>
          </a:prstGeom>
          <a:noFill/>
          <a:ln>
            <a:noFill/>
          </a:ln>
        </p:spPr>
        <p:txBody>
          <a:bodyPr anchorCtr="0" anchor="t" bIns="45700" lIns="0" spcFirstLastPara="1" rIns="0" wrap="square" tIns="0">
            <a:noAutofit/>
          </a:bodyPr>
          <a:lstStyle/>
          <a:p>
            <a:pPr indent="0" lvl="0" marL="0" marR="0" rtl="0" algn="l">
              <a:spcBef>
                <a:spcPts val="0"/>
              </a:spcBef>
              <a:spcAft>
                <a:spcPts val="0"/>
              </a:spcAft>
              <a:buNone/>
            </a:pPr>
            <a:r>
              <a:rPr b="1" lang="en-GB" sz="1200">
                <a:solidFill>
                  <a:srgbClr val="FFFFFF"/>
                </a:solidFill>
                <a:latin typeface="Arial"/>
                <a:ea typeface="Arial"/>
                <a:cs typeface="Arial"/>
                <a:sym typeface="Arial"/>
              </a:rPr>
              <a:t>Primitive data types, binary and hexadecimal</a:t>
            </a:r>
            <a:endParaRPr/>
          </a:p>
          <a:p>
            <a:pPr indent="0" lvl="0" marL="0" marR="0" rtl="0" algn="l">
              <a:spcBef>
                <a:spcPts val="288"/>
              </a:spcBef>
              <a:spcAft>
                <a:spcPts val="0"/>
              </a:spcAft>
              <a:buNone/>
            </a:pPr>
            <a:r>
              <a:rPr b="0" lang="en-GB" sz="1200">
                <a:solidFill>
                  <a:srgbClr val="FFFFFF"/>
                </a:solidFill>
                <a:latin typeface="Arial"/>
                <a:ea typeface="Arial"/>
                <a:cs typeface="Arial"/>
                <a:sym typeface="Arial"/>
              </a:rPr>
              <a:t>Unit 6 Data Types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theme" Target="../theme/theme3.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9.jpg"/><Relationship Id="rId5" Type="http://schemas.openxmlformats.org/officeDocument/2006/relationships/image" Target="../media/image5.jpg"/><Relationship Id="rId6"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2.xml"/><Relationship Id="rId3"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hyperlink" Target="https://www.ocr.org.uk/qualifications/as-and-a-level/computer-science-h046-h446-from-201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id="132" name="Google Shape;132;p23"/>
          <p:cNvPicPr preferRelativeResize="0"/>
          <p:nvPr/>
        </p:nvPicPr>
        <p:blipFill rotWithShape="1">
          <a:blip r:embed="rId3">
            <a:alphaModFix/>
          </a:blip>
          <a:srcRect b="0" l="0" r="0" t="0"/>
          <a:stretch/>
        </p:blipFill>
        <p:spPr>
          <a:xfrm>
            <a:off x="10626175" y="5337400"/>
            <a:ext cx="1565825" cy="1565825"/>
          </a:xfrm>
          <a:prstGeom prst="rect">
            <a:avLst/>
          </a:prstGeom>
          <a:noFill/>
          <a:ln>
            <a:noFill/>
          </a:ln>
        </p:spPr>
      </p:pic>
      <p:pic>
        <p:nvPicPr>
          <p:cNvPr id="133" name="Google Shape;133;p23"/>
          <p:cNvPicPr preferRelativeResize="0"/>
          <p:nvPr/>
        </p:nvPicPr>
        <p:blipFill rotWithShape="1">
          <a:blip r:embed="rId4">
            <a:alphaModFix/>
          </a:blip>
          <a:srcRect b="0" l="0" r="0" t="0"/>
          <a:stretch/>
        </p:blipFill>
        <p:spPr>
          <a:xfrm>
            <a:off x="0" y="0"/>
            <a:ext cx="3721378" cy="2810828"/>
          </a:xfrm>
          <a:prstGeom prst="rect">
            <a:avLst/>
          </a:prstGeom>
          <a:noFill/>
          <a:ln>
            <a:noFill/>
          </a:ln>
        </p:spPr>
      </p:pic>
      <p:pic>
        <p:nvPicPr>
          <p:cNvPr id="134" name="Google Shape;134;p23"/>
          <p:cNvPicPr preferRelativeResize="0"/>
          <p:nvPr/>
        </p:nvPicPr>
        <p:blipFill rotWithShape="1">
          <a:blip r:embed="rId5">
            <a:alphaModFix/>
          </a:blip>
          <a:srcRect b="0" l="0" r="0" t="0"/>
          <a:stretch/>
        </p:blipFill>
        <p:spPr>
          <a:xfrm>
            <a:off x="0" y="4076773"/>
            <a:ext cx="3978910" cy="2733601"/>
          </a:xfrm>
          <a:prstGeom prst="rect">
            <a:avLst/>
          </a:prstGeom>
          <a:noFill/>
          <a:ln>
            <a:noFill/>
          </a:ln>
        </p:spPr>
      </p:pic>
      <p:sp>
        <p:nvSpPr>
          <p:cNvPr id="135" name="Google Shape;135;p23"/>
          <p:cNvSpPr txBox="1"/>
          <p:nvPr/>
        </p:nvSpPr>
        <p:spPr>
          <a:xfrm>
            <a:off x="121920" y="2936240"/>
            <a:ext cx="3599400" cy="954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800"/>
              <a:buFont typeface="Arial"/>
              <a:buNone/>
            </a:pPr>
            <a:r>
              <a:rPr b="1" i="1" lang="en-GB" sz="2800" u="none" cap="none" strike="noStrike">
                <a:solidFill>
                  <a:srgbClr val="0070C0"/>
                </a:solidFill>
                <a:latin typeface="Calibri"/>
                <a:ea typeface="Calibri"/>
                <a:cs typeface="Calibri"/>
                <a:sym typeface="Calibri"/>
              </a:rPr>
              <a:t>Thank you for being ready to learn!</a:t>
            </a:r>
            <a:endParaRPr b="0" i="0" sz="1400" u="none" cap="none" strike="noStrike">
              <a:solidFill>
                <a:srgbClr val="000000"/>
              </a:solidFill>
              <a:latin typeface="Arial"/>
              <a:ea typeface="Arial"/>
              <a:cs typeface="Arial"/>
              <a:sym typeface="Arial"/>
            </a:endParaRPr>
          </a:p>
        </p:txBody>
      </p:sp>
      <p:sp>
        <p:nvSpPr>
          <p:cNvPr id="136" name="Google Shape;136;p23"/>
          <p:cNvSpPr txBox="1"/>
          <p:nvPr/>
        </p:nvSpPr>
        <p:spPr>
          <a:xfrm>
            <a:off x="3948301" y="326600"/>
            <a:ext cx="47424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GB" sz="2800" u="sng" cap="none" strike="noStrike">
                <a:solidFill>
                  <a:schemeClr val="dk1"/>
                </a:solidFill>
                <a:latin typeface="Calibri"/>
                <a:ea typeface="Calibri"/>
                <a:cs typeface="Calibri"/>
                <a:sym typeface="Calibri"/>
              </a:rPr>
              <a:t>Title: </a:t>
            </a:r>
            <a:r>
              <a:rPr b="1" lang="en-GB" sz="2800" u="sng">
                <a:solidFill>
                  <a:schemeClr val="dk1"/>
                </a:solidFill>
                <a:latin typeface="Calibri"/>
                <a:ea typeface="Calibri"/>
                <a:cs typeface="Calibri"/>
                <a:sym typeface="Calibri"/>
              </a:rPr>
              <a:t>Computer Science</a:t>
            </a:r>
            <a:endParaRPr b="0" i="0" sz="1400" u="none" cap="none" strike="noStrike">
              <a:solidFill>
                <a:srgbClr val="000000"/>
              </a:solidFill>
              <a:latin typeface="Arial"/>
              <a:ea typeface="Arial"/>
              <a:cs typeface="Arial"/>
              <a:sym typeface="Arial"/>
            </a:endParaRPr>
          </a:p>
        </p:txBody>
      </p:sp>
      <p:sp>
        <p:nvSpPr>
          <p:cNvPr id="137" name="Google Shape;137;p23"/>
          <p:cNvSpPr txBox="1"/>
          <p:nvPr/>
        </p:nvSpPr>
        <p:spPr>
          <a:xfrm>
            <a:off x="3978901" y="1126885"/>
            <a:ext cx="4681200" cy="2485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GB" sz="2800" u="none" cap="none" strike="noStrike">
                <a:solidFill>
                  <a:schemeClr val="dk1"/>
                </a:solidFill>
                <a:latin typeface="Calibri"/>
                <a:ea typeface="Calibri"/>
                <a:cs typeface="Calibri"/>
                <a:sym typeface="Calibri"/>
              </a:rPr>
              <a:t>Aims:</a:t>
            </a:r>
            <a:endParaRPr b="0" i="0" sz="1400" u="none" cap="none" strike="noStrike">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GB" sz="1800">
                <a:solidFill>
                  <a:srgbClr val="595959"/>
                </a:solidFill>
              </a:rPr>
              <a:t>1 A level Computer Science Course structure and content</a:t>
            </a:r>
            <a:endParaRPr sz="1800">
              <a:solidFill>
                <a:srgbClr val="595959"/>
              </a:solidFill>
            </a:endParaRPr>
          </a:p>
          <a:p>
            <a:pPr indent="0" lvl="0" marL="0" rtl="0" algn="l">
              <a:lnSpc>
                <a:spcPct val="115000"/>
              </a:lnSpc>
              <a:spcBef>
                <a:spcPts val="1600"/>
              </a:spcBef>
              <a:spcAft>
                <a:spcPts val="0"/>
              </a:spcAft>
              <a:buNone/>
            </a:pPr>
            <a:r>
              <a:rPr lang="en-GB" sz="1800">
                <a:solidFill>
                  <a:srgbClr val="595959"/>
                </a:solidFill>
              </a:rPr>
              <a:t>2 A means “Advanced” - more and “harder” work - think differently</a:t>
            </a:r>
            <a:endParaRPr sz="1800">
              <a:solidFill>
                <a:srgbClr val="595959"/>
              </a:solidFill>
            </a:endParaRPr>
          </a:p>
          <a:p>
            <a:pPr indent="0" lvl="0" marL="0" rtl="0" algn="l">
              <a:lnSpc>
                <a:spcPct val="115000"/>
              </a:lnSpc>
              <a:spcBef>
                <a:spcPts val="1600"/>
              </a:spcBef>
              <a:spcAft>
                <a:spcPts val="1600"/>
              </a:spcAft>
              <a:buNone/>
            </a:pPr>
            <a:r>
              <a:rPr lang="en-GB" sz="1800">
                <a:solidFill>
                  <a:srgbClr val="595959"/>
                </a:solidFill>
              </a:rPr>
              <a:t>3 Number Systems</a:t>
            </a:r>
            <a:endParaRPr sz="2800">
              <a:solidFill>
                <a:schemeClr val="dk1"/>
              </a:solidFill>
              <a:latin typeface="Calibri"/>
              <a:ea typeface="Calibri"/>
              <a:cs typeface="Calibri"/>
              <a:sym typeface="Calibri"/>
            </a:endParaRPr>
          </a:p>
        </p:txBody>
      </p:sp>
      <p:sp>
        <p:nvSpPr>
          <p:cNvPr id="138" name="Google Shape;138;p23"/>
          <p:cNvSpPr txBox="1"/>
          <p:nvPr/>
        </p:nvSpPr>
        <p:spPr>
          <a:xfrm>
            <a:off x="9720550" y="368050"/>
            <a:ext cx="2146800" cy="35403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GB" sz="2800" u="none" cap="none" strike="noStrike">
                <a:solidFill>
                  <a:schemeClr val="dk1"/>
                </a:solidFill>
                <a:latin typeface="Calibri"/>
                <a:ea typeface="Calibri"/>
                <a:cs typeface="Calibri"/>
                <a:sym typeface="Calibri"/>
              </a:rPr>
              <a:t>DNA:</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1" lang="en-GB" sz="2800">
                <a:solidFill>
                  <a:schemeClr val="dk1"/>
                </a:solidFill>
                <a:latin typeface="Calibri"/>
                <a:ea typeface="Calibri"/>
                <a:cs typeface="Calibri"/>
                <a:sym typeface="Calibri"/>
              </a:rPr>
              <a:t>Get your notebook out and something to write with.</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b="1" i="0" sz="2800" u="none" cap="none" strike="noStrike">
              <a:solidFill>
                <a:schemeClr val="dk1"/>
              </a:solidFill>
              <a:latin typeface="Calibri"/>
              <a:ea typeface="Calibri"/>
              <a:cs typeface="Calibri"/>
              <a:sym typeface="Calibri"/>
            </a:endParaRPr>
          </a:p>
        </p:txBody>
      </p:sp>
      <p:pic>
        <p:nvPicPr>
          <p:cNvPr id="139" name="Google Shape;139;p23"/>
          <p:cNvPicPr preferRelativeResize="0"/>
          <p:nvPr/>
        </p:nvPicPr>
        <p:blipFill rotWithShape="1">
          <a:blip r:embed="rId6">
            <a:alphaModFix/>
          </a:blip>
          <a:srcRect b="0" l="0" r="0" t="0"/>
          <a:stretch/>
        </p:blipFill>
        <p:spPr>
          <a:xfrm>
            <a:off x="9337950" y="5516925"/>
            <a:ext cx="1243325" cy="1293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2"/>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Number symbols</a:t>
            </a:r>
            <a:endParaRPr/>
          </a:p>
        </p:txBody>
      </p:sp>
      <p:sp>
        <p:nvSpPr>
          <p:cNvPr id="193" name="Google Shape;193;p32"/>
          <p:cNvSpPr txBox="1"/>
          <p:nvPr>
            <p:ph idx="2" type="body"/>
          </p:nvPr>
        </p:nvSpPr>
        <p:spPr>
          <a:xfrm>
            <a:off x="965707" y="1704179"/>
            <a:ext cx="10396500" cy="40704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The </a:t>
            </a:r>
            <a:r>
              <a:rPr b="1" lang="en-GB"/>
              <a:t>denary</a:t>
            </a:r>
            <a:r>
              <a:rPr lang="en-GB"/>
              <a:t> number system uses a combination of just ten symbols to represent any number</a:t>
            </a:r>
            <a:endParaRPr/>
          </a:p>
          <a:p>
            <a:pPr indent="-271462" lvl="0" marL="271462" rtl="0" algn="l">
              <a:lnSpc>
                <a:spcPct val="100000"/>
              </a:lnSpc>
              <a:spcBef>
                <a:spcPts val="1400"/>
              </a:spcBef>
              <a:spcAft>
                <a:spcPts val="0"/>
              </a:spcAft>
              <a:buClr>
                <a:schemeClr val="dk1"/>
              </a:buClr>
              <a:buSzPts val="2500"/>
              <a:buFont typeface="Arial"/>
              <a:buChar char="•"/>
            </a:pPr>
            <a:r>
              <a:rPr lang="en-GB"/>
              <a:t>Number systems are referred to by their </a:t>
            </a:r>
            <a:r>
              <a:rPr b="1" lang="en-GB"/>
              <a:t>base</a:t>
            </a:r>
            <a:r>
              <a:rPr lang="en-GB"/>
              <a:t>; that is, the number of symbols used to construct values</a:t>
            </a:r>
            <a:endParaRPr/>
          </a:p>
          <a:p>
            <a:pPr indent="-271462" lvl="0" marL="271462" rtl="0" algn="l">
              <a:lnSpc>
                <a:spcPct val="100000"/>
              </a:lnSpc>
              <a:spcBef>
                <a:spcPts val="1400"/>
              </a:spcBef>
              <a:spcAft>
                <a:spcPts val="0"/>
              </a:spcAft>
              <a:buClr>
                <a:schemeClr val="dk1"/>
              </a:buClr>
              <a:buSzPts val="2500"/>
              <a:buFont typeface="Arial"/>
              <a:buChar char="•"/>
            </a:pPr>
            <a:r>
              <a:rPr lang="en-GB"/>
              <a:t>Denary is </a:t>
            </a:r>
            <a:r>
              <a:rPr b="1" lang="en-GB"/>
              <a:t>base 10</a:t>
            </a:r>
            <a:r>
              <a:rPr lang="en-GB"/>
              <a:t> and the base may be referred to as a subscript</a:t>
            </a:r>
            <a:endParaRPr/>
          </a:p>
          <a:p>
            <a:pPr indent="-279400" lvl="1" marL="723900" rtl="0" algn="l">
              <a:lnSpc>
                <a:spcPct val="100000"/>
              </a:lnSpc>
              <a:spcBef>
                <a:spcPts val="1400"/>
              </a:spcBef>
              <a:spcAft>
                <a:spcPts val="0"/>
              </a:spcAft>
              <a:buClr>
                <a:srgbClr val="255279"/>
              </a:buClr>
              <a:buSzPts val="2000"/>
              <a:buChar char="•"/>
            </a:pPr>
            <a:r>
              <a:rPr lang="en-GB"/>
              <a:t>In denary the number 11, for example, may be written as 11</a:t>
            </a:r>
            <a:r>
              <a:rPr baseline="-25000" lang="en-GB"/>
              <a:t>10</a:t>
            </a:r>
            <a:endParaRPr/>
          </a:p>
          <a:p>
            <a:pPr indent="-279400" lvl="1" marL="723900" rtl="0" algn="l">
              <a:lnSpc>
                <a:spcPct val="100000"/>
              </a:lnSpc>
              <a:spcBef>
                <a:spcPts val="1200"/>
              </a:spcBef>
              <a:spcAft>
                <a:spcPts val="0"/>
              </a:spcAft>
              <a:buClr>
                <a:srgbClr val="255279"/>
              </a:buClr>
              <a:buSzPts val="2000"/>
              <a:buChar char="•"/>
            </a:pPr>
            <a:r>
              <a:rPr lang="en-GB"/>
              <a:t>In binary, it would be written as 11</a:t>
            </a:r>
            <a:r>
              <a:rPr baseline="-25000" lang="en-GB"/>
              <a:t>2</a:t>
            </a:r>
            <a:r>
              <a:rPr lang="en-GB"/>
              <a:t> and in hexadecimal as 11</a:t>
            </a:r>
            <a:r>
              <a:rPr baseline="-25000" lang="en-GB"/>
              <a:t>16</a:t>
            </a:r>
            <a:endParaRPr/>
          </a:p>
          <a:p>
            <a:pPr indent="-279400" lvl="1" marL="723900" rtl="0" algn="l">
              <a:lnSpc>
                <a:spcPct val="100000"/>
              </a:lnSpc>
              <a:spcBef>
                <a:spcPts val="1200"/>
              </a:spcBef>
              <a:spcAft>
                <a:spcPts val="0"/>
              </a:spcAft>
              <a:buClr>
                <a:srgbClr val="255279"/>
              </a:buClr>
              <a:buSzPts val="2000"/>
              <a:buChar char="•"/>
            </a:pPr>
            <a:r>
              <a:rPr lang="en-GB"/>
              <a:t>11</a:t>
            </a:r>
            <a:r>
              <a:rPr baseline="-25000" lang="en-GB"/>
              <a:t>10</a:t>
            </a:r>
            <a:r>
              <a:rPr lang="en-GB"/>
              <a:t>, 11</a:t>
            </a:r>
            <a:r>
              <a:rPr baseline="-25000" lang="en-GB"/>
              <a:t>2</a:t>
            </a:r>
            <a:r>
              <a:rPr lang="en-GB"/>
              <a:t> and 11</a:t>
            </a:r>
            <a:r>
              <a:rPr baseline="-25000" lang="en-GB"/>
              <a:t>16</a:t>
            </a:r>
            <a:r>
              <a:rPr lang="en-GB"/>
              <a:t> all represent different values </a:t>
            </a:r>
            <a:endParaRPr baseline="-25000"/>
          </a:p>
          <a:p>
            <a:pPr indent="-152400" lvl="1" marL="723900" rtl="0" algn="l">
              <a:lnSpc>
                <a:spcPct val="100000"/>
              </a:lnSpc>
              <a:spcBef>
                <a:spcPts val="1200"/>
              </a:spcBef>
              <a:spcAft>
                <a:spcPts val="0"/>
              </a:spcAft>
              <a:buClr>
                <a:srgbClr val="255279"/>
              </a:buClr>
              <a:buSzPts val="2000"/>
              <a:buNone/>
            </a:pPr>
            <a:r>
              <a:t/>
            </a:r>
            <a:endParaRPr baseline="-2500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3"/>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Base 2</a:t>
            </a:r>
            <a:endParaRPr/>
          </a:p>
        </p:txBody>
      </p:sp>
      <p:sp>
        <p:nvSpPr>
          <p:cNvPr id="199" name="Google Shape;199;p33"/>
          <p:cNvSpPr txBox="1"/>
          <p:nvPr>
            <p:ph idx="2" type="body"/>
          </p:nvPr>
        </p:nvSpPr>
        <p:spPr>
          <a:xfrm>
            <a:off x="965708" y="1704179"/>
            <a:ext cx="6313200" cy="46320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Numbers which use </a:t>
            </a:r>
            <a:r>
              <a:rPr b="1" lang="en-GB"/>
              <a:t>base 2</a:t>
            </a:r>
            <a:r>
              <a:rPr lang="en-GB"/>
              <a:t> are commonly referred to as </a:t>
            </a:r>
            <a:r>
              <a:rPr b="1" lang="en-GB"/>
              <a:t>binary</a:t>
            </a:r>
            <a:r>
              <a:rPr lang="en-GB"/>
              <a:t> numbers</a:t>
            </a:r>
            <a:endParaRPr/>
          </a:p>
          <a:p>
            <a:pPr indent="-271462" lvl="0" marL="271462" rtl="0" algn="l">
              <a:lnSpc>
                <a:spcPct val="100000"/>
              </a:lnSpc>
              <a:spcBef>
                <a:spcPts val="1400"/>
              </a:spcBef>
              <a:spcAft>
                <a:spcPts val="0"/>
              </a:spcAft>
              <a:buClr>
                <a:srgbClr val="255279"/>
              </a:buClr>
              <a:buSzPts val="2500"/>
              <a:buFont typeface="Arial"/>
              <a:buChar char="•"/>
            </a:pPr>
            <a:r>
              <a:rPr lang="en-GB">
                <a:solidFill>
                  <a:srgbClr val="255279"/>
                </a:solidFill>
              </a:rPr>
              <a:t>Can you see a pattern in the binary values?</a:t>
            </a:r>
            <a:endParaRPr/>
          </a:p>
        </p:txBody>
      </p:sp>
      <p:graphicFrame>
        <p:nvGraphicFramePr>
          <p:cNvPr id="200" name="Google Shape;200;p33"/>
          <p:cNvGraphicFramePr/>
          <p:nvPr/>
        </p:nvGraphicFramePr>
        <p:xfrm>
          <a:off x="7858748" y="1694546"/>
          <a:ext cx="3000000" cy="3000000"/>
        </p:xfrm>
        <a:graphic>
          <a:graphicData uri="http://schemas.openxmlformats.org/drawingml/2006/table">
            <a:tbl>
              <a:tblPr bandRow="1" firstRow="1">
                <a:noFill/>
                <a:tableStyleId>{7AFFDFDB-C931-4C05-913F-3B82CE9C5C8F}</a:tableStyleId>
              </a:tblPr>
              <a:tblGrid>
                <a:gridCol w="1512000"/>
                <a:gridCol w="1512000"/>
              </a:tblGrid>
              <a:tr h="324000">
                <a:tc>
                  <a:txBody>
                    <a:bodyPr/>
                    <a:lstStyle/>
                    <a:p>
                      <a:pPr indent="0" lvl="0" marL="0" marR="0" rtl="0" algn="r">
                        <a:spcBef>
                          <a:spcPts val="0"/>
                        </a:spcBef>
                        <a:spcAft>
                          <a:spcPts val="0"/>
                        </a:spcAft>
                        <a:buNone/>
                      </a:pPr>
                      <a:r>
                        <a:rPr b="1" lang="en-GB" sz="1800" u="none" cap="none" strike="noStrike">
                          <a:solidFill>
                            <a:schemeClr val="lt1"/>
                          </a:solidFill>
                          <a:latin typeface="Arial"/>
                          <a:ea typeface="Arial"/>
                          <a:cs typeface="Arial"/>
                          <a:sym typeface="Arial"/>
                        </a:rPr>
                        <a:t>Denary</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r">
                        <a:spcBef>
                          <a:spcPts val="0"/>
                        </a:spcBef>
                        <a:spcAft>
                          <a:spcPts val="0"/>
                        </a:spcAft>
                        <a:buNone/>
                      </a:pPr>
                      <a:r>
                        <a:rPr b="1" lang="en-GB" sz="1800" u="none" cap="none" strike="noStrike">
                          <a:solidFill>
                            <a:schemeClr val="lt1"/>
                          </a:solidFill>
                          <a:latin typeface="Arial"/>
                          <a:ea typeface="Arial"/>
                          <a:cs typeface="Arial"/>
                          <a:sym typeface="Arial"/>
                        </a:rPr>
                        <a:t>Binary</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r>
              <a:tr h="324000">
                <a:tc>
                  <a:txBody>
                    <a:bodyPr/>
                    <a:lstStyle/>
                    <a:p>
                      <a:pPr indent="0" lvl="0" marL="0" marR="0" rtl="0" algn="r">
                        <a:spcBef>
                          <a:spcPts val="0"/>
                        </a:spcBef>
                        <a:spcAft>
                          <a:spcPts val="0"/>
                        </a:spcAft>
                        <a:buNone/>
                      </a:pPr>
                      <a:r>
                        <a:rPr b="0" lang="en-GB" sz="1800" u="none" cap="none" strike="noStrike">
                          <a:latin typeface="Arial"/>
                          <a:ea typeface="Arial"/>
                          <a:cs typeface="Arial"/>
                          <a:sym typeface="Arial"/>
                        </a:rPr>
                        <a:t>1</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b="0" lang="en-GB" sz="1800" u="none" cap="none" strike="noStrike">
                          <a:latin typeface="Arial"/>
                          <a:ea typeface="Arial"/>
                          <a:cs typeface="Arial"/>
                          <a:sym typeface="Arial"/>
                        </a:rPr>
                        <a:t>1</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2</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10</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3</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11</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4</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100</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5</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101</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6</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110</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7</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111</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8</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1000</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9</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1001</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10</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1010</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324000">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11</a:t>
                      </a:r>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r">
                        <a:spcBef>
                          <a:spcPts val="0"/>
                        </a:spcBef>
                        <a:spcAft>
                          <a:spcPts val="0"/>
                        </a:spcAft>
                        <a:buNone/>
                      </a:pPr>
                      <a:r>
                        <a:rPr lang="en-GB" sz="1800" u="none" cap="none" strike="noStrike">
                          <a:latin typeface="Arial"/>
                          <a:ea typeface="Arial"/>
                          <a:cs typeface="Arial"/>
                          <a:sym typeface="Arial"/>
                        </a:rPr>
                        <a:t>1011</a:t>
                      </a:r>
                      <a:endParaRPr/>
                    </a:p>
                  </a:txBody>
                  <a:tcPr marT="45725" marB="45725" marR="91450" marL="91450">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4"/>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Place value</a:t>
            </a:r>
            <a:endParaRPr/>
          </a:p>
        </p:txBody>
      </p:sp>
      <p:sp>
        <p:nvSpPr>
          <p:cNvPr id="206" name="Google Shape;206;p34"/>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In any counting system, the </a:t>
            </a:r>
            <a:r>
              <a:rPr b="1" lang="en-GB"/>
              <a:t>position</a:t>
            </a:r>
            <a:r>
              <a:rPr lang="en-GB"/>
              <a:t> of the value determines its contribution to the overall total</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0" lvl="0" marL="0" rtl="0" algn="l">
              <a:lnSpc>
                <a:spcPct val="100000"/>
              </a:lnSpc>
              <a:spcBef>
                <a:spcPts val="1400"/>
              </a:spcBef>
              <a:spcAft>
                <a:spcPts val="0"/>
              </a:spcAft>
              <a:buClr>
                <a:schemeClr val="dk1"/>
              </a:buClr>
              <a:buSzPts val="2500"/>
              <a:buNone/>
            </a:pPr>
            <a:br>
              <a:rPr lang="en-GB"/>
            </a:br>
            <a:endParaRPr/>
          </a:p>
          <a:p>
            <a:pPr indent="-271462" lvl="0" marL="271462" rtl="0" algn="l">
              <a:lnSpc>
                <a:spcPct val="100000"/>
              </a:lnSpc>
              <a:spcBef>
                <a:spcPts val="1400"/>
              </a:spcBef>
              <a:spcAft>
                <a:spcPts val="0"/>
              </a:spcAft>
              <a:buClr>
                <a:schemeClr val="dk1"/>
              </a:buClr>
              <a:buSzPts val="2500"/>
              <a:buFont typeface="Arial"/>
              <a:buChar char="•"/>
            </a:pPr>
            <a:r>
              <a:rPr lang="en-GB"/>
              <a:t>Therefore 183</a:t>
            </a:r>
            <a:r>
              <a:rPr baseline="-25000" lang="en-GB"/>
              <a:t>10</a:t>
            </a:r>
            <a:r>
              <a:rPr lang="en-GB"/>
              <a:t> represents the value of </a:t>
            </a:r>
            <a:br>
              <a:rPr lang="en-GB"/>
            </a:br>
            <a:r>
              <a:rPr lang="en-GB"/>
              <a:t>one hundred, eight tens and three units</a:t>
            </a:r>
            <a:endParaRPr/>
          </a:p>
          <a:p>
            <a:pPr indent="0" lvl="0" marL="0" rtl="0" algn="l">
              <a:lnSpc>
                <a:spcPct val="100000"/>
              </a:lnSpc>
              <a:spcBef>
                <a:spcPts val="1400"/>
              </a:spcBef>
              <a:spcAft>
                <a:spcPts val="0"/>
              </a:spcAft>
              <a:buClr>
                <a:schemeClr val="dk1"/>
              </a:buClr>
              <a:buSzPts val="2500"/>
              <a:buNone/>
            </a:pPr>
            <a:r>
              <a:t/>
            </a:r>
            <a:endParaRPr/>
          </a:p>
        </p:txBody>
      </p:sp>
      <p:graphicFrame>
        <p:nvGraphicFramePr>
          <p:cNvPr id="207" name="Google Shape;207;p34"/>
          <p:cNvGraphicFramePr/>
          <p:nvPr/>
        </p:nvGraphicFramePr>
        <p:xfrm>
          <a:off x="1305405" y="2780150"/>
          <a:ext cx="3000000" cy="3000000"/>
        </p:xfrm>
        <a:graphic>
          <a:graphicData uri="http://schemas.openxmlformats.org/drawingml/2006/table">
            <a:tbl>
              <a:tblPr bandRow="1" firstRow="1">
                <a:noFill/>
                <a:tableStyleId>{7AFFDFDB-C931-4C05-913F-3B82CE9C5C8F}</a:tableStyleId>
              </a:tblPr>
              <a:tblGrid>
                <a:gridCol w="3741925"/>
                <a:gridCol w="1960825"/>
                <a:gridCol w="2087925"/>
                <a:gridCol w="1962875"/>
              </a:tblGrid>
              <a:tr h="545600">
                <a:tc>
                  <a:txBody>
                    <a:bodyPr/>
                    <a:lstStyle/>
                    <a:p>
                      <a:pPr indent="0" lvl="0" marL="0" marR="0" rtl="0" algn="l">
                        <a:spcBef>
                          <a:spcPts val="0"/>
                        </a:spcBef>
                        <a:spcAft>
                          <a:spcPts val="0"/>
                        </a:spcAft>
                        <a:buNone/>
                      </a:pPr>
                      <a:r>
                        <a:rPr lang="en-GB" sz="2000" u="none" cap="none" strike="noStrike">
                          <a:latin typeface="Arial"/>
                          <a:ea typeface="Arial"/>
                          <a:cs typeface="Arial"/>
                          <a:sym typeface="Arial"/>
                        </a:rPr>
                        <a:t>Base</a:t>
                      </a:r>
                      <a:r>
                        <a:rPr baseline="30000" lang="en-GB" sz="2000" u="none" cap="none" strike="noStrike">
                          <a:latin typeface="Arial"/>
                          <a:ea typeface="Arial"/>
                          <a:cs typeface="Arial"/>
                          <a:sym typeface="Arial"/>
                        </a:rPr>
                        <a:t>position</a:t>
                      </a:r>
                      <a:endParaRPr baseline="30000" sz="2000">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spcBef>
                          <a:spcPts val="0"/>
                        </a:spcBef>
                        <a:spcAft>
                          <a:spcPts val="0"/>
                        </a:spcAft>
                        <a:buNone/>
                      </a:pPr>
                      <a:r>
                        <a:rPr lang="en-GB" sz="2000">
                          <a:latin typeface="Arial"/>
                          <a:ea typeface="Arial"/>
                          <a:cs typeface="Arial"/>
                          <a:sym typeface="Arial"/>
                        </a:rPr>
                        <a:t>10</a:t>
                      </a:r>
                      <a:r>
                        <a:rPr baseline="30000" lang="en-GB" sz="2000">
                          <a:latin typeface="Arial"/>
                          <a:ea typeface="Arial"/>
                          <a:cs typeface="Arial"/>
                          <a:sym typeface="Arial"/>
                        </a:rPr>
                        <a:t>2</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spcBef>
                          <a:spcPts val="0"/>
                        </a:spcBef>
                        <a:spcAft>
                          <a:spcPts val="0"/>
                        </a:spcAft>
                        <a:buNone/>
                      </a:pPr>
                      <a:r>
                        <a:rPr lang="en-GB" sz="2000">
                          <a:latin typeface="Arial"/>
                          <a:ea typeface="Arial"/>
                          <a:cs typeface="Arial"/>
                          <a:sym typeface="Arial"/>
                        </a:rPr>
                        <a:t>10</a:t>
                      </a:r>
                      <a:r>
                        <a:rPr baseline="30000" lang="en-GB" sz="2000">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spcBef>
                          <a:spcPts val="0"/>
                        </a:spcBef>
                        <a:spcAft>
                          <a:spcPts val="0"/>
                        </a:spcAft>
                        <a:buNone/>
                      </a:pPr>
                      <a:r>
                        <a:rPr lang="en-GB" sz="2000">
                          <a:latin typeface="Arial"/>
                          <a:ea typeface="Arial"/>
                          <a:cs typeface="Arial"/>
                          <a:sym typeface="Arial"/>
                        </a:rPr>
                        <a:t>10</a:t>
                      </a:r>
                      <a:r>
                        <a:rPr baseline="30000" lang="en-GB" sz="2000">
                          <a:latin typeface="Arial"/>
                          <a:ea typeface="Arial"/>
                          <a:cs typeface="Arial"/>
                          <a:sym typeface="Arial"/>
                        </a:rPr>
                        <a:t>0</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r>
              <a:tr h="545600">
                <a:tc>
                  <a:txBody>
                    <a:bodyPr/>
                    <a:lstStyle/>
                    <a:p>
                      <a:pPr indent="0" lvl="0" marL="0" marR="0" rtl="0" algn="l">
                        <a:lnSpc>
                          <a:spcPct val="100000"/>
                        </a:lnSpc>
                        <a:spcBef>
                          <a:spcPts val="0"/>
                        </a:spcBef>
                        <a:spcAft>
                          <a:spcPts val="0"/>
                        </a:spcAft>
                        <a:buClr>
                          <a:schemeClr val="lt1"/>
                        </a:buClr>
                        <a:buSzPts val="2000"/>
                        <a:buFont typeface="Arial"/>
                        <a:buNone/>
                      </a:pPr>
                      <a:r>
                        <a:rPr lang="en-GB" sz="2000">
                          <a:solidFill>
                            <a:schemeClr val="lt1"/>
                          </a:solidFill>
                          <a:latin typeface="Arial"/>
                          <a:ea typeface="Arial"/>
                          <a:cs typeface="Arial"/>
                          <a:sym typeface="Arial"/>
                        </a:rPr>
                        <a:t>Place value</a:t>
                      </a:r>
                      <a:endParaRPr baseline="30000" sz="2000">
                        <a:solidFill>
                          <a:schemeClr val="lt1"/>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100</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10</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r>
              <a:tr h="545600">
                <a:tc>
                  <a:txBody>
                    <a:bodyPr/>
                    <a:lstStyle/>
                    <a:p>
                      <a:pPr indent="0" lvl="0" marL="0" marR="0" rtl="0" algn="l">
                        <a:spcBef>
                          <a:spcPts val="0"/>
                        </a:spcBef>
                        <a:spcAft>
                          <a:spcPts val="0"/>
                        </a:spcAft>
                        <a:buNone/>
                      </a:pPr>
                      <a:r>
                        <a:rPr lang="en-GB" sz="2000">
                          <a:latin typeface="Arial"/>
                          <a:ea typeface="Arial"/>
                          <a:cs typeface="Arial"/>
                          <a:sym typeface="Arial"/>
                        </a:rPr>
                        <a:t>Number</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latin typeface="Arial"/>
                          <a:ea typeface="Arial"/>
                          <a:cs typeface="Arial"/>
                          <a:sym typeface="Arial"/>
                        </a:rPr>
                        <a:t>8</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latin typeface="Arial"/>
                          <a:ea typeface="Arial"/>
                          <a:cs typeface="Arial"/>
                          <a:sym typeface="Arial"/>
                        </a:rPr>
                        <a:t>3</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545600">
                <a:tc>
                  <a:txBody>
                    <a:bodyPr/>
                    <a:lstStyle/>
                    <a:p>
                      <a:pPr indent="0" lvl="0" marL="0" marR="0" rtl="0" algn="l">
                        <a:spcBef>
                          <a:spcPts val="0"/>
                        </a:spcBef>
                        <a:spcAft>
                          <a:spcPts val="0"/>
                        </a:spcAft>
                        <a:buNone/>
                      </a:pPr>
                      <a:r>
                        <a:rPr lang="en-GB" sz="2000">
                          <a:latin typeface="Arial"/>
                          <a:ea typeface="Arial"/>
                          <a:cs typeface="Arial"/>
                          <a:sym typeface="Arial"/>
                        </a:rPr>
                        <a:t>Digit value</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rgbClr val="FF0000"/>
                          </a:solidFill>
                          <a:latin typeface="Arial"/>
                          <a:ea typeface="Arial"/>
                          <a:cs typeface="Arial"/>
                          <a:sym typeface="Arial"/>
                        </a:rPr>
                        <a:t>100</a:t>
                      </a:r>
                      <a:r>
                        <a:rPr lang="en-GB" sz="2000">
                          <a:latin typeface="Arial"/>
                          <a:ea typeface="Arial"/>
                          <a:cs typeface="Arial"/>
                          <a:sym typeface="Arial"/>
                        </a:rPr>
                        <a:t>x1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rgbClr val="FF0000"/>
                          </a:solidFill>
                          <a:latin typeface="Arial"/>
                          <a:ea typeface="Arial"/>
                          <a:cs typeface="Arial"/>
                          <a:sym typeface="Arial"/>
                        </a:rPr>
                        <a:t>10</a:t>
                      </a:r>
                      <a:r>
                        <a:rPr lang="en-GB" sz="2000">
                          <a:latin typeface="Arial"/>
                          <a:ea typeface="Arial"/>
                          <a:cs typeface="Arial"/>
                          <a:sym typeface="Arial"/>
                        </a:rPr>
                        <a:t>x8</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rgbClr val="FF0000"/>
                          </a:solidFill>
                          <a:latin typeface="Arial"/>
                          <a:ea typeface="Arial"/>
                          <a:cs typeface="Arial"/>
                          <a:sym typeface="Arial"/>
                        </a:rPr>
                        <a:t>1</a:t>
                      </a:r>
                      <a:r>
                        <a:rPr lang="en-GB" sz="2000">
                          <a:latin typeface="Arial"/>
                          <a:ea typeface="Arial"/>
                          <a:cs typeface="Arial"/>
                          <a:sym typeface="Arial"/>
                        </a:rPr>
                        <a:t>x3</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5"/>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The binary system</a:t>
            </a:r>
            <a:endParaRPr/>
          </a:p>
        </p:txBody>
      </p:sp>
      <p:sp>
        <p:nvSpPr>
          <p:cNvPr id="213" name="Google Shape;213;p35"/>
          <p:cNvSpPr txBox="1"/>
          <p:nvPr>
            <p:ph idx="2" type="body"/>
          </p:nvPr>
        </p:nvSpPr>
        <p:spPr>
          <a:xfrm>
            <a:off x="965707" y="1704179"/>
            <a:ext cx="10536900" cy="44289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Binary works the same way, except the base used is 2 instead of 10</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271462" lvl="0" marL="271462" rtl="0" algn="l">
              <a:lnSpc>
                <a:spcPct val="100000"/>
              </a:lnSpc>
              <a:spcBef>
                <a:spcPts val="1400"/>
              </a:spcBef>
              <a:spcAft>
                <a:spcPts val="0"/>
              </a:spcAft>
              <a:buClr>
                <a:schemeClr val="dk1"/>
              </a:buClr>
              <a:buSzPts val="2500"/>
              <a:buFont typeface="Arial"/>
              <a:buChar char="•"/>
            </a:pPr>
            <a:r>
              <a:rPr lang="en-GB"/>
              <a:t>Therefore 1 0 1 1 0 1 1 1</a:t>
            </a:r>
            <a:r>
              <a:rPr baseline="-25000" lang="en-GB"/>
              <a:t>2</a:t>
            </a:r>
            <a:r>
              <a:rPr lang="en-GB"/>
              <a:t> represents </a:t>
            </a:r>
            <a:br>
              <a:rPr lang="en-GB"/>
            </a:br>
            <a:r>
              <a:rPr lang="en-GB"/>
              <a:t>128 + 32 + 16 + 4 + 2 + 1 which is equivalent to 183</a:t>
            </a:r>
            <a:r>
              <a:rPr baseline="-25000" lang="en-GB"/>
              <a:t>10</a:t>
            </a:r>
            <a:endParaRPr/>
          </a:p>
          <a:p>
            <a:pPr indent="0" lvl="0" marL="0" rtl="0" algn="l">
              <a:lnSpc>
                <a:spcPct val="100000"/>
              </a:lnSpc>
              <a:spcBef>
                <a:spcPts val="1400"/>
              </a:spcBef>
              <a:spcAft>
                <a:spcPts val="0"/>
              </a:spcAft>
              <a:buClr>
                <a:schemeClr val="dk1"/>
              </a:buClr>
              <a:buSzPts val="2500"/>
              <a:buNone/>
            </a:pPr>
            <a:r>
              <a:t/>
            </a:r>
            <a:endParaRPr/>
          </a:p>
        </p:txBody>
      </p:sp>
      <p:graphicFrame>
        <p:nvGraphicFramePr>
          <p:cNvPr id="214" name="Google Shape;214;p35"/>
          <p:cNvGraphicFramePr/>
          <p:nvPr/>
        </p:nvGraphicFramePr>
        <p:xfrm>
          <a:off x="1185332" y="2759033"/>
          <a:ext cx="3000000" cy="3000000"/>
        </p:xfrm>
        <a:graphic>
          <a:graphicData uri="http://schemas.openxmlformats.org/drawingml/2006/table">
            <a:tbl>
              <a:tblPr bandRow="1" firstRow="1">
                <a:noFill/>
                <a:tableStyleId>{7AFFDFDB-C931-4C05-913F-3B82CE9C5C8F}</a:tableStyleId>
              </a:tblPr>
              <a:tblGrid>
                <a:gridCol w="2252125"/>
                <a:gridCol w="1045875"/>
                <a:gridCol w="902575"/>
                <a:gridCol w="902575"/>
                <a:gridCol w="902575"/>
                <a:gridCol w="902575"/>
                <a:gridCol w="902575"/>
                <a:gridCol w="1061000"/>
                <a:gridCol w="744100"/>
              </a:tblGrid>
              <a:tr h="449950">
                <a:tc>
                  <a:txBody>
                    <a:bodyPr/>
                    <a:lstStyle/>
                    <a:p>
                      <a:pPr indent="0" lvl="0" marL="0" marR="0" rtl="0" algn="l">
                        <a:spcBef>
                          <a:spcPts val="0"/>
                        </a:spcBef>
                        <a:spcAft>
                          <a:spcPts val="0"/>
                        </a:spcAft>
                        <a:buNone/>
                      </a:pPr>
                      <a:r>
                        <a:rPr lang="en-GB" sz="2400">
                          <a:latin typeface="Arial"/>
                          <a:ea typeface="Arial"/>
                          <a:cs typeface="Arial"/>
                          <a:sym typeface="Arial"/>
                        </a:rPr>
                        <a:t>Base</a:t>
                      </a:r>
                      <a:r>
                        <a:rPr baseline="30000" lang="en-GB" sz="2000">
                          <a:latin typeface="Arial"/>
                          <a:ea typeface="Arial"/>
                          <a:cs typeface="Arial"/>
                          <a:sym typeface="Arial"/>
                        </a:rPr>
                        <a:t>position</a:t>
                      </a:r>
                      <a:endParaRPr baseline="30000" sz="2000">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spcBef>
                          <a:spcPts val="0"/>
                        </a:spcBef>
                        <a:spcAft>
                          <a:spcPts val="0"/>
                        </a:spcAft>
                        <a:buNone/>
                      </a:pPr>
                      <a:r>
                        <a:rPr lang="en-GB" sz="2000">
                          <a:latin typeface="Arial"/>
                          <a:ea typeface="Arial"/>
                          <a:cs typeface="Arial"/>
                          <a:sym typeface="Arial"/>
                        </a:rPr>
                        <a:t>2</a:t>
                      </a:r>
                      <a:r>
                        <a:rPr baseline="30000" lang="en-GB" sz="2000">
                          <a:latin typeface="Arial"/>
                          <a:ea typeface="Arial"/>
                          <a:cs typeface="Arial"/>
                          <a:sym typeface="Arial"/>
                        </a:rPr>
                        <a:t>7</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dk1"/>
                        </a:buClr>
                        <a:buSzPts val="2000"/>
                        <a:buFont typeface="Arial"/>
                        <a:buNone/>
                      </a:pPr>
                      <a:r>
                        <a:rPr lang="en-GB" sz="2000">
                          <a:latin typeface="Arial"/>
                          <a:ea typeface="Arial"/>
                          <a:cs typeface="Arial"/>
                          <a:sym typeface="Arial"/>
                        </a:rPr>
                        <a:t>2</a:t>
                      </a:r>
                      <a:r>
                        <a:rPr baseline="30000" lang="en-GB" sz="2000">
                          <a:latin typeface="Arial"/>
                          <a:ea typeface="Arial"/>
                          <a:cs typeface="Arial"/>
                          <a:sym typeface="Arial"/>
                        </a:rPr>
                        <a:t>6</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dk1"/>
                        </a:buClr>
                        <a:buSzPts val="2000"/>
                        <a:buFont typeface="Arial"/>
                        <a:buNone/>
                      </a:pPr>
                      <a:r>
                        <a:rPr lang="en-GB" sz="2000">
                          <a:latin typeface="Arial"/>
                          <a:ea typeface="Arial"/>
                          <a:cs typeface="Arial"/>
                          <a:sym typeface="Arial"/>
                        </a:rPr>
                        <a:t>2</a:t>
                      </a:r>
                      <a:r>
                        <a:rPr baseline="30000" lang="en-GB" sz="2000">
                          <a:latin typeface="Arial"/>
                          <a:ea typeface="Arial"/>
                          <a:cs typeface="Arial"/>
                          <a:sym typeface="Arial"/>
                        </a:rPr>
                        <a:t>5</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dk1"/>
                        </a:buClr>
                        <a:buSzPts val="2000"/>
                        <a:buFont typeface="Arial"/>
                        <a:buNone/>
                      </a:pPr>
                      <a:r>
                        <a:rPr lang="en-GB" sz="2000">
                          <a:latin typeface="Arial"/>
                          <a:ea typeface="Arial"/>
                          <a:cs typeface="Arial"/>
                          <a:sym typeface="Arial"/>
                        </a:rPr>
                        <a:t>2</a:t>
                      </a:r>
                      <a:r>
                        <a:rPr baseline="30000" lang="en-GB" sz="2000">
                          <a:latin typeface="Arial"/>
                          <a:ea typeface="Arial"/>
                          <a:cs typeface="Arial"/>
                          <a:sym typeface="Arial"/>
                        </a:rPr>
                        <a:t>4</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dk1"/>
                        </a:buClr>
                        <a:buSzPts val="2000"/>
                        <a:buFont typeface="Arial"/>
                        <a:buNone/>
                      </a:pPr>
                      <a:r>
                        <a:rPr lang="en-GB" sz="2000">
                          <a:latin typeface="Arial"/>
                          <a:ea typeface="Arial"/>
                          <a:cs typeface="Arial"/>
                          <a:sym typeface="Arial"/>
                        </a:rPr>
                        <a:t>2</a:t>
                      </a:r>
                      <a:r>
                        <a:rPr baseline="30000" lang="en-GB" sz="2000">
                          <a:latin typeface="Arial"/>
                          <a:ea typeface="Arial"/>
                          <a:cs typeface="Arial"/>
                          <a:sym typeface="Arial"/>
                        </a:rPr>
                        <a:t>3</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dk1"/>
                        </a:buClr>
                        <a:buSzPts val="2000"/>
                        <a:buFont typeface="Arial"/>
                        <a:buNone/>
                      </a:pPr>
                      <a:r>
                        <a:rPr lang="en-GB" sz="2000">
                          <a:latin typeface="Arial"/>
                          <a:ea typeface="Arial"/>
                          <a:cs typeface="Arial"/>
                          <a:sym typeface="Arial"/>
                        </a:rPr>
                        <a:t>2</a:t>
                      </a:r>
                      <a:r>
                        <a:rPr baseline="30000" lang="en-GB" sz="2000">
                          <a:latin typeface="Arial"/>
                          <a:ea typeface="Arial"/>
                          <a:cs typeface="Arial"/>
                          <a:sym typeface="Arial"/>
                        </a:rPr>
                        <a:t>2</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dk1"/>
                        </a:buClr>
                        <a:buSzPts val="2000"/>
                        <a:buFont typeface="Arial"/>
                        <a:buNone/>
                      </a:pPr>
                      <a:r>
                        <a:rPr lang="en-GB" sz="2000">
                          <a:latin typeface="Arial"/>
                          <a:ea typeface="Arial"/>
                          <a:cs typeface="Arial"/>
                          <a:sym typeface="Arial"/>
                        </a:rPr>
                        <a:t>2</a:t>
                      </a:r>
                      <a:r>
                        <a:rPr baseline="30000" lang="en-GB" sz="2000">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dk1"/>
                        </a:buClr>
                        <a:buSzPts val="2000"/>
                        <a:buFont typeface="Arial"/>
                        <a:buNone/>
                      </a:pPr>
                      <a:r>
                        <a:rPr lang="en-GB" sz="2000">
                          <a:latin typeface="Arial"/>
                          <a:ea typeface="Arial"/>
                          <a:cs typeface="Arial"/>
                          <a:sym typeface="Arial"/>
                        </a:rPr>
                        <a:t>2</a:t>
                      </a:r>
                      <a:r>
                        <a:rPr baseline="30000" lang="en-GB" sz="2000">
                          <a:latin typeface="Arial"/>
                          <a:ea typeface="Arial"/>
                          <a:cs typeface="Arial"/>
                          <a:sym typeface="Arial"/>
                        </a:rPr>
                        <a:t>0</a:t>
                      </a:r>
                      <a:endParaRPr/>
                    </a:p>
                  </a:txBody>
                  <a:tcPr marT="45725" marB="45725" marR="91450" marL="91450" anchor="ctr">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r>
              <a:tr h="472400">
                <a:tc>
                  <a:txBody>
                    <a:bodyPr/>
                    <a:lstStyle/>
                    <a:p>
                      <a:pPr indent="0" lvl="0" marL="0" marR="0" rtl="0" algn="l">
                        <a:lnSpc>
                          <a:spcPct val="100000"/>
                        </a:lnSpc>
                        <a:spcBef>
                          <a:spcPts val="0"/>
                        </a:spcBef>
                        <a:spcAft>
                          <a:spcPts val="0"/>
                        </a:spcAft>
                        <a:buClr>
                          <a:schemeClr val="lt1"/>
                        </a:buClr>
                        <a:buSzPts val="1800"/>
                        <a:buFont typeface="Arial"/>
                        <a:buNone/>
                      </a:pPr>
                      <a:r>
                        <a:rPr lang="en-GB" sz="1800">
                          <a:solidFill>
                            <a:schemeClr val="lt1"/>
                          </a:solidFill>
                          <a:latin typeface="Arial"/>
                          <a:ea typeface="Arial"/>
                          <a:cs typeface="Arial"/>
                          <a:sym typeface="Arial"/>
                        </a:rPr>
                        <a:t>Place value</a:t>
                      </a:r>
                      <a:endParaRPr baseline="30000" sz="1800">
                        <a:solidFill>
                          <a:schemeClr val="lt1"/>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128</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64</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32</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16</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8</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4</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2</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r>
              <a:tr h="433400">
                <a:tc>
                  <a:txBody>
                    <a:bodyPr/>
                    <a:lstStyle/>
                    <a:p>
                      <a:pPr indent="0" lvl="0" marL="0" marR="0" rtl="0" algn="l">
                        <a:spcBef>
                          <a:spcPts val="0"/>
                        </a:spcBef>
                        <a:spcAft>
                          <a:spcPts val="0"/>
                        </a:spcAft>
                        <a:buNone/>
                      </a:pPr>
                      <a:r>
                        <a:rPr lang="en-GB" sz="1600">
                          <a:latin typeface="Arial"/>
                          <a:ea typeface="Arial"/>
                          <a:cs typeface="Arial"/>
                          <a:sym typeface="Arial"/>
                        </a:rPr>
                        <a:t>Number</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800">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800">
                          <a:latin typeface="Arial"/>
                          <a:ea typeface="Arial"/>
                          <a:cs typeface="Arial"/>
                          <a:sym typeface="Arial"/>
                        </a:rPr>
                        <a:t>0</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800">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800">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800">
                          <a:latin typeface="Arial"/>
                          <a:ea typeface="Arial"/>
                          <a:cs typeface="Arial"/>
                          <a:sym typeface="Arial"/>
                        </a:rPr>
                        <a:t>0</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800">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800">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800">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433400">
                <a:tc>
                  <a:txBody>
                    <a:bodyPr/>
                    <a:lstStyle/>
                    <a:p>
                      <a:pPr indent="0" lvl="0" marL="0" marR="0" rtl="0" algn="l">
                        <a:spcBef>
                          <a:spcPts val="0"/>
                        </a:spcBef>
                        <a:spcAft>
                          <a:spcPts val="0"/>
                        </a:spcAft>
                        <a:buNone/>
                      </a:pPr>
                      <a:r>
                        <a:rPr lang="en-GB" sz="1600">
                          <a:latin typeface="Arial"/>
                          <a:ea typeface="Arial"/>
                          <a:cs typeface="Arial"/>
                          <a:sym typeface="Arial"/>
                        </a:rPr>
                        <a:t>Digit value</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600">
                          <a:solidFill>
                            <a:srgbClr val="FF0000"/>
                          </a:solidFill>
                          <a:latin typeface="Arial"/>
                          <a:ea typeface="Arial"/>
                          <a:cs typeface="Arial"/>
                          <a:sym typeface="Arial"/>
                        </a:rPr>
                        <a:t>128</a:t>
                      </a:r>
                      <a:r>
                        <a:rPr lang="en-GB" sz="1600">
                          <a:latin typeface="Arial"/>
                          <a:ea typeface="Arial"/>
                          <a:cs typeface="Arial"/>
                          <a:sym typeface="Arial"/>
                        </a:rPr>
                        <a:t>x1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600">
                          <a:latin typeface="Arial"/>
                          <a:ea typeface="Arial"/>
                          <a:cs typeface="Arial"/>
                          <a:sym typeface="Arial"/>
                        </a:rPr>
                        <a:t>0</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600">
                          <a:solidFill>
                            <a:srgbClr val="FF0000"/>
                          </a:solidFill>
                          <a:latin typeface="Arial"/>
                          <a:ea typeface="Arial"/>
                          <a:cs typeface="Arial"/>
                          <a:sym typeface="Arial"/>
                        </a:rPr>
                        <a:t>32</a:t>
                      </a:r>
                      <a:r>
                        <a:rPr lang="en-GB" sz="1600">
                          <a:latin typeface="Arial"/>
                          <a:ea typeface="Arial"/>
                          <a:cs typeface="Arial"/>
                          <a:sym typeface="Arial"/>
                        </a:rPr>
                        <a:t>x1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600">
                          <a:solidFill>
                            <a:srgbClr val="FF0000"/>
                          </a:solidFill>
                          <a:latin typeface="Arial"/>
                          <a:ea typeface="Arial"/>
                          <a:cs typeface="Arial"/>
                          <a:sym typeface="Arial"/>
                        </a:rPr>
                        <a:t>16</a:t>
                      </a:r>
                      <a:r>
                        <a:rPr lang="en-GB" sz="1600">
                          <a:latin typeface="Arial"/>
                          <a:ea typeface="Arial"/>
                          <a:cs typeface="Arial"/>
                          <a:sym typeface="Arial"/>
                        </a:rPr>
                        <a:t>x1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600">
                          <a:latin typeface="Arial"/>
                          <a:ea typeface="Arial"/>
                          <a:cs typeface="Arial"/>
                          <a:sym typeface="Arial"/>
                        </a:rPr>
                        <a:t>0</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600">
                          <a:solidFill>
                            <a:srgbClr val="FF0000"/>
                          </a:solidFill>
                          <a:latin typeface="Arial"/>
                          <a:ea typeface="Arial"/>
                          <a:cs typeface="Arial"/>
                          <a:sym typeface="Arial"/>
                        </a:rPr>
                        <a:t>4</a:t>
                      </a:r>
                      <a:r>
                        <a:rPr lang="en-GB" sz="1600">
                          <a:latin typeface="Arial"/>
                          <a:ea typeface="Arial"/>
                          <a:cs typeface="Arial"/>
                          <a:sym typeface="Arial"/>
                        </a:rPr>
                        <a:t>x1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600">
                          <a:solidFill>
                            <a:srgbClr val="FF0000"/>
                          </a:solidFill>
                          <a:latin typeface="Arial"/>
                          <a:ea typeface="Arial"/>
                          <a:cs typeface="Arial"/>
                          <a:sym typeface="Arial"/>
                        </a:rPr>
                        <a:t>2</a:t>
                      </a:r>
                      <a:r>
                        <a:rPr lang="en-GB" sz="1600">
                          <a:latin typeface="Arial"/>
                          <a:ea typeface="Arial"/>
                          <a:cs typeface="Arial"/>
                          <a:sym typeface="Arial"/>
                        </a:rPr>
                        <a:t>x1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1600">
                          <a:solidFill>
                            <a:srgbClr val="FF0000"/>
                          </a:solidFill>
                          <a:latin typeface="Arial"/>
                          <a:ea typeface="Arial"/>
                          <a:cs typeface="Arial"/>
                          <a:sym typeface="Arial"/>
                        </a:rPr>
                        <a:t>1</a:t>
                      </a:r>
                      <a:r>
                        <a:rPr lang="en-GB" sz="1600">
                          <a:latin typeface="Arial"/>
                          <a:ea typeface="Arial"/>
                          <a:cs typeface="Arial"/>
                          <a:sym typeface="Arial"/>
                        </a:rPr>
                        <a:t>x1</a:t>
                      </a:r>
                      <a:endParaRPr/>
                    </a:p>
                  </a:txBody>
                  <a:tcPr marT="45725" marB="45725" marR="91450" marL="91450" anchor="ctr">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6"/>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Converting from denary</a:t>
            </a:r>
            <a:endParaRPr/>
          </a:p>
        </p:txBody>
      </p:sp>
      <p:sp>
        <p:nvSpPr>
          <p:cNvPr id="220" name="Google Shape;220;p36"/>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The place value table is useful to aid conversion from denary to binary</a:t>
            </a:r>
            <a:endParaRPr/>
          </a:p>
          <a:p>
            <a:pPr indent="-279400" lvl="1" marL="723900" rtl="0" algn="l">
              <a:lnSpc>
                <a:spcPct val="100000"/>
              </a:lnSpc>
              <a:spcBef>
                <a:spcPts val="1400"/>
              </a:spcBef>
              <a:spcAft>
                <a:spcPts val="0"/>
              </a:spcAft>
              <a:buClr>
                <a:srgbClr val="255279"/>
              </a:buClr>
              <a:buSzPts val="2000"/>
              <a:buChar char="•"/>
            </a:pPr>
            <a:r>
              <a:rPr lang="en-GB"/>
              <a:t>Convert 159</a:t>
            </a:r>
            <a:r>
              <a:rPr baseline="-25000" lang="en-GB"/>
              <a:t>10</a:t>
            </a:r>
            <a:r>
              <a:rPr lang="en-GB"/>
              <a:t> to binary</a:t>
            </a:r>
            <a:endParaRPr/>
          </a:p>
        </p:txBody>
      </p:sp>
      <p:graphicFrame>
        <p:nvGraphicFramePr>
          <p:cNvPr id="221" name="Google Shape;221;p36"/>
          <p:cNvGraphicFramePr/>
          <p:nvPr/>
        </p:nvGraphicFramePr>
        <p:xfrm>
          <a:off x="1330984" y="3342821"/>
          <a:ext cx="3000000" cy="3000000"/>
        </p:xfrm>
        <a:graphic>
          <a:graphicData uri="http://schemas.openxmlformats.org/drawingml/2006/table">
            <a:tbl>
              <a:tblPr bandRow="1" firstRow="1">
                <a:noFill/>
                <a:tableStyleId>{7AFFDFDB-C931-4C05-913F-3B82CE9C5C8F}</a:tableStyleId>
              </a:tblPr>
              <a:tblGrid>
                <a:gridCol w="2203475"/>
                <a:gridCol w="915925"/>
                <a:gridCol w="915925"/>
                <a:gridCol w="915925"/>
                <a:gridCol w="915925"/>
                <a:gridCol w="915925"/>
                <a:gridCol w="915925"/>
                <a:gridCol w="915925"/>
                <a:gridCol w="915925"/>
              </a:tblGrid>
              <a:tr h="566775">
                <a:tc>
                  <a:txBody>
                    <a:bodyPr/>
                    <a:lstStyle/>
                    <a:p>
                      <a:pPr indent="0" lvl="0" marL="0" marR="0" rtl="0" algn="l">
                        <a:lnSpc>
                          <a:spcPct val="100000"/>
                        </a:lnSpc>
                        <a:spcBef>
                          <a:spcPts val="0"/>
                        </a:spcBef>
                        <a:spcAft>
                          <a:spcPts val="0"/>
                        </a:spcAft>
                        <a:buClr>
                          <a:schemeClr val="lt1"/>
                        </a:buClr>
                        <a:buSzPts val="2000"/>
                        <a:buFont typeface="Arial"/>
                        <a:buNone/>
                      </a:pPr>
                      <a:r>
                        <a:rPr b="1" lang="en-GB" sz="2000">
                          <a:solidFill>
                            <a:schemeClr val="lt1"/>
                          </a:solidFill>
                          <a:latin typeface="Arial"/>
                          <a:ea typeface="Arial"/>
                          <a:cs typeface="Arial"/>
                          <a:sym typeface="Arial"/>
                        </a:rPr>
                        <a:t>Place value</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lt1"/>
                        </a:buClr>
                        <a:buSzPts val="2000"/>
                        <a:buFont typeface="Arial"/>
                        <a:buNone/>
                      </a:pPr>
                      <a:r>
                        <a:rPr b="1" lang="en-GB" sz="2000">
                          <a:solidFill>
                            <a:schemeClr val="lt1"/>
                          </a:solidFill>
                          <a:latin typeface="Arial"/>
                          <a:ea typeface="Arial"/>
                          <a:cs typeface="Arial"/>
                          <a:sym typeface="Arial"/>
                        </a:rPr>
                        <a:t>128</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lt1"/>
                        </a:buClr>
                        <a:buSzPts val="2000"/>
                        <a:buFont typeface="Arial"/>
                        <a:buNone/>
                      </a:pPr>
                      <a:r>
                        <a:rPr b="1" lang="en-GB" sz="2000">
                          <a:solidFill>
                            <a:schemeClr val="lt1"/>
                          </a:solidFill>
                          <a:latin typeface="Arial"/>
                          <a:ea typeface="Arial"/>
                          <a:cs typeface="Arial"/>
                          <a:sym typeface="Arial"/>
                        </a:rPr>
                        <a:t>64</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lt1"/>
                        </a:buClr>
                        <a:buSzPts val="2000"/>
                        <a:buFont typeface="Arial"/>
                        <a:buNone/>
                      </a:pPr>
                      <a:r>
                        <a:rPr b="1" lang="en-GB" sz="2000">
                          <a:solidFill>
                            <a:schemeClr val="lt1"/>
                          </a:solidFill>
                          <a:latin typeface="Arial"/>
                          <a:ea typeface="Arial"/>
                          <a:cs typeface="Arial"/>
                          <a:sym typeface="Arial"/>
                        </a:rPr>
                        <a:t>32</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lt1"/>
                        </a:buClr>
                        <a:buSzPts val="2000"/>
                        <a:buFont typeface="Arial"/>
                        <a:buNone/>
                      </a:pPr>
                      <a:r>
                        <a:rPr b="1" lang="en-GB" sz="2000">
                          <a:solidFill>
                            <a:schemeClr val="lt1"/>
                          </a:solidFill>
                          <a:latin typeface="Arial"/>
                          <a:ea typeface="Arial"/>
                          <a:cs typeface="Arial"/>
                          <a:sym typeface="Arial"/>
                        </a:rPr>
                        <a:t>16</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lt1"/>
                        </a:buClr>
                        <a:buSzPts val="2000"/>
                        <a:buFont typeface="Arial"/>
                        <a:buNone/>
                      </a:pPr>
                      <a:r>
                        <a:rPr b="1" lang="en-GB" sz="2000">
                          <a:solidFill>
                            <a:schemeClr val="lt1"/>
                          </a:solidFill>
                          <a:latin typeface="Arial"/>
                          <a:ea typeface="Arial"/>
                          <a:cs typeface="Arial"/>
                          <a:sym typeface="Arial"/>
                        </a:rPr>
                        <a:t>8</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lt1"/>
                        </a:buClr>
                        <a:buSzPts val="2000"/>
                        <a:buFont typeface="Arial"/>
                        <a:buNone/>
                      </a:pPr>
                      <a:r>
                        <a:rPr b="1" lang="en-GB" sz="2000">
                          <a:solidFill>
                            <a:schemeClr val="lt1"/>
                          </a:solidFill>
                          <a:latin typeface="Arial"/>
                          <a:ea typeface="Arial"/>
                          <a:cs typeface="Arial"/>
                          <a:sym typeface="Arial"/>
                        </a:rPr>
                        <a:t>4</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lt1"/>
                        </a:buClr>
                        <a:buSzPts val="2000"/>
                        <a:buFont typeface="Arial"/>
                        <a:buNone/>
                      </a:pPr>
                      <a:r>
                        <a:rPr b="1" lang="en-GB" sz="2000">
                          <a:solidFill>
                            <a:schemeClr val="lt1"/>
                          </a:solidFill>
                          <a:latin typeface="Arial"/>
                          <a:ea typeface="Arial"/>
                          <a:cs typeface="Arial"/>
                          <a:sym typeface="Arial"/>
                        </a:rPr>
                        <a:t>2</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lt1"/>
                        </a:buClr>
                        <a:buSzPts val="2000"/>
                        <a:buFont typeface="Arial"/>
                        <a:buNone/>
                      </a:pPr>
                      <a:r>
                        <a:rPr b="1" lang="en-GB" sz="2000">
                          <a:solidFill>
                            <a:schemeClr val="lt1"/>
                          </a:solidFill>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255279"/>
                    </a:solidFill>
                  </a:tcPr>
                </a:tc>
              </a:tr>
              <a:tr h="519975">
                <a:tc>
                  <a:txBody>
                    <a:bodyPr/>
                    <a:lstStyle/>
                    <a:p>
                      <a:pPr indent="0" lvl="0" marL="0" marR="0" rtl="0" algn="l">
                        <a:spcBef>
                          <a:spcPts val="0"/>
                        </a:spcBef>
                        <a:spcAft>
                          <a:spcPts val="0"/>
                        </a:spcAft>
                        <a:buNone/>
                      </a:pPr>
                      <a:r>
                        <a:rPr lang="en-GB" sz="2000">
                          <a:latin typeface="Arial"/>
                          <a:ea typeface="Arial"/>
                          <a:cs typeface="Arial"/>
                          <a:sym typeface="Arial"/>
                        </a:rPr>
                        <a:t>Number</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400">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400">
                          <a:latin typeface="Arial"/>
                          <a:ea typeface="Arial"/>
                          <a:cs typeface="Arial"/>
                          <a:sym typeface="Arial"/>
                        </a:rPr>
                        <a:t>0</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400">
                          <a:latin typeface="Arial"/>
                          <a:ea typeface="Arial"/>
                          <a:cs typeface="Arial"/>
                          <a:sym typeface="Arial"/>
                        </a:rPr>
                        <a:t>0</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400">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400">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400">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400">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400">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tcPr>
                </a:tc>
              </a:tr>
            </a:tbl>
          </a:graphicData>
        </a:graphic>
      </p:graphicFrame>
      <p:sp>
        <p:nvSpPr>
          <p:cNvPr id="222" name="Google Shape;222;p36"/>
          <p:cNvSpPr txBox="1"/>
          <p:nvPr/>
        </p:nvSpPr>
        <p:spPr>
          <a:xfrm>
            <a:off x="1330984" y="4823295"/>
            <a:ext cx="19635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GB" sz="1800" u="none" cap="none" strike="noStrike">
                <a:solidFill>
                  <a:schemeClr val="dk1"/>
                </a:solidFill>
                <a:latin typeface="Arial"/>
                <a:ea typeface="Arial"/>
                <a:cs typeface="Arial"/>
                <a:sym typeface="Arial"/>
              </a:rPr>
              <a:t>1. Can 128 be used to make some of 159?</a:t>
            </a:r>
            <a:endParaRPr/>
          </a:p>
        </p:txBody>
      </p:sp>
      <p:sp>
        <p:nvSpPr>
          <p:cNvPr id="223" name="Google Shape;223;p36"/>
          <p:cNvSpPr txBox="1"/>
          <p:nvPr/>
        </p:nvSpPr>
        <p:spPr>
          <a:xfrm>
            <a:off x="3660021" y="4830911"/>
            <a:ext cx="1963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Arial"/>
                <a:ea typeface="Arial"/>
                <a:cs typeface="Arial"/>
                <a:sym typeface="Arial"/>
              </a:rPr>
              <a:t>2. If it can, use it by setting bit value to 1, (0 if not)</a:t>
            </a:r>
            <a:endParaRPr/>
          </a:p>
        </p:txBody>
      </p:sp>
      <p:sp>
        <p:nvSpPr>
          <p:cNvPr id="224" name="Google Shape;224;p36"/>
          <p:cNvSpPr txBox="1"/>
          <p:nvPr/>
        </p:nvSpPr>
        <p:spPr>
          <a:xfrm>
            <a:off x="5989057" y="4830911"/>
            <a:ext cx="2520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Arial"/>
                <a:ea typeface="Arial"/>
                <a:cs typeface="Arial"/>
                <a:sym typeface="Arial"/>
              </a:rPr>
              <a:t>3. If value used subtract from starting value, </a:t>
            </a:r>
            <a:br>
              <a:rPr lang="en-GB" sz="1800">
                <a:solidFill>
                  <a:schemeClr val="dk1"/>
                </a:solidFill>
                <a:latin typeface="Arial"/>
                <a:ea typeface="Arial"/>
                <a:cs typeface="Arial"/>
                <a:sym typeface="Arial"/>
              </a:rPr>
            </a:br>
            <a:r>
              <a:rPr lang="en-GB" sz="1800">
                <a:solidFill>
                  <a:schemeClr val="dk1"/>
                </a:solidFill>
                <a:latin typeface="Arial"/>
                <a:ea typeface="Arial"/>
                <a:cs typeface="Arial"/>
                <a:sym typeface="Arial"/>
              </a:rPr>
              <a:t>eg. 159 – 128 = 31</a:t>
            </a:r>
            <a:endParaRPr/>
          </a:p>
        </p:txBody>
      </p:sp>
      <p:sp>
        <p:nvSpPr>
          <p:cNvPr id="225" name="Google Shape;225;p36"/>
          <p:cNvSpPr txBox="1"/>
          <p:nvPr/>
        </p:nvSpPr>
        <p:spPr>
          <a:xfrm>
            <a:off x="8872273" y="4823295"/>
            <a:ext cx="19635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Arial"/>
                <a:ea typeface="Arial"/>
                <a:cs typeface="Arial"/>
                <a:sym typeface="Arial"/>
              </a:rPr>
              <a:t>4. Repeat using value from step 3 until nothing left</a:t>
            </a:r>
            <a:endParaRPr/>
          </a:p>
        </p:txBody>
      </p:sp>
      <p:cxnSp>
        <p:nvCxnSpPr>
          <p:cNvPr id="226" name="Google Shape;226;p36"/>
          <p:cNvCxnSpPr/>
          <p:nvPr/>
        </p:nvCxnSpPr>
        <p:spPr>
          <a:xfrm flipH="1" rot="10800000">
            <a:off x="3048000" y="3814695"/>
            <a:ext cx="766500" cy="1008600"/>
          </a:xfrm>
          <a:prstGeom prst="straightConnector1">
            <a:avLst/>
          </a:prstGeom>
          <a:noFill/>
          <a:ln cap="flat" cmpd="sng" w="12700">
            <a:solidFill>
              <a:srgbClr val="A41E21"/>
            </a:solidFill>
            <a:prstDash val="solid"/>
            <a:miter lim="800000"/>
            <a:headEnd len="sm" w="sm" type="none"/>
            <a:tailEnd len="med" w="med" type="triangle"/>
          </a:ln>
        </p:spPr>
      </p:cxnSp>
      <p:cxnSp>
        <p:nvCxnSpPr>
          <p:cNvPr id="227" name="Google Shape;227;p36"/>
          <p:cNvCxnSpPr/>
          <p:nvPr/>
        </p:nvCxnSpPr>
        <p:spPr>
          <a:xfrm rot="10800000">
            <a:off x="4138492" y="4429512"/>
            <a:ext cx="464400" cy="401400"/>
          </a:xfrm>
          <a:prstGeom prst="straightConnector1">
            <a:avLst/>
          </a:prstGeom>
          <a:noFill/>
          <a:ln cap="flat" cmpd="sng" w="12700">
            <a:solidFill>
              <a:srgbClr val="A41E21"/>
            </a:solidFill>
            <a:prstDash val="solid"/>
            <a:miter lim="800000"/>
            <a:headEnd len="sm" w="sm" type="none"/>
            <a:tailEnd len="med" w="med" type="triangle"/>
          </a:ln>
        </p:spPr>
      </p:cxnSp>
      <p:cxnSp>
        <p:nvCxnSpPr>
          <p:cNvPr id="228" name="Google Shape;228;p36"/>
          <p:cNvCxnSpPr/>
          <p:nvPr/>
        </p:nvCxnSpPr>
        <p:spPr>
          <a:xfrm rot="10800000">
            <a:off x="5122387" y="4270396"/>
            <a:ext cx="4030500" cy="552900"/>
          </a:xfrm>
          <a:prstGeom prst="straightConnector1">
            <a:avLst/>
          </a:prstGeom>
          <a:noFill/>
          <a:ln cap="flat" cmpd="sng" w="12700">
            <a:solidFill>
              <a:srgbClr val="A41E21"/>
            </a:solidFill>
            <a:prstDash val="solid"/>
            <a:miter lim="800000"/>
            <a:headEnd len="sm" w="sm" type="none"/>
            <a:tailEnd len="med" w="med" type="triangle"/>
          </a:ln>
        </p:spPr>
      </p:cxn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7"/>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Activity</a:t>
            </a:r>
            <a:endParaRPr/>
          </a:p>
        </p:txBody>
      </p:sp>
      <p:sp>
        <p:nvSpPr>
          <p:cNvPr id="234" name="Google Shape;234;p37"/>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Complete </a:t>
            </a:r>
            <a:r>
              <a:rPr b="1" lang="en-GB"/>
              <a:t>Task 1</a:t>
            </a:r>
            <a:r>
              <a:rPr lang="en-GB"/>
              <a:t> in </a:t>
            </a:r>
            <a:r>
              <a:rPr b="1" lang="en-GB"/>
              <a:t>Worksheet 1</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8"/>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Hexadecimal – Base 16</a:t>
            </a:r>
            <a:endParaRPr/>
          </a:p>
        </p:txBody>
      </p:sp>
      <p:sp>
        <p:nvSpPr>
          <p:cNvPr id="240" name="Google Shape;240;p38"/>
          <p:cNvSpPr txBox="1"/>
          <p:nvPr>
            <p:ph idx="2" type="body"/>
          </p:nvPr>
        </p:nvSpPr>
        <p:spPr>
          <a:xfrm>
            <a:off x="965707" y="1704179"/>
            <a:ext cx="104220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Number systems with bases above 10 often still use 0 to 9 but require extra symbols for values past 9</a:t>
            </a:r>
            <a:endParaRPr/>
          </a:p>
          <a:p>
            <a:pPr indent="-271462" lvl="0" marL="271462" rtl="0" algn="l">
              <a:lnSpc>
                <a:spcPct val="100000"/>
              </a:lnSpc>
              <a:spcBef>
                <a:spcPts val="1400"/>
              </a:spcBef>
              <a:spcAft>
                <a:spcPts val="0"/>
              </a:spcAft>
              <a:buClr>
                <a:schemeClr val="dk1"/>
              </a:buClr>
              <a:buSzPts val="2500"/>
              <a:buFont typeface="Arial"/>
              <a:buChar char="•"/>
            </a:pPr>
            <a:r>
              <a:rPr lang="en-GB"/>
              <a:t>An example of this is </a:t>
            </a:r>
            <a:r>
              <a:rPr b="1" lang="en-GB"/>
              <a:t>base 16 </a:t>
            </a:r>
            <a:r>
              <a:rPr lang="en-GB"/>
              <a:t>which is referred to as the </a:t>
            </a:r>
            <a:r>
              <a:rPr b="1" lang="en-GB"/>
              <a:t>hexadecimal</a:t>
            </a:r>
            <a:r>
              <a:rPr lang="en-GB"/>
              <a:t> number system</a:t>
            </a:r>
            <a:endParaRPr/>
          </a:p>
          <a:p>
            <a:pPr indent="-271462" lvl="0" marL="271462" rtl="0" algn="l">
              <a:lnSpc>
                <a:spcPct val="100000"/>
              </a:lnSpc>
              <a:spcBef>
                <a:spcPts val="1400"/>
              </a:spcBef>
              <a:spcAft>
                <a:spcPts val="0"/>
              </a:spcAft>
              <a:buClr>
                <a:schemeClr val="dk1"/>
              </a:buClr>
              <a:buSzPts val="2500"/>
              <a:buFont typeface="Arial"/>
              <a:buChar char="•"/>
            </a:pPr>
            <a:r>
              <a:rPr lang="en-GB"/>
              <a:t>Hexadecimal uses letters for the values 10 to 15</a:t>
            </a:r>
            <a:endParaRPr/>
          </a:p>
        </p:txBody>
      </p:sp>
      <p:graphicFrame>
        <p:nvGraphicFramePr>
          <p:cNvPr id="241" name="Google Shape;241;p38"/>
          <p:cNvGraphicFramePr/>
          <p:nvPr/>
        </p:nvGraphicFramePr>
        <p:xfrm>
          <a:off x="635667" y="4412835"/>
          <a:ext cx="3000000" cy="3000000"/>
        </p:xfrm>
        <a:graphic>
          <a:graphicData uri="http://schemas.openxmlformats.org/drawingml/2006/table">
            <a:tbl>
              <a:tblPr bandRow="1" firstRow="1">
                <a:noFill/>
                <a:tableStyleId>{E34AFF41-D8C5-48A7-9D65-74CBB1A95FCA}</a:tableStyleId>
              </a:tblPr>
              <a:tblGrid>
                <a:gridCol w="672000"/>
                <a:gridCol w="672000"/>
                <a:gridCol w="672000"/>
                <a:gridCol w="672000"/>
                <a:gridCol w="672000"/>
                <a:gridCol w="672000"/>
                <a:gridCol w="672000"/>
                <a:gridCol w="672000"/>
                <a:gridCol w="672000"/>
                <a:gridCol w="672000"/>
                <a:gridCol w="672000"/>
                <a:gridCol w="672000"/>
                <a:gridCol w="672000"/>
                <a:gridCol w="672000"/>
                <a:gridCol w="672000"/>
                <a:gridCol w="672000"/>
              </a:tblGrid>
              <a:tr h="370850">
                <a:tc>
                  <a:txBody>
                    <a:bodyPr/>
                    <a:lstStyle/>
                    <a:p>
                      <a:pPr indent="0" lvl="0" marL="0" marR="0" rtl="0" algn="ctr">
                        <a:spcBef>
                          <a:spcPts val="0"/>
                        </a:spcBef>
                        <a:spcAft>
                          <a:spcPts val="0"/>
                        </a:spcAft>
                        <a:buNone/>
                      </a:pPr>
                      <a:r>
                        <a:rPr b="1" lang="en-GB" sz="1800">
                          <a:latin typeface="Arial"/>
                          <a:ea typeface="Arial"/>
                          <a:cs typeface="Arial"/>
                          <a:sym typeface="Arial"/>
                        </a:rPr>
                        <a:t>0</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1</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2</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3</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4</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5</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6</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7</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8</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9</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10</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11</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12</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13</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14</a:t>
                      </a:r>
                      <a:endParaRPr/>
                    </a:p>
                  </a:txBody>
                  <a:tcPr marT="45725" marB="45725" marR="91450" marL="91450" anchor="ctr"/>
                </a:tc>
                <a:tc>
                  <a:txBody>
                    <a:bodyPr/>
                    <a:lstStyle/>
                    <a:p>
                      <a:pPr indent="0" lvl="0" marL="0" marR="0" rtl="0" algn="ctr">
                        <a:spcBef>
                          <a:spcPts val="0"/>
                        </a:spcBef>
                        <a:spcAft>
                          <a:spcPts val="0"/>
                        </a:spcAft>
                        <a:buNone/>
                      </a:pPr>
                      <a:r>
                        <a:rPr b="1" lang="en-GB" sz="1800">
                          <a:latin typeface="Arial"/>
                          <a:ea typeface="Arial"/>
                          <a:cs typeface="Arial"/>
                          <a:sym typeface="Arial"/>
                        </a:rPr>
                        <a:t>15</a:t>
                      </a:r>
                      <a:endParaRPr/>
                    </a:p>
                  </a:txBody>
                  <a:tcPr marT="45725" marB="45725" marR="91450" marL="91450" anchor="ctr"/>
                </a:tc>
              </a:tr>
              <a:tr h="370850">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0</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1</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2</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3</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4</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5</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6</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7</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8</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9</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A</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B</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C</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D</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E</a:t>
                      </a:r>
                      <a:endParaRPr/>
                    </a:p>
                  </a:txBody>
                  <a:tcPr marT="45725" marB="45725" marR="91450" marL="91450" anchor="ctr"/>
                </a:tc>
                <a:tc>
                  <a:txBody>
                    <a:bodyPr/>
                    <a:lstStyle/>
                    <a:p>
                      <a:pPr indent="0" lvl="0" marL="0" marR="0" rtl="0" algn="ctr">
                        <a:spcBef>
                          <a:spcPts val="0"/>
                        </a:spcBef>
                        <a:spcAft>
                          <a:spcPts val="0"/>
                        </a:spcAft>
                        <a:buNone/>
                      </a:pPr>
                      <a:r>
                        <a:rPr b="1" lang="en-GB" sz="6000">
                          <a:solidFill>
                            <a:srgbClr val="FBD660"/>
                          </a:solidFill>
                          <a:latin typeface="Arial"/>
                          <a:ea typeface="Arial"/>
                          <a:cs typeface="Arial"/>
                          <a:sym typeface="Arial"/>
                        </a:rPr>
                        <a:t>F</a:t>
                      </a:r>
                      <a:endParaRPr/>
                    </a:p>
                  </a:txBody>
                  <a:tcPr marT="45725" marB="45725" marR="91450" marL="91450" anchor="ct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9"/>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Hexadecimal values</a:t>
            </a:r>
            <a:endParaRPr/>
          </a:p>
        </p:txBody>
      </p:sp>
      <p:sp>
        <p:nvSpPr>
          <p:cNvPr id="247" name="Google Shape;247;p39"/>
          <p:cNvSpPr txBox="1"/>
          <p:nvPr>
            <p:ph idx="2" type="body"/>
          </p:nvPr>
        </p:nvSpPr>
        <p:spPr>
          <a:xfrm>
            <a:off x="965707" y="1704179"/>
            <a:ext cx="10396500" cy="43008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The rules of place value work in the same way:</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271462" lvl="0" marL="271462" rtl="0" algn="l">
              <a:lnSpc>
                <a:spcPct val="100000"/>
              </a:lnSpc>
              <a:spcBef>
                <a:spcPts val="1400"/>
              </a:spcBef>
              <a:spcAft>
                <a:spcPts val="0"/>
              </a:spcAft>
              <a:buClr>
                <a:schemeClr val="dk1"/>
              </a:buClr>
              <a:buSzPts val="2500"/>
              <a:buFont typeface="Arial"/>
              <a:buChar char="•"/>
            </a:pPr>
            <a:r>
              <a:rPr lang="en-GB"/>
              <a:t>Therefore the equivalent of 3F5</a:t>
            </a:r>
            <a:r>
              <a:rPr baseline="-25000" lang="en-GB"/>
              <a:t>16</a:t>
            </a:r>
            <a:r>
              <a:rPr lang="en-GB"/>
              <a:t> in denary is </a:t>
            </a:r>
            <a:br>
              <a:rPr lang="en-GB"/>
            </a:br>
            <a:r>
              <a:rPr lang="en-GB"/>
              <a:t>(256x3) + (16x15) + 5 = 768 + 240 + 5 = 1013</a:t>
            </a:r>
            <a:r>
              <a:rPr baseline="-25000" lang="en-GB"/>
              <a:t>10</a:t>
            </a:r>
            <a:endParaRPr/>
          </a:p>
          <a:p>
            <a:pPr indent="-271462" lvl="0" marL="271462" rtl="0" algn="l">
              <a:lnSpc>
                <a:spcPct val="100000"/>
              </a:lnSpc>
              <a:spcBef>
                <a:spcPts val="1400"/>
              </a:spcBef>
              <a:spcAft>
                <a:spcPts val="0"/>
              </a:spcAft>
              <a:buClr>
                <a:schemeClr val="dk1"/>
              </a:buClr>
              <a:buSzPts val="2500"/>
              <a:buFont typeface="Arial"/>
              <a:buChar char="•"/>
            </a:pPr>
            <a:r>
              <a:rPr lang="en-GB"/>
              <a:t>What is </a:t>
            </a:r>
            <a:r>
              <a:rPr lang="en-GB">
                <a:solidFill>
                  <a:srgbClr val="FF0000"/>
                </a:solidFill>
              </a:rPr>
              <a:t>A3</a:t>
            </a:r>
            <a:r>
              <a:rPr baseline="-25000" lang="en-GB">
                <a:solidFill>
                  <a:srgbClr val="FF0000"/>
                </a:solidFill>
              </a:rPr>
              <a:t>16</a:t>
            </a:r>
            <a:r>
              <a:rPr lang="en-GB"/>
              <a:t> in denary?</a:t>
            </a:r>
            <a:endParaRPr/>
          </a:p>
          <a:p>
            <a:pPr indent="-112712" lvl="0" marL="271462" rtl="0" algn="l">
              <a:lnSpc>
                <a:spcPct val="100000"/>
              </a:lnSpc>
              <a:spcBef>
                <a:spcPts val="1400"/>
              </a:spcBef>
              <a:spcAft>
                <a:spcPts val="0"/>
              </a:spcAft>
              <a:buClr>
                <a:schemeClr val="dk1"/>
              </a:buClr>
              <a:buSzPts val="2500"/>
              <a:buFont typeface="Arial"/>
              <a:buNone/>
            </a:pPr>
            <a:r>
              <a:t/>
            </a:r>
            <a:endParaRPr/>
          </a:p>
        </p:txBody>
      </p:sp>
      <p:graphicFrame>
        <p:nvGraphicFramePr>
          <p:cNvPr id="248" name="Google Shape;248;p39"/>
          <p:cNvGraphicFramePr/>
          <p:nvPr/>
        </p:nvGraphicFramePr>
        <p:xfrm>
          <a:off x="1875271" y="2346344"/>
          <a:ext cx="3000000" cy="3000000"/>
        </p:xfrm>
        <a:graphic>
          <a:graphicData uri="http://schemas.openxmlformats.org/drawingml/2006/table">
            <a:tbl>
              <a:tblPr bandRow="1" firstRow="1">
                <a:noFill/>
                <a:tableStyleId>{7AFFDFDB-C931-4C05-913F-3B82CE9C5C8F}</a:tableStyleId>
              </a:tblPr>
              <a:tblGrid>
                <a:gridCol w="3145675"/>
                <a:gridCol w="1755225"/>
                <a:gridCol w="1755225"/>
                <a:gridCol w="1650100"/>
              </a:tblGrid>
              <a:tr h="468000">
                <a:tc>
                  <a:txBody>
                    <a:bodyPr/>
                    <a:lstStyle/>
                    <a:p>
                      <a:pPr indent="0" lvl="0" marL="0" marR="0" rtl="0" algn="l">
                        <a:spcBef>
                          <a:spcPts val="0"/>
                        </a:spcBef>
                        <a:spcAft>
                          <a:spcPts val="0"/>
                        </a:spcAft>
                        <a:buNone/>
                      </a:pPr>
                      <a:r>
                        <a:rPr lang="en-GB" sz="2000">
                          <a:latin typeface="Arial"/>
                          <a:ea typeface="Arial"/>
                          <a:cs typeface="Arial"/>
                          <a:sym typeface="Arial"/>
                        </a:rPr>
                        <a:t>Base</a:t>
                      </a:r>
                      <a:r>
                        <a:rPr baseline="30000" lang="en-GB" sz="2000">
                          <a:latin typeface="Arial"/>
                          <a:ea typeface="Arial"/>
                          <a:cs typeface="Arial"/>
                          <a:sym typeface="Arial"/>
                        </a:rPr>
                        <a:t>position</a:t>
                      </a:r>
                      <a:endParaRPr baseline="30000" sz="2000">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lnSpc>
                          <a:spcPct val="100000"/>
                        </a:lnSpc>
                        <a:spcBef>
                          <a:spcPts val="0"/>
                        </a:spcBef>
                        <a:spcAft>
                          <a:spcPts val="0"/>
                        </a:spcAft>
                        <a:buClr>
                          <a:schemeClr val="dk1"/>
                        </a:buClr>
                        <a:buSzPts val="2000"/>
                        <a:buFont typeface="Arial"/>
                        <a:buNone/>
                      </a:pPr>
                      <a:r>
                        <a:rPr lang="en-GB" sz="2000">
                          <a:latin typeface="Arial"/>
                          <a:ea typeface="Arial"/>
                          <a:cs typeface="Arial"/>
                          <a:sym typeface="Arial"/>
                        </a:rPr>
                        <a:t>16</a:t>
                      </a:r>
                      <a:r>
                        <a:rPr baseline="30000" lang="en-GB" sz="2000">
                          <a:latin typeface="Arial"/>
                          <a:ea typeface="Arial"/>
                          <a:cs typeface="Arial"/>
                          <a:sym typeface="Arial"/>
                        </a:rPr>
                        <a:t>2</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spcBef>
                          <a:spcPts val="0"/>
                        </a:spcBef>
                        <a:spcAft>
                          <a:spcPts val="0"/>
                        </a:spcAft>
                        <a:buNone/>
                      </a:pPr>
                      <a:r>
                        <a:rPr lang="en-GB" sz="2000">
                          <a:latin typeface="Arial"/>
                          <a:ea typeface="Arial"/>
                          <a:cs typeface="Arial"/>
                          <a:sym typeface="Arial"/>
                        </a:rPr>
                        <a:t>16</a:t>
                      </a:r>
                      <a:r>
                        <a:rPr baseline="30000" lang="en-GB" sz="2000">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c>
                  <a:txBody>
                    <a:bodyPr/>
                    <a:lstStyle/>
                    <a:p>
                      <a:pPr indent="0" lvl="0" marL="0" marR="0" rtl="0" algn="ctr">
                        <a:spcBef>
                          <a:spcPts val="0"/>
                        </a:spcBef>
                        <a:spcAft>
                          <a:spcPts val="0"/>
                        </a:spcAft>
                        <a:buNone/>
                      </a:pPr>
                      <a:r>
                        <a:rPr lang="en-GB" sz="2000">
                          <a:latin typeface="Arial"/>
                          <a:ea typeface="Arial"/>
                          <a:cs typeface="Arial"/>
                          <a:sym typeface="Arial"/>
                        </a:rPr>
                        <a:t>16</a:t>
                      </a:r>
                      <a:r>
                        <a:rPr baseline="30000" lang="en-GB" sz="2000">
                          <a:latin typeface="Arial"/>
                          <a:ea typeface="Arial"/>
                          <a:cs typeface="Arial"/>
                          <a:sym typeface="Arial"/>
                        </a:rPr>
                        <a:t>0</a:t>
                      </a:r>
                      <a:endParaRPr/>
                    </a:p>
                  </a:txBody>
                  <a:tcPr marT="45725" marB="45725" marR="91450" marL="91450" anchor="ctr">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255279"/>
                      </a:solidFill>
                      <a:prstDash val="solid"/>
                      <a:round/>
                      <a:headEnd len="sm" w="sm" type="none"/>
                      <a:tailEnd len="sm" w="sm" type="none"/>
                    </a:lnB>
                    <a:solidFill>
                      <a:srgbClr val="255279"/>
                    </a:solidFill>
                  </a:tcPr>
                </a:tc>
              </a:tr>
              <a:tr h="468000">
                <a:tc>
                  <a:txBody>
                    <a:bodyPr/>
                    <a:lstStyle/>
                    <a:p>
                      <a:pPr indent="0" lvl="0" marL="0" marR="0" rtl="0" algn="l">
                        <a:lnSpc>
                          <a:spcPct val="100000"/>
                        </a:lnSpc>
                        <a:spcBef>
                          <a:spcPts val="0"/>
                        </a:spcBef>
                        <a:spcAft>
                          <a:spcPts val="0"/>
                        </a:spcAft>
                        <a:buClr>
                          <a:schemeClr val="lt1"/>
                        </a:buClr>
                        <a:buSzPts val="2000"/>
                        <a:buFont typeface="Arial"/>
                        <a:buNone/>
                      </a:pPr>
                      <a:r>
                        <a:rPr lang="en-GB" sz="2000">
                          <a:solidFill>
                            <a:schemeClr val="lt1"/>
                          </a:solidFill>
                          <a:latin typeface="Arial"/>
                          <a:ea typeface="Arial"/>
                          <a:cs typeface="Arial"/>
                          <a:sym typeface="Arial"/>
                        </a:rPr>
                        <a:t>Place value</a:t>
                      </a:r>
                      <a:endParaRPr baseline="30000" sz="2000">
                        <a:solidFill>
                          <a:schemeClr val="lt1"/>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256</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16</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c>
                  <a:txBody>
                    <a:bodyPr/>
                    <a:lstStyle/>
                    <a:p>
                      <a:pPr indent="0" lvl="0" marL="0" marR="0" rtl="0" algn="ctr">
                        <a:spcBef>
                          <a:spcPts val="0"/>
                        </a:spcBef>
                        <a:spcAft>
                          <a:spcPts val="0"/>
                        </a:spcAft>
                        <a:buNone/>
                      </a:pPr>
                      <a:r>
                        <a:rPr lang="en-GB" sz="2000">
                          <a:solidFill>
                            <a:schemeClr val="lt1"/>
                          </a:solidFill>
                          <a:latin typeface="Arial"/>
                          <a:ea typeface="Arial"/>
                          <a:cs typeface="Arial"/>
                          <a:sym typeface="Arial"/>
                        </a:rPr>
                        <a:t>1</a:t>
                      </a:r>
                      <a:endParaRPr/>
                    </a:p>
                  </a:txBody>
                  <a:tcPr marT="45725" marB="45725" marR="91450" marL="91450" anchor="ctr">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solidFill>
                      <a:srgbClr val="5593CB"/>
                    </a:solidFill>
                  </a:tcPr>
                </a:tc>
              </a:tr>
              <a:tr h="468000">
                <a:tc>
                  <a:txBody>
                    <a:bodyPr/>
                    <a:lstStyle/>
                    <a:p>
                      <a:pPr indent="0" lvl="0" marL="0" marR="0" rtl="0" algn="l">
                        <a:spcBef>
                          <a:spcPts val="0"/>
                        </a:spcBef>
                        <a:spcAft>
                          <a:spcPts val="0"/>
                        </a:spcAft>
                        <a:buNone/>
                      </a:pPr>
                      <a:r>
                        <a:rPr lang="en-GB" sz="2000">
                          <a:latin typeface="Arial"/>
                          <a:ea typeface="Arial"/>
                          <a:cs typeface="Arial"/>
                          <a:sym typeface="Arial"/>
                        </a:rPr>
                        <a:t>Number</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latin typeface="Arial"/>
                          <a:ea typeface="Arial"/>
                          <a:cs typeface="Arial"/>
                          <a:sym typeface="Arial"/>
                        </a:rPr>
                        <a:t>3</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latin typeface="Arial"/>
                          <a:ea typeface="Arial"/>
                          <a:cs typeface="Arial"/>
                          <a:sym typeface="Arial"/>
                        </a:rPr>
                        <a:t>F (or</a:t>
                      </a:r>
                      <a:r>
                        <a:rPr lang="en-GB" sz="2000">
                          <a:latin typeface="Arial"/>
                          <a:ea typeface="Arial"/>
                          <a:cs typeface="Arial"/>
                          <a:sym typeface="Arial"/>
                        </a:rPr>
                        <a:t> 15)</a:t>
                      </a:r>
                      <a:endParaRPr sz="2000">
                        <a:latin typeface="Arial"/>
                        <a:ea typeface="Arial"/>
                        <a:cs typeface="Arial"/>
                        <a:sym typeface="Arial"/>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latin typeface="Arial"/>
                          <a:ea typeface="Arial"/>
                          <a:cs typeface="Arial"/>
                          <a:sym typeface="Arial"/>
                        </a:rPr>
                        <a:t>5</a:t>
                      </a:r>
                      <a:endParaRPr/>
                    </a:p>
                  </a:txBody>
                  <a:tcPr marT="45725" marB="45725" marR="91450" marL="91450" anchor="ctr">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r h="468000">
                <a:tc>
                  <a:txBody>
                    <a:bodyPr/>
                    <a:lstStyle/>
                    <a:p>
                      <a:pPr indent="0" lvl="0" marL="0" marR="0" rtl="0" algn="l">
                        <a:spcBef>
                          <a:spcPts val="0"/>
                        </a:spcBef>
                        <a:spcAft>
                          <a:spcPts val="0"/>
                        </a:spcAft>
                        <a:buNone/>
                      </a:pPr>
                      <a:r>
                        <a:rPr lang="en-GB" sz="2000">
                          <a:latin typeface="Arial"/>
                          <a:ea typeface="Arial"/>
                          <a:cs typeface="Arial"/>
                          <a:sym typeface="Arial"/>
                        </a:rPr>
                        <a:t>Digit value</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rgbClr val="FF0000"/>
                          </a:solidFill>
                          <a:latin typeface="Arial"/>
                          <a:ea typeface="Arial"/>
                          <a:cs typeface="Arial"/>
                          <a:sym typeface="Arial"/>
                        </a:rPr>
                        <a:t>256 </a:t>
                      </a:r>
                      <a:r>
                        <a:rPr lang="en-GB" sz="2000">
                          <a:latin typeface="Arial"/>
                          <a:ea typeface="Arial"/>
                          <a:cs typeface="Arial"/>
                          <a:sym typeface="Arial"/>
                        </a:rPr>
                        <a:t>x 3</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rgbClr val="FF0000"/>
                          </a:solidFill>
                          <a:latin typeface="Arial"/>
                          <a:ea typeface="Arial"/>
                          <a:cs typeface="Arial"/>
                          <a:sym typeface="Arial"/>
                        </a:rPr>
                        <a:t>16 </a:t>
                      </a:r>
                      <a:r>
                        <a:rPr lang="en-GB" sz="2000">
                          <a:latin typeface="Arial"/>
                          <a:ea typeface="Arial"/>
                          <a:cs typeface="Arial"/>
                          <a:sym typeface="Arial"/>
                        </a:rPr>
                        <a:t>x 15</a:t>
                      </a:r>
                      <a:endParaRPr/>
                    </a:p>
                  </a:txBody>
                  <a:tcPr marT="45725" marB="45725" marR="91450" marL="91450" anchor="ctr">
                    <a:lnL cap="flat" cmpd="sng" w="12700">
                      <a:solidFill>
                        <a:srgbClr val="255279"/>
                      </a:solidFill>
                      <a:prstDash val="solid"/>
                      <a:round/>
                      <a:headEnd len="sm" w="sm" type="none"/>
                      <a:tailEnd len="sm" w="sm" type="none"/>
                    </a:lnL>
                    <a:lnR cap="flat" cmpd="sng" w="12700">
                      <a:solidFill>
                        <a:srgbClr val="255279"/>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rgbClr val="FF0000"/>
                          </a:solidFill>
                          <a:latin typeface="Arial"/>
                          <a:ea typeface="Arial"/>
                          <a:cs typeface="Arial"/>
                          <a:sym typeface="Arial"/>
                        </a:rPr>
                        <a:t>1 </a:t>
                      </a:r>
                      <a:r>
                        <a:rPr lang="en-GB" sz="2000">
                          <a:latin typeface="Arial"/>
                          <a:ea typeface="Arial"/>
                          <a:cs typeface="Arial"/>
                          <a:sym typeface="Arial"/>
                        </a:rPr>
                        <a:t>x 5</a:t>
                      </a:r>
                      <a:endParaRPr/>
                    </a:p>
                  </a:txBody>
                  <a:tcPr marT="45725" marB="45725" marR="91450" marL="91450" anchor="ctr">
                    <a:lnL cap="flat" cmpd="sng" w="12700">
                      <a:solidFill>
                        <a:srgbClr val="25527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255279"/>
                      </a:solidFill>
                      <a:prstDash val="solid"/>
                      <a:round/>
                      <a:headEnd len="sm" w="sm" type="none"/>
                      <a:tailEnd len="sm" w="sm" type="none"/>
                    </a:lnT>
                    <a:lnB cap="flat" cmpd="sng" w="12700">
                      <a:solidFill>
                        <a:srgbClr val="255279"/>
                      </a:solidFill>
                      <a:prstDash val="solid"/>
                      <a:round/>
                      <a:headEnd len="sm" w="sm" type="none"/>
                      <a:tailEnd len="sm" w="sm" type="none"/>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0"/>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Denary to hex conversion</a:t>
            </a:r>
            <a:endParaRPr/>
          </a:p>
          <a:p>
            <a:pPr indent="0" lvl="0" marL="0" rtl="0" algn="l">
              <a:lnSpc>
                <a:spcPct val="97500"/>
              </a:lnSpc>
              <a:spcBef>
                <a:spcPts val="1500"/>
              </a:spcBef>
              <a:spcAft>
                <a:spcPts val="0"/>
              </a:spcAft>
              <a:buClr>
                <a:schemeClr val="dk1"/>
              </a:buClr>
              <a:buSzPts val="4000"/>
              <a:buNone/>
            </a:pPr>
            <a:r>
              <a:t/>
            </a:r>
            <a:endParaRPr/>
          </a:p>
        </p:txBody>
      </p:sp>
      <p:sp>
        <p:nvSpPr>
          <p:cNvPr id="254" name="Google Shape;254;p40"/>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Converting to two-digit hexadecimal numbers</a:t>
            </a:r>
            <a:endParaRPr/>
          </a:p>
          <a:p>
            <a:pPr indent="-271462" lvl="0" marL="271462" rtl="0" algn="l">
              <a:lnSpc>
                <a:spcPct val="100000"/>
              </a:lnSpc>
              <a:spcBef>
                <a:spcPts val="1400"/>
              </a:spcBef>
              <a:spcAft>
                <a:spcPts val="0"/>
              </a:spcAft>
              <a:buClr>
                <a:schemeClr val="dk1"/>
              </a:buClr>
              <a:buSzPts val="2500"/>
              <a:buFont typeface="Arial"/>
              <a:buChar char="•"/>
            </a:pPr>
            <a:r>
              <a:rPr lang="en-GB"/>
              <a:t>Divide the number by 16, and add the remainder</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0" lvl="0" marL="0" rtl="0" algn="l">
              <a:lnSpc>
                <a:spcPct val="100000"/>
              </a:lnSpc>
              <a:spcBef>
                <a:spcPts val="1400"/>
              </a:spcBef>
              <a:spcAft>
                <a:spcPts val="0"/>
              </a:spcAft>
              <a:buClr>
                <a:schemeClr val="dk1"/>
              </a:buClr>
              <a:buSzPts val="2500"/>
              <a:buNone/>
            </a:pPr>
            <a:r>
              <a:rPr lang="en-GB"/>
              <a:t>		</a:t>
            </a:r>
            <a:endParaRPr/>
          </a:p>
          <a:p>
            <a:pPr indent="0" lvl="0" marL="0" rtl="0" algn="l">
              <a:lnSpc>
                <a:spcPct val="100000"/>
              </a:lnSpc>
              <a:spcBef>
                <a:spcPts val="1400"/>
              </a:spcBef>
              <a:spcAft>
                <a:spcPts val="0"/>
              </a:spcAft>
              <a:buClr>
                <a:schemeClr val="dk1"/>
              </a:buClr>
              <a:buSzPts val="2500"/>
              <a:buNone/>
            </a:pPr>
            <a:r>
              <a:t/>
            </a:r>
            <a:endParaRPr/>
          </a:p>
          <a:p>
            <a:pPr indent="0" lvl="0" marL="0" rtl="0" algn="l">
              <a:lnSpc>
                <a:spcPct val="100000"/>
              </a:lnSpc>
              <a:spcBef>
                <a:spcPts val="1400"/>
              </a:spcBef>
              <a:spcAft>
                <a:spcPts val="0"/>
              </a:spcAft>
              <a:buClr>
                <a:schemeClr val="dk1"/>
              </a:buClr>
              <a:buSzPts val="2500"/>
              <a:buNone/>
            </a:pPr>
            <a:br>
              <a:rPr lang="en-GB"/>
            </a:br>
            <a:endParaRPr/>
          </a:p>
          <a:p>
            <a:pPr indent="-271462" lvl="0" marL="271462" rtl="0" algn="l">
              <a:lnSpc>
                <a:spcPct val="100000"/>
              </a:lnSpc>
              <a:spcBef>
                <a:spcPts val="1400"/>
              </a:spcBef>
              <a:spcAft>
                <a:spcPts val="0"/>
              </a:spcAft>
              <a:buClr>
                <a:schemeClr val="dk1"/>
              </a:buClr>
              <a:buSzPts val="2500"/>
              <a:buFont typeface="Arial"/>
              <a:buChar char="•"/>
            </a:pPr>
            <a:r>
              <a:rPr lang="en-GB"/>
              <a:t>What is </a:t>
            </a:r>
            <a:r>
              <a:rPr b="1" lang="en-GB">
                <a:solidFill>
                  <a:srgbClr val="EE3127"/>
                </a:solidFill>
              </a:rPr>
              <a:t>27</a:t>
            </a:r>
            <a:r>
              <a:rPr baseline="-25000" lang="en-GB">
                <a:solidFill>
                  <a:srgbClr val="EE3127"/>
                </a:solidFill>
              </a:rPr>
              <a:t>10</a:t>
            </a:r>
            <a:r>
              <a:rPr lang="en-GB">
                <a:solidFill>
                  <a:srgbClr val="EE3127"/>
                </a:solidFill>
              </a:rPr>
              <a:t> </a:t>
            </a:r>
            <a:r>
              <a:rPr lang="en-GB"/>
              <a:t>in hexadecimal?</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p:txBody>
      </p:sp>
      <p:graphicFrame>
        <p:nvGraphicFramePr>
          <p:cNvPr id="255" name="Google Shape;255;p40"/>
          <p:cNvGraphicFramePr/>
          <p:nvPr/>
        </p:nvGraphicFramePr>
        <p:xfrm>
          <a:off x="1364776" y="2866492"/>
          <a:ext cx="3000000" cy="3000000"/>
        </p:xfrm>
        <a:graphic>
          <a:graphicData uri="http://schemas.openxmlformats.org/drawingml/2006/table">
            <a:tbl>
              <a:tblPr bandRow="1" firstRow="1">
                <a:noFill/>
                <a:tableStyleId>{85BDFDC8-B03A-42D2-997E-22F3961A312C}</a:tableStyleId>
              </a:tblPr>
              <a:tblGrid>
                <a:gridCol w="1073625"/>
                <a:gridCol w="946225"/>
                <a:gridCol w="1019025"/>
                <a:gridCol w="1091825"/>
                <a:gridCol w="5131575"/>
              </a:tblGrid>
              <a:tr h="370850">
                <a:tc>
                  <a:txBody>
                    <a:bodyPr/>
                    <a:lstStyle/>
                    <a:p>
                      <a:pPr indent="0" lvl="0" marL="0" marR="0" rtl="0" algn="ctr">
                        <a:spcBef>
                          <a:spcPts val="0"/>
                        </a:spcBef>
                        <a:spcAft>
                          <a:spcPts val="0"/>
                        </a:spcAft>
                        <a:buNone/>
                      </a:pPr>
                      <a:r>
                        <a:rPr b="1" lang="en-GB" sz="3600">
                          <a:solidFill>
                            <a:srgbClr val="255279"/>
                          </a:solidFill>
                          <a:latin typeface="Arial"/>
                          <a:ea typeface="Arial"/>
                          <a:cs typeface="Arial"/>
                          <a:sym typeface="Arial"/>
                        </a:rPr>
                        <a:t>43</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3600">
                          <a:solidFill>
                            <a:srgbClr val="5593CB"/>
                          </a:solidFill>
                          <a:latin typeface="Arial"/>
                          <a:ea typeface="Arial"/>
                          <a:cs typeface="Arial"/>
                          <a:sym typeface="Arial"/>
                        </a:rPr>
                        <a:t>÷</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3600">
                          <a:solidFill>
                            <a:srgbClr val="5593CB"/>
                          </a:solidFill>
                          <a:latin typeface="Arial"/>
                          <a:ea typeface="Arial"/>
                          <a:cs typeface="Arial"/>
                          <a:sym typeface="Arial"/>
                        </a:rPr>
                        <a:t>16</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3600">
                          <a:solidFill>
                            <a:srgbClr val="255279"/>
                          </a:solidFill>
                          <a:latin typeface="Arial"/>
                          <a:ea typeface="Arial"/>
                          <a:cs typeface="Arial"/>
                          <a:sym typeface="Arial"/>
                        </a:rPr>
                        <a:t>=</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3600">
                          <a:solidFill>
                            <a:srgbClr val="255279"/>
                          </a:solidFill>
                          <a:latin typeface="Arial"/>
                          <a:ea typeface="Arial"/>
                          <a:cs typeface="Arial"/>
                          <a:sym typeface="Arial"/>
                        </a:rPr>
                        <a:t>2</a:t>
                      </a:r>
                      <a:r>
                        <a:rPr b="1" lang="en-GB" sz="3600">
                          <a:solidFill>
                            <a:srgbClr val="EE3127"/>
                          </a:solidFill>
                          <a:latin typeface="Arial"/>
                          <a:ea typeface="Arial"/>
                          <a:cs typeface="Arial"/>
                          <a:sym typeface="Arial"/>
                        </a:rPr>
                        <a:t> </a:t>
                      </a:r>
                      <a:r>
                        <a:rPr b="1" lang="en-GB" sz="3600">
                          <a:solidFill>
                            <a:srgbClr val="5593CB"/>
                          </a:solidFill>
                          <a:latin typeface="Arial"/>
                          <a:ea typeface="Arial"/>
                          <a:cs typeface="Arial"/>
                          <a:sym typeface="Arial"/>
                        </a:rPr>
                        <a:t>remainder 11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70850">
                <a:tc>
                  <a:txBody>
                    <a:bodyPr/>
                    <a:lstStyle/>
                    <a:p>
                      <a:pPr indent="0" lvl="0" marL="0" marR="0" rtl="0" algn="ctr">
                        <a:spcBef>
                          <a:spcPts val="0"/>
                        </a:spcBef>
                        <a:spcAft>
                          <a:spcPts val="0"/>
                        </a:spcAft>
                        <a:buNone/>
                      </a:pPr>
                      <a:r>
                        <a:rPr b="1" lang="en-GB" sz="3600">
                          <a:solidFill>
                            <a:srgbClr val="255279"/>
                          </a:solidFill>
                          <a:latin typeface="Arial"/>
                          <a:ea typeface="Arial"/>
                          <a:cs typeface="Arial"/>
                          <a:sym typeface="Arial"/>
                        </a:rPr>
                        <a:t>11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t/>
                      </a:r>
                      <a:endParaRPr b="1" sz="3600">
                        <a:solidFill>
                          <a:srgbClr val="EE3127"/>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t/>
                      </a:r>
                      <a:endParaRPr b="1" sz="3600">
                        <a:solidFill>
                          <a:srgbClr val="EE3127"/>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3600">
                          <a:solidFill>
                            <a:srgbClr val="255279"/>
                          </a:solidFill>
                          <a:latin typeface="Arial"/>
                          <a:ea typeface="Arial"/>
                          <a:cs typeface="Arial"/>
                          <a:sym typeface="Arial"/>
                        </a:rPr>
                        <a:t>=</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3600">
                          <a:solidFill>
                            <a:srgbClr val="255279"/>
                          </a:solidFill>
                          <a:latin typeface="Arial"/>
                          <a:ea typeface="Arial"/>
                          <a:cs typeface="Arial"/>
                          <a:sym typeface="Arial"/>
                        </a:rPr>
                        <a:t>B</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70850">
                <a:tc>
                  <a:txBody>
                    <a:bodyPr/>
                    <a:lstStyle/>
                    <a:p>
                      <a:pPr indent="0" lvl="0" marL="0" marR="0" rtl="0" algn="ctr">
                        <a:spcBef>
                          <a:spcPts val="0"/>
                        </a:spcBef>
                        <a:spcAft>
                          <a:spcPts val="0"/>
                        </a:spcAft>
                        <a:buNone/>
                      </a:pPr>
                      <a:r>
                        <a:t/>
                      </a:r>
                      <a:endParaRPr b="1" sz="3600">
                        <a:solidFill>
                          <a:srgbClr val="EE3127"/>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t/>
                      </a:r>
                      <a:endParaRPr b="1" sz="3600">
                        <a:solidFill>
                          <a:srgbClr val="EE3127"/>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t/>
                      </a:r>
                      <a:endParaRPr b="1" sz="3600">
                        <a:solidFill>
                          <a:srgbClr val="EE3127"/>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3600">
                          <a:solidFill>
                            <a:srgbClr val="255279"/>
                          </a:solidFill>
                          <a:latin typeface="Arial"/>
                          <a:ea typeface="Arial"/>
                          <a:cs typeface="Arial"/>
                          <a:sym typeface="Arial"/>
                        </a:rPr>
                        <a:t>=</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3600">
                          <a:solidFill>
                            <a:srgbClr val="255279"/>
                          </a:solidFill>
                          <a:latin typeface="Arial"/>
                          <a:ea typeface="Arial"/>
                          <a:cs typeface="Arial"/>
                          <a:sym typeface="Arial"/>
                        </a:rPr>
                        <a:t>2B</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41"/>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Significant powers</a:t>
            </a:r>
            <a:endParaRPr/>
          </a:p>
        </p:txBody>
      </p:sp>
      <p:sp>
        <p:nvSpPr>
          <p:cNvPr id="261" name="Google Shape;261;p41"/>
          <p:cNvSpPr txBox="1"/>
          <p:nvPr>
            <p:ph idx="2" type="body"/>
          </p:nvPr>
        </p:nvSpPr>
        <p:spPr>
          <a:xfrm>
            <a:off x="965707" y="1704179"/>
            <a:ext cx="10396500" cy="40077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Work out the following powers of 2:</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271462" lvl="0" marL="271462" rtl="0" algn="l">
              <a:lnSpc>
                <a:spcPct val="100000"/>
              </a:lnSpc>
              <a:spcBef>
                <a:spcPts val="1400"/>
              </a:spcBef>
              <a:spcAft>
                <a:spcPts val="0"/>
              </a:spcAft>
              <a:buClr>
                <a:schemeClr val="dk1"/>
              </a:buClr>
              <a:buSzPts val="2500"/>
              <a:buFont typeface="Arial"/>
              <a:buChar char="•"/>
            </a:pPr>
            <a:r>
              <a:rPr lang="en-GB"/>
              <a:t>Why is the answer to 2</a:t>
            </a:r>
            <a:r>
              <a:rPr baseline="30000" lang="en-GB" sz="2000">
                <a:latin typeface="Arial"/>
                <a:ea typeface="Arial"/>
                <a:cs typeface="Arial"/>
                <a:sym typeface="Arial"/>
              </a:rPr>
              <a:t>4</a:t>
            </a:r>
            <a:r>
              <a:rPr lang="en-GB"/>
              <a:t> significant?</a:t>
            </a:r>
            <a:endParaRPr/>
          </a:p>
        </p:txBody>
      </p:sp>
      <p:sp>
        <p:nvSpPr>
          <p:cNvPr id="262" name="Google Shape;262;p41"/>
          <p:cNvSpPr/>
          <p:nvPr/>
        </p:nvSpPr>
        <p:spPr>
          <a:xfrm>
            <a:off x="3338869" y="2254646"/>
            <a:ext cx="1470900" cy="3785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0</a:t>
            </a:r>
            <a:r>
              <a:rPr b="1" lang="en-GB" sz="4000">
                <a:solidFill>
                  <a:srgbClr val="255279"/>
                </a:solidFill>
                <a:latin typeface="Arial"/>
                <a:ea typeface="Arial"/>
                <a:cs typeface="Arial"/>
                <a:sym typeface="Arial"/>
              </a:rPr>
              <a:t> =</a:t>
            </a:r>
            <a:endParaRPr/>
          </a:p>
          <a:p>
            <a:pPr indent="0" lvl="0" marL="0" marR="0" rtl="0" algn="ctr">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1</a:t>
            </a:r>
            <a:r>
              <a:rPr b="1" lang="en-GB" sz="4000">
                <a:solidFill>
                  <a:srgbClr val="255279"/>
                </a:solidFill>
                <a:latin typeface="Arial"/>
                <a:ea typeface="Arial"/>
                <a:cs typeface="Arial"/>
                <a:sym typeface="Arial"/>
              </a:rPr>
              <a:t> =</a:t>
            </a:r>
            <a:endParaRPr/>
          </a:p>
          <a:p>
            <a:pPr indent="0" lvl="0" marL="0" marR="0" rtl="0" algn="ctr">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2</a:t>
            </a:r>
            <a:r>
              <a:rPr b="1" lang="en-GB" sz="4000">
                <a:solidFill>
                  <a:srgbClr val="255279"/>
                </a:solidFill>
                <a:latin typeface="Arial"/>
                <a:ea typeface="Arial"/>
                <a:cs typeface="Arial"/>
                <a:sym typeface="Arial"/>
              </a:rPr>
              <a:t> =</a:t>
            </a:r>
            <a:endParaRPr/>
          </a:p>
          <a:p>
            <a:pPr indent="0" lvl="0" marL="0" marR="0" rtl="0" algn="ctr">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3</a:t>
            </a:r>
            <a:r>
              <a:rPr b="1" lang="en-GB" sz="4000">
                <a:solidFill>
                  <a:srgbClr val="255279"/>
                </a:solidFill>
                <a:latin typeface="Arial"/>
                <a:ea typeface="Arial"/>
                <a:cs typeface="Arial"/>
                <a:sym typeface="Arial"/>
              </a:rPr>
              <a:t> =</a:t>
            </a:r>
            <a:endParaRPr/>
          </a:p>
          <a:p>
            <a:pPr indent="0" lvl="0" marL="0" marR="0" rtl="0" algn="ctr">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4</a:t>
            </a:r>
            <a:r>
              <a:rPr b="1" lang="en-GB" sz="4000">
                <a:solidFill>
                  <a:srgbClr val="255279"/>
                </a:solidFill>
                <a:latin typeface="Arial"/>
                <a:ea typeface="Arial"/>
                <a:cs typeface="Arial"/>
                <a:sym typeface="Arial"/>
              </a:rPr>
              <a:t> =</a:t>
            </a:r>
            <a:endParaRPr/>
          </a:p>
          <a:p>
            <a:pPr indent="0" lvl="0" marL="0" marR="0" rtl="0" algn="ctr">
              <a:spcBef>
                <a:spcPts val="0"/>
              </a:spcBef>
              <a:spcAft>
                <a:spcPts val="0"/>
              </a:spcAft>
              <a:buNone/>
            </a:pPr>
            <a:r>
              <a:t/>
            </a:r>
            <a:endParaRPr b="1" sz="4000">
              <a:solidFill>
                <a:srgbClr val="EE3127"/>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4"/>
          <p:cNvSpPr txBox="1"/>
          <p:nvPr>
            <p:ph type="title"/>
          </p:nvPr>
        </p:nvSpPr>
        <p:spPr>
          <a:xfrm>
            <a:off x="415600" y="593367"/>
            <a:ext cx="11360700" cy="7635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GB"/>
              <a:t>Teachers - course delivery</a:t>
            </a:r>
            <a:endParaRPr/>
          </a:p>
        </p:txBody>
      </p:sp>
      <p:sp>
        <p:nvSpPr>
          <p:cNvPr id="145" name="Google Shape;145;p24"/>
          <p:cNvSpPr txBox="1"/>
          <p:nvPr>
            <p:ph idx="1" type="body"/>
          </p:nvPr>
        </p:nvSpPr>
        <p:spPr>
          <a:xfrm>
            <a:off x="415600" y="1536633"/>
            <a:ext cx="11360700" cy="4555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GB"/>
              <a:t>Mrs P Bailey - Head of KS5/Computer Science</a:t>
            </a:r>
            <a:endParaRPr/>
          </a:p>
          <a:p>
            <a:pPr indent="-482600" lvl="0" marL="609600" rtl="0" algn="l">
              <a:spcBef>
                <a:spcPts val="1000"/>
              </a:spcBef>
              <a:spcAft>
                <a:spcPts val="0"/>
              </a:spcAft>
              <a:buSzPts val="2800"/>
              <a:buChar char="-"/>
            </a:pPr>
            <a:r>
              <a:rPr lang="en-GB"/>
              <a:t>Theory focused  Y13</a:t>
            </a:r>
            <a:endParaRPr/>
          </a:p>
          <a:p>
            <a:pPr indent="-482600" lvl="0" marL="609600" rtl="0" algn="l">
              <a:spcBef>
                <a:spcPts val="0"/>
              </a:spcBef>
              <a:spcAft>
                <a:spcPts val="0"/>
              </a:spcAft>
              <a:buSzPts val="2800"/>
              <a:buChar char="-"/>
            </a:pPr>
            <a:r>
              <a:rPr lang="en-GB"/>
              <a:t>Programming Focused  Y12</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GB"/>
              <a:t>We use Google Classroom for resources.</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609600" rtl="0" algn="l">
              <a:spcBef>
                <a:spcPts val="1000"/>
              </a:spcBef>
              <a:spcAft>
                <a:spcPts val="0"/>
              </a:spcAft>
              <a:buNone/>
            </a:pPr>
            <a:r>
              <a:t/>
            </a:r>
            <a:endParaRPr/>
          </a:p>
          <a:p>
            <a:pPr indent="0" lvl="0" marL="0" rtl="0" algn="l">
              <a:spcBef>
                <a:spcPts val="1000"/>
              </a:spcBef>
              <a:spcAft>
                <a:spcPts val="0"/>
              </a:spcAft>
              <a:buNone/>
            </a:pPr>
            <a:r>
              <a:rPr lang="en-GB"/>
              <a: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2"/>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Significant powers</a:t>
            </a:r>
            <a:endParaRPr/>
          </a:p>
        </p:txBody>
      </p:sp>
      <p:sp>
        <p:nvSpPr>
          <p:cNvPr id="268" name="Google Shape;268;p42"/>
          <p:cNvSpPr txBox="1"/>
          <p:nvPr>
            <p:ph idx="2" type="body"/>
          </p:nvPr>
        </p:nvSpPr>
        <p:spPr>
          <a:xfrm>
            <a:off x="965707" y="1704179"/>
            <a:ext cx="10396500" cy="40077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Work out the following powers of 2:</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112712" lvl="0" marL="271462" rtl="0" algn="l">
              <a:lnSpc>
                <a:spcPct val="100000"/>
              </a:lnSpc>
              <a:spcBef>
                <a:spcPts val="1400"/>
              </a:spcBef>
              <a:spcAft>
                <a:spcPts val="0"/>
              </a:spcAft>
              <a:buClr>
                <a:schemeClr val="dk1"/>
              </a:buClr>
              <a:buSzPts val="2500"/>
              <a:buFont typeface="Arial"/>
              <a:buNone/>
            </a:pPr>
            <a:r>
              <a:t/>
            </a:r>
            <a:endParaRPr/>
          </a:p>
          <a:p>
            <a:pPr indent="-271462" lvl="0" marL="271462" rtl="0" algn="l">
              <a:lnSpc>
                <a:spcPct val="100000"/>
              </a:lnSpc>
              <a:spcBef>
                <a:spcPts val="1400"/>
              </a:spcBef>
              <a:spcAft>
                <a:spcPts val="0"/>
              </a:spcAft>
              <a:buClr>
                <a:schemeClr val="dk1"/>
              </a:buClr>
              <a:buSzPts val="2500"/>
              <a:buFont typeface="Arial"/>
              <a:buChar char="•"/>
            </a:pPr>
            <a:r>
              <a:rPr lang="en-GB"/>
              <a:t>Why is the answer to 2</a:t>
            </a:r>
            <a:r>
              <a:rPr baseline="30000" lang="en-GB" sz="2000">
                <a:latin typeface="Arial"/>
                <a:ea typeface="Arial"/>
                <a:cs typeface="Arial"/>
                <a:sym typeface="Arial"/>
              </a:rPr>
              <a:t>4</a:t>
            </a:r>
            <a:r>
              <a:rPr lang="en-GB"/>
              <a:t> significant?</a:t>
            </a:r>
            <a:endParaRPr/>
          </a:p>
        </p:txBody>
      </p:sp>
      <p:sp>
        <p:nvSpPr>
          <p:cNvPr id="269" name="Google Shape;269;p42"/>
          <p:cNvSpPr/>
          <p:nvPr/>
        </p:nvSpPr>
        <p:spPr>
          <a:xfrm>
            <a:off x="3338869" y="2254646"/>
            <a:ext cx="2503200" cy="3785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0</a:t>
            </a:r>
            <a:r>
              <a:rPr b="1" lang="en-GB" sz="4000">
                <a:solidFill>
                  <a:srgbClr val="255279"/>
                </a:solidFill>
                <a:latin typeface="Arial"/>
                <a:ea typeface="Arial"/>
                <a:cs typeface="Arial"/>
                <a:sym typeface="Arial"/>
              </a:rPr>
              <a:t> = </a:t>
            </a:r>
            <a:r>
              <a:rPr b="1" lang="en-GB" sz="4000">
                <a:solidFill>
                  <a:srgbClr val="FF0000"/>
                </a:solidFill>
                <a:latin typeface="Arial"/>
                <a:ea typeface="Arial"/>
                <a:cs typeface="Arial"/>
                <a:sym typeface="Arial"/>
              </a:rPr>
              <a:t>1</a:t>
            </a:r>
            <a:endParaRPr/>
          </a:p>
          <a:p>
            <a:pPr indent="0" lvl="0" marL="0" marR="0" rtl="0" algn="l">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1</a:t>
            </a:r>
            <a:r>
              <a:rPr b="1" lang="en-GB" sz="4000">
                <a:solidFill>
                  <a:srgbClr val="255279"/>
                </a:solidFill>
                <a:latin typeface="Arial"/>
                <a:ea typeface="Arial"/>
                <a:cs typeface="Arial"/>
                <a:sym typeface="Arial"/>
              </a:rPr>
              <a:t> = </a:t>
            </a:r>
            <a:r>
              <a:rPr b="1" lang="en-GB" sz="4000">
                <a:solidFill>
                  <a:srgbClr val="FF0000"/>
                </a:solidFill>
                <a:latin typeface="Arial"/>
                <a:ea typeface="Arial"/>
                <a:cs typeface="Arial"/>
                <a:sym typeface="Arial"/>
              </a:rPr>
              <a:t>2</a:t>
            </a:r>
            <a:endParaRPr/>
          </a:p>
          <a:p>
            <a:pPr indent="0" lvl="0" marL="0" marR="0" rtl="0" algn="l">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2</a:t>
            </a:r>
            <a:r>
              <a:rPr b="1" lang="en-GB" sz="4000">
                <a:solidFill>
                  <a:srgbClr val="255279"/>
                </a:solidFill>
                <a:latin typeface="Arial"/>
                <a:ea typeface="Arial"/>
                <a:cs typeface="Arial"/>
                <a:sym typeface="Arial"/>
              </a:rPr>
              <a:t> = </a:t>
            </a:r>
            <a:r>
              <a:rPr b="1" lang="en-GB" sz="4000">
                <a:solidFill>
                  <a:srgbClr val="FF0000"/>
                </a:solidFill>
                <a:latin typeface="Arial"/>
                <a:ea typeface="Arial"/>
                <a:cs typeface="Arial"/>
                <a:sym typeface="Arial"/>
              </a:rPr>
              <a:t>4</a:t>
            </a:r>
            <a:endParaRPr/>
          </a:p>
          <a:p>
            <a:pPr indent="0" lvl="0" marL="0" marR="0" rtl="0" algn="l">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3</a:t>
            </a:r>
            <a:r>
              <a:rPr b="1" lang="en-GB" sz="4000">
                <a:solidFill>
                  <a:srgbClr val="255279"/>
                </a:solidFill>
                <a:latin typeface="Arial"/>
                <a:ea typeface="Arial"/>
                <a:cs typeface="Arial"/>
                <a:sym typeface="Arial"/>
              </a:rPr>
              <a:t> = </a:t>
            </a:r>
            <a:r>
              <a:rPr b="1" lang="en-GB" sz="4000">
                <a:solidFill>
                  <a:srgbClr val="FF0000"/>
                </a:solidFill>
                <a:latin typeface="Arial"/>
                <a:ea typeface="Arial"/>
                <a:cs typeface="Arial"/>
                <a:sym typeface="Arial"/>
              </a:rPr>
              <a:t>8</a:t>
            </a:r>
            <a:endParaRPr/>
          </a:p>
          <a:p>
            <a:pPr indent="0" lvl="0" marL="0" marR="0" rtl="0" algn="l">
              <a:spcBef>
                <a:spcPts val="0"/>
              </a:spcBef>
              <a:spcAft>
                <a:spcPts val="0"/>
              </a:spcAft>
              <a:buNone/>
            </a:pPr>
            <a:r>
              <a:rPr b="1" lang="en-GB" sz="4000">
                <a:solidFill>
                  <a:srgbClr val="255279"/>
                </a:solidFill>
                <a:latin typeface="Arial"/>
                <a:ea typeface="Arial"/>
                <a:cs typeface="Arial"/>
                <a:sym typeface="Arial"/>
              </a:rPr>
              <a:t>2</a:t>
            </a:r>
            <a:r>
              <a:rPr b="1" baseline="30000" lang="en-GB" sz="4000">
                <a:solidFill>
                  <a:srgbClr val="255279"/>
                </a:solidFill>
                <a:latin typeface="Arial"/>
                <a:ea typeface="Arial"/>
                <a:cs typeface="Arial"/>
                <a:sym typeface="Arial"/>
              </a:rPr>
              <a:t>4</a:t>
            </a:r>
            <a:r>
              <a:rPr b="1" lang="en-GB" sz="4000">
                <a:solidFill>
                  <a:srgbClr val="255279"/>
                </a:solidFill>
                <a:latin typeface="Arial"/>
                <a:ea typeface="Arial"/>
                <a:cs typeface="Arial"/>
                <a:sym typeface="Arial"/>
              </a:rPr>
              <a:t> = </a:t>
            </a:r>
            <a:r>
              <a:rPr b="1" lang="en-GB" sz="4000">
                <a:solidFill>
                  <a:srgbClr val="FF0000"/>
                </a:solidFill>
                <a:latin typeface="Arial"/>
                <a:ea typeface="Arial"/>
                <a:cs typeface="Arial"/>
                <a:sym typeface="Arial"/>
              </a:rPr>
              <a:t>16</a:t>
            </a:r>
            <a:endParaRPr/>
          </a:p>
          <a:p>
            <a:pPr indent="0" lvl="0" marL="0" marR="0" rtl="0" algn="ctr">
              <a:spcBef>
                <a:spcPts val="0"/>
              </a:spcBef>
              <a:spcAft>
                <a:spcPts val="0"/>
              </a:spcAft>
              <a:buNone/>
            </a:pPr>
            <a:r>
              <a:t/>
            </a:r>
            <a:endParaRPr b="1" sz="4000">
              <a:solidFill>
                <a:srgbClr val="EE3127"/>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43"/>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Significance of 16</a:t>
            </a:r>
            <a:endParaRPr/>
          </a:p>
        </p:txBody>
      </p:sp>
      <p:sp>
        <p:nvSpPr>
          <p:cNvPr id="275" name="Google Shape;275;p43"/>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16 is the fourth power of 2</a:t>
            </a:r>
            <a:endParaRPr/>
          </a:p>
          <a:p>
            <a:pPr indent="-271462" lvl="0" marL="271462" rtl="0" algn="l">
              <a:lnSpc>
                <a:spcPct val="100000"/>
              </a:lnSpc>
              <a:spcBef>
                <a:spcPts val="1400"/>
              </a:spcBef>
              <a:spcAft>
                <a:spcPts val="0"/>
              </a:spcAft>
              <a:buClr>
                <a:schemeClr val="dk1"/>
              </a:buClr>
              <a:buSzPts val="2500"/>
              <a:buFont typeface="Arial"/>
              <a:buChar char="•"/>
            </a:pPr>
            <a:r>
              <a:rPr lang="en-GB"/>
              <a:t>This means that base 16 numbers can be translated from 4 consecutive bits of a binary value</a:t>
            </a:r>
            <a:endParaRPr/>
          </a:p>
          <a:p>
            <a:pPr indent="-271462" lvl="0" marL="271462" rtl="0" algn="l">
              <a:lnSpc>
                <a:spcPct val="100000"/>
              </a:lnSpc>
              <a:spcBef>
                <a:spcPts val="1400"/>
              </a:spcBef>
              <a:spcAft>
                <a:spcPts val="0"/>
              </a:spcAft>
              <a:buClr>
                <a:schemeClr val="dk1"/>
              </a:buClr>
              <a:buSzPts val="2500"/>
              <a:buFont typeface="Arial"/>
              <a:buChar char="•"/>
            </a:pPr>
            <a:r>
              <a:rPr lang="en-GB"/>
              <a:t>This makes it simple to translate binary numbers into hexadecimal values and back again</a:t>
            </a:r>
            <a:endParaRPr/>
          </a:p>
          <a:p>
            <a:pPr indent="-112712" lvl="0" marL="271462" rtl="0" algn="l">
              <a:lnSpc>
                <a:spcPct val="100000"/>
              </a:lnSpc>
              <a:spcBef>
                <a:spcPts val="1400"/>
              </a:spcBef>
              <a:spcAft>
                <a:spcPts val="0"/>
              </a:spcAft>
              <a:buClr>
                <a:schemeClr val="dk1"/>
              </a:buClr>
              <a:buSzPts val="2500"/>
              <a:buFont typeface="Arial"/>
              <a:buNone/>
            </a:pPr>
            <a:r>
              <a:t/>
            </a:r>
            <a:endParaRPr/>
          </a:p>
        </p:txBody>
      </p:sp>
      <p:graphicFrame>
        <p:nvGraphicFramePr>
          <p:cNvPr id="276" name="Google Shape;276;p43"/>
          <p:cNvGraphicFramePr/>
          <p:nvPr/>
        </p:nvGraphicFramePr>
        <p:xfrm>
          <a:off x="1831583" y="4141130"/>
          <a:ext cx="3000000" cy="3000000"/>
        </p:xfrm>
        <a:graphic>
          <a:graphicData uri="http://schemas.openxmlformats.org/drawingml/2006/table">
            <a:tbl>
              <a:tblPr bandRow="1" firstRow="1">
                <a:noFill/>
                <a:tableStyleId>{E34AFF41-D8C5-48A7-9D65-74CBB1A95FCA}</a:tableStyleId>
              </a:tblPr>
              <a:tblGrid>
                <a:gridCol w="2021825"/>
                <a:gridCol w="672000"/>
                <a:gridCol w="672000"/>
                <a:gridCol w="672000"/>
                <a:gridCol w="672000"/>
                <a:gridCol w="672000"/>
                <a:gridCol w="672000"/>
                <a:gridCol w="672000"/>
                <a:gridCol w="672000"/>
                <a:gridCol w="672000"/>
              </a:tblGrid>
              <a:tr h="370850">
                <a:tc>
                  <a:txBody>
                    <a:bodyPr/>
                    <a:lstStyle/>
                    <a:p>
                      <a:pPr indent="0" lvl="0" marL="0" marR="0" rtl="0" algn="ctr">
                        <a:spcBef>
                          <a:spcPts val="0"/>
                        </a:spcBef>
                        <a:spcAft>
                          <a:spcPts val="0"/>
                        </a:spcAft>
                        <a:buNone/>
                      </a:pPr>
                      <a:r>
                        <a:t/>
                      </a:r>
                      <a:endParaRPr sz="1800">
                        <a:solidFill>
                          <a:srgbClr val="EE3127"/>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800">
                        <a:solidFill>
                          <a:srgbClr val="EE3127"/>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chemeClr val="dk1"/>
                          </a:solidFill>
                          <a:latin typeface="Arial"/>
                          <a:ea typeface="Arial"/>
                          <a:cs typeface="Arial"/>
                          <a:sym typeface="Arial"/>
                        </a:rPr>
                        <a:t>8</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chemeClr val="dk1"/>
                          </a:solidFill>
                          <a:latin typeface="Arial"/>
                          <a:ea typeface="Arial"/>
                          <a:cs typeface="Arial"/>
                          <a:sym typeface="Arial"/>
                        </a:rPr>
                        <a:t>4</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chemeClr val="dk1"/>
                          </a:solidFill>
                          <a:latin typeface="Arial"/>
                          <a:ea typeface="Arial"/>
                          <a:cs typeface="Arial"/>
                          <a:sym typeface="Arial"/>
                        </a:rPr>
                        <a:t>2</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chemeClr val="dk1"/>
                          </a:solidFill>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28575">
                      <a:solidFill>
                        <a:schemeClr val="dk1"/>
                      </a:solidFill>
                      <a:prstDash val="dash"/>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chemeClr val="dk1"/>
                          </a:solidFill>
                          <a:latin typeface="Arial"/>
                          <a:ea typeface="Arial"/>
                          <a:cs typeface="Arial"/>
                          <a:sym typeface="Arial"/>
                        </a:rPr>
                        <a:t>8</a:t>
                      </a:r>
                      <a:endParaRPr/>
                    </a:p>
                  </a:txBody>
                  <a:tcPr marT="45725" marB="45725" marR="91450" marL="91450" anchor="ctr">
                    <a:lnL cap="flat" cmpd="sng" w="28575">
                      <a:solidFill>
                        <a:schemeClr val="dk1"/>
                      </a:solidFill>
                      <a:prstDash val="dash"/>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chemeClr val="dk1"/>
                          </a:solidFill>
                          <a:latin typeface="Arial"/>
                          <a:ea typeface="Arial"/>
                          <a:cs typeface="Arial"/>
                          <a:sym typeface="Arial"/>
                        </a:rPr>
                        <a:t>4</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chemeClr val="dk1"/>
                          </a:solidFill>
                          <a:latin typeface="Arial"/>
                          <a:ea typeface="Arial"/>
                          <a:cs typeface="Arial"/>
                          <a:sym typeface="Arial"/>
                        </a:rPr>
                        <a:t>2</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solidFill>
                            <a:schemeClr val="dk1"/>
                          </a:solidFill>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BD660"/>
                      </a:solidFill>
                      <a:prstDash val="solid"/>
                      <a:round/>
                      <a:headEnd len="sm" w="sm" type="none"/>
                      <a:tailEnd len="sm" w="sm" type="none"/>
                    </a:lnB>
                  </a:tcPr>
                </a:tc>
              </a:tr>
              <a:tr h="370850">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216</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FBD66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1</a:t>
                      </a:r>
                      <a:endParaRPr/>
                    </a:p>
                  </a:txBody>
                  <a:tcPr marT="45725" marB="45725" marR="91450" marL="91450" anchor="ctr">
                    <a:lnL cap="flat" cmpd="sng" w="12700">
                      <a:solidFill>
                        <a:srgbClr val="FBD66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BD660"/>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BD660"/>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0</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BD660"/>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1</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28575">
                      <a:solidFill>
                        <a:schemeClr val="dk1"/>
                      </a:solidFill>
                      <a:prstDash val="dash"/>
                      <a:round/>
                      <a:headEnd len="sm" w="sm" type="none"/>
                      <a:tailEnd len="sm" w="sm" type="none"/>
                    </a:lnR>
                    <a:lnT cap="flat" cmpd="sng" w="12700">
                      <a:solidFill>
                        <a:srgbClr val="FBD660"/>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1</a:t>
                      </a:r>
                      <a:endParaRPr/>
                    </a:p>
                  </a:txBody>
                  <a:tcPr marT="45725" marB="45725" marR="91450" marL="91450" anchor="ctr">
                    <a:lnL cap="flat" cmpd="sng" w="28575">
                      <a:solidFill>
                        <a:schemeClr val="dk1"/>
                      </a:solidFill>
                      <a:prstDash val="dash"/>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BD660"/>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0</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BD660"/>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0</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BD660"/>
                      </a:solidFill>
                      <a:prstDash val="solid"/>
                      <a:round/>
                      <a:headEnd len="sm" w="sm" type="none"/>
                      <a:tailEnd len="sm" w="sm" type="none"/>
                    </a:lnT>
                    <a:lnB cap="flat" cmpd="sng" w="12700">
                      <a:solidFill>
                        <a:srgbClr val="FBD660"/>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255279"/>
                          </a:solidFill>
                          <a:latin typeface="Arial"/>
                          <a:ea typeface="Arial"/>
                          <a:cs typeface="Arial"/>
                          <a:sym typeface="Arial"/>
                        </a:rPr>
                        <a:t>0</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12700">
                      <a:solidFill>
                        <a:srgbClr val="FBD660"/>
                      </a:solidFill>
                      <a:prstDash val="solid"/>
                      <a:round/>
                      <a:headEnd len="sm" w="sm" type="none"/>
                      <a:tailEnd len="sm" w="sm" type="none"/>
                    </a:lnR>
                    <a:lnT cap="flat" cmpd="sng" w="12700">
                      <a:solidFill>
                        <a:srgbClr val="FBD660"/>
                      </a:solidFill>
                      <a:prstDash val="solid"/>
                      <a:round/>
                      <a:headEnd len="sm" w="sm" type="none"/>
                      <a:tailEnd len="sm" w="sm" type="none"/>
                    </a:lnT>
                    <a:lnB cap="flat" cmpd="sng" w="12700">
                      <a:solidFill>
                        <a:srgbClr val="FBD660"/>
                      </a:solidFill>
                      <a:prstDash val="solid"/>
                      <a:round/>
                      <a:headEnd len="sm" w="sm" type="none"/>
                      <a:tailEnd len="sm" w="sm" type="none"/>
                    </a:lnB>
                  </a:tcPr>
                </a:tc>
              </a:tr>
              <a:tr h="626300">
                <a:tc>
                  <a:txBody>
                    <a:bodyPr/>
                    <a:lstStyle/>
                    <a:p>
                      <a:pPr indent="0" lvl="0" marL="0" marR="0" rtl="0" algn="ctr">
                        <a:spcBef>
                          <a:spcPts val="0"/>
                        </a:spcBef>
                        <a:spcAft>
                          <a:spcPts val="0"/>
                        </a:spcAft>
                        <a:buNone/>
                      </a:pPr>
                      <a:r>
                        <a:t/>
                      </a:r>
                      <a:endParaRPr b="1" sz="4000">
                        <a:solidFill>
                          <a:srgbClr val="EE3127"/>
                        </a:solidFill>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b="1" lang="en-GB" sz="4000">
                          <a:solidFill>
                            <a:srgbClr val="5593CB"/>
                          </a:solidFill>
                          <a:latin typeface="Arial"/>
                          <a:ea typeface="Arial"/>
                          <a:cs typeface="Arial"/>
                          <a:sym typeface="Arial"/>
                        </a:rPr>
                        <a:t>=</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gridSpan="4">
                  <a:txBody>
                    <a:bodyPr/>
                    <a:lstStyle/>
                    <a:p>
                      <a:pPr indent="0" lvl="0" marL="0" marR="0" rtl="0" algn="ctr">
                        <a:spcBef>
                          <a:spcPts val="0"/>
                        </a:spcBef>
                        <a:spcAft>
                          <a:spcPts val="0"/>
                        </a:spcAft>
                        <a:buNone/>
                      </a:pPr>
                      <a:r>
                        <a:rPr b="1" lang="en-GB" sz="4000">
                          <a:solidFill>
                            <a:srgbClr val="5593CB"/>
                          </a:solidFill>
                          <a:latin typeface="Arial"/>
                          <a:ea typeface="Arial"/>
                          <a:cs typeface="Arial"/>
                          <a:sym typeface="Arial"/>
                        </a:rPr>
                        <a:t>D</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28575">
                      <a:solidFill>
                        <a:schemeClr val="dk1"/>
                      </a:solidFill>
                      <a:prstDash val="dash"/>
                      <a:round/>
                      <a:headEnd len="sm" w="sm" type="none"/>
                      <a:tailEnd len="sm" w="sm" type="none"/>
                    </a:lnR>
                    <a:lnT cap="flat" cmpd="sng" w="12700">
                      <a:solidFill>
                        <a:srgbClr val="FBD66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hMerge="1"/>
                <a:tc hMerge="1"/>
                <a:tc hMerge="1"/>
                <a:tc gridSpan="4">
                  <a:txBody>
                    <a:bodyPr/>
                    <a:lstStyle/>
                    <a:p>
                      <a:pPr indent="0" lvl="0" marL="0" marR="0" rtl="0" algn="ctr">
                        <a:spcBef>
                          <a:spcPts val="0"/>
                        </a:spcBef>
                        <a:spcAft>
                          <a:spcPts val="0"/>
                        </a:spcAft>
                        <a:buNone/>
                      </a:pPr>
                      <a:r>
                        <a:rPr b="1" lang="en-GB" sz="4000">
                          <a:solidFill>
                            <a:srgbClr val="5593CB"/>
                          </a:solidFill>
                          <a:latin typeface="Arial"/>
                          <a:ea typeface="Arial"/>
                          <a:cs typeface="Arial"/>
                          <a:sym typeface="Arial"/>
                        </a:rPr>
                        <a:t>8</a:t>
                      </a:r>
                      <a:endParaRPr/>
                    </a:p>
                  </a:txBody>
                  <a:tcPr marT="45725" marB="45725" marR="91450" marL="91450" anchor="ctr">
                    <a:lnL cap="flat" cmpd="sng" w="28575">
                      <a:solidFill>
                        <a:schemeClr val="dk1"/>
                      </a:solidFill>
                      <a:prstDash val="dash"/>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BD66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hMerge="1"/>
                <a:tc hMerge="1"/>
                <a:tc hMerge="1"/>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4"/>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Hex colour codes</a:t>
            </a:r>
            <a:endParaRPr/>
          </a:p>
        </p:txBody>
      </p:sp>
      <p:sp>
        <p:nvSpPr>
          <p:cNvPr id="282" name="Google Shape;282;p44"/>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0" lvl="0" marL="0" rtl="0" algn="l">
              <a:lnSpc>
                <a:spcPct val="100000"/>
              </a:lnSpc>
              <a:spcBef>
                <a:spcPts val="0"/>
              </a:spcBef>
              <a:spcAft>
                <a:spcPts val="0"/>
              </a:spcAft>
              <a:buClr>
                <a:schemeClr val="dk1"/>
              </a:buClr>
              <a:buSzPts val="2500"/>
              <a:buNone/>
            </a:pPr>
            <a:r>
              <a:rPr lang="en-GB"/>
              <a:t> </a:t>
            </a:r>
            <a:endParaRPr/>
          </a:p>
          <a:p>
            <a:pPr indent="0" lvl="0" marL="0" rtl="0" algn="l">
              <a:lnSpc>
                <a:spcPct val="100000"/>
              </a:lnSpc>
              <a:spcBef>
                <a:spcPts val="1400"/>
              </a:spcBef>
              <a:spcAft>
                <a:spcPts val="0"/>
              </a:spcAft>
              <a:buClr>
                <a:schemeClr val="dk1"/>
              </a:buClr>
              <a:buSzPts val="2500"/>
              <a:buNone/>
            </a:pPr>
            <a:r>
              <a:t/>
            </a:r>
            <a:endParaRPr/>
          </a:p>
          <a:p>
            <a:pPr indent="0" lvl="0" marL="0" rtl="0" algn="l">
              <a:lnSpc>
                <a:spcPct val="100000"/>
              </a:lnSpc>
              <a:spcBef>
                <a:spcPts val="1400"/>
              </a:spcBef>
              <a:spcAft>
                <a:spcPts val="0"/>
              </a:spcAft>
              <a:buClr>
                <a:schemeClr val="dk1"/>
              </a:buClr>
              <a:buSzPts val="2500"/>
              <a:buNone/>
            </a:pPr>
            <a:r>
              <a:t/>
            </a:r>
            <a:endParaRPr/>
          </a:p>
          <a:p>
            <a:pPr indent="0" lvl="0" marL="0" rtl="0" algn="l">
              <a:lnSpc>
                <a:spcPct val="100000"/>
              </a:lnSpc>
              <a:spcBef>
                <a:spcPts val="1400"/>
              </a:spcBef>
              <a:spcAft>
                <a:spcPts val="0"/>
              </a:spcAft>
              <a:buClr>
                <a:schemeClr val="dk1"/>
              </a:buClr>
              <a:buSzPts val="2500"/>
              <a:buNone/>
            </a:pPr>
            <a:r>
              <a:t/>
            </a:r>
            <a:endParaRPr/>
          </a:p>
          <a:p>
            <a:pPr indent="0" lvl="0" marL="0" rtl="0" algn="l">
              <a:lnSpc>
                <a:spcPct val="100000"/>
              </a:lnSpc>
              <a:spcBef>
                <a:spcPts val="1400"/>
              </a:spcBef>
              <a:spcAft>
                <a:spcPts val="0"/>
              </a:spcAft>
              <a:buClr>
                <a:schemeClr val="dk1"/>
              </a:buClr>
              <a:buSzPts val="2500"/>
              <a:buNone/>
            </a:pPr>
            <a:r>
              <a:t/>
            </a:r>
            <a:endParaRPr/>
          </a:p>
          <a:p>
            <a:pPr indent="-271462" lvl="0" marL="271462" rtl="0" algn="l">
              <a:lnSpc>
                <a:spcPct val="100000"/>
              </a:lnSpc>
              <a:spcBef>
                <a:spcPts val="1400"/>
              </a:spcBef>
              <a:spcAft>
                <a:spcPts val="0"/>
              </a:spcAft>
              <a:buClr>
                <a:schemeClr val="dk1"/>
              </a:buClr>
              <a:buSzPts val="2500"/>
              <a:buFont typeface="Arial"/>
              <a:buChar char="•"/>
            </a:pPr>
            <a:r>
              <a:rPr lang="en-GB"/>
              <a:t>The hex code for this colour is </a:t>
            </a:r>
            <a:r>
              <a:rPr lang="en-GB">
                <a:solidFill>
                  <a:srgbClr val="FF0000"/>
                </a:solidFill>
              </a:rPr>
              <a:t>36 4D B2</a:t>
            </a:r>
            <a:endParaRPr/>
          </a:p>
          <a:p>
            <a:pPr indent="-279400" lvl="1" marL="723900" rtl="0" algn="l">
              <a:lnSpc>
                <a:spcPct val="100000"/>
              </a:lnSpc>
              <a:spcBef>
                <a:spcPts val="1400"/>
              </a:spcBef>
              <a:spcAft>
                <a:spcPts val="0"/>
              </a:spcAft>
              <a:buClr>
                <a:srgbClr val="255279"/>
              </a:buClr>
              <a:buSzPts val="2000"/>
              <a:buChar char="•"/>
            </a:pPr>
            <a:r>
              <a:rPr lang="en-GB"/>
              <a:t>What does this mean?</a:t>
            </a:r>
            <a:endParaRPr/>
          </a:p>
          <a:p>
            <a:pPr indent="-279400" lvl="1" marL="723900" rtl="0" algn="l">
              <a:lnSpc>
                <a:spcPct val="100000"/>
              </a:lnSpc>
              <a:spcBef>
                <a:spcPts val="1200"/>
              </a:spcBef>
              <a:spcAft>
                <a:spcPts val="0"/>
              </a:spcAft>
              <a:buClr>
                <a:srgbClr val="255279"/>
              </a:buClr>
              <a:buSzPts val="2000"/>
              <a:buChar char="•"/>
            </a:pPr>
            <a:r>
              <a:rPr lang="en-GB"/>
              <a:t>How can you increase the amount of red,</a:t>
            </a:r>
            <a:br>
              <a:rPr lang="en-GB"/>
            </a:br>
            <a:r>
              <a:rPr lang="en-GB"/>
              <a:t>using the hex code?</a:t>
            </a:r>
            <a:endParaRPr/>
          </a:p>
        </p:txBody>
      </p:sp>
      <p:pic>
        <p:nvPicPr>
          <p:cNvPr descr="C:\Users\Rob\AppData\Roaming\PixelMetrics\CaptureWiz\Temp\1.png" id="283" name="Google Shape;283;p44"/>
          <p:cNvPicPr preferRelativeResize="0"/>
          <p:nvPr/>
        </p:nvPicPr>
        <p:blipFill rotWithShape="1">
          <a:blip r:embed="rId3">
            <a:alphaModFix/>
          </a:blip>
          <a:srcRect b="0" l="0" r="0" t="0"/>
          <a:stretch/>
        </p:blipFill>
        <p:spPr>
          <a:xfrm>
            <a:off x="3579072" y="1606501"/>
            <a:ext cx="5169576" cy="2630916"/>
          </a:xfrm>
          <a:prstGeom prst="rect">
            <a:avLst/>
          </a:prstGeom>
          <a:noFill/>
          <a:ln>
            <a:noFill/>
          </a:ln>
        </p:spPr>
      </p:pic>
      <p:sp>
        <p:nvSpPr>
          <p:cNvPr id="284" name="Google Shape;284;p44"/>
          <p:cNvSpPr/>
          <p:nvPr/>
        </p:nvSpPr>
        <p:spPr>
          <a:xfrm>
            <a:off x="6379533" y="3841611"/>
            <a:ext cx="1279500" cy="435900"/>
          </a:xfrm>
          <a:prstGeom prst="rect">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45"/>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Activity</a:t>
            </a:r>
            <a:endParaRPr/>
          </a:p>
        </p:txBody>
      </p:sp>
      <p:sp>
        <p:nvSpPr>
          <p:cNvPr id="290" name="Google Shape;290;p45"/>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Complete </a:t>
            </a:r>
            <a:r>
              <a:rPr b="1" lang="en-GB"/>
              <a:t>Task 2</a:t>
            </a:r>
            <a:r>
              <a:rPr lang="en-GB"/>
              <a:t> on </a:t>
            </a:r>
            <a:r>
              <a:rPr b="1" lang="en-GB"/>
              <a:t>Worksheet 1</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46"/>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Why use hex?</a:t>
            </a:r>
            <a:endParaRPr/>
          </a:p>
          <a:p>
            <a:pPr indent="0" lvl="0" marL="0" rtl="0" algn="l">
              <a:lnSpc>
                <a:spcPct val="97500"/>
              </a:lnSpc>
              <a:spcBef>
                <a:spcPts val="1500"/>
              </a:spcBef>
              <a:spcAft>
                <a:spcPts val="0"/>
              </a:spcAft>
              <a:buClr>
                <a:schemeClr val="dk1"/>
              </a:buClr>
              <a:buSzPts val="4000"/>
              <a:buNone/>
            </a:pPr>
            <a:r>
              <a:t/>
            </a:r>
            <a:endParaRPr/>
          </a:p>
        </p:txBody>
      </p:sp>
      <p:sp>
        <p:nvSpPr>
          <p:cNvPr id="296" name="Google Shape;296;p46"/>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A hexadecimal value is much easier to read and remember than a string of binary digits</a:t>
            </a:r>
            <a:endParaRPr/>
          </a:p>
          <a:p>
            <a:pPr indent="-271462" lvl="0" marL="271462" rtl="0" algn="l">
              <a:lnSpc>
                <a:spcPct val="100000"/>
              </a:lnSpc>
              <a:spcBef>
                <a:spcPts val="1400"/>
              </a:spcBef>
              <a:spcAft>
                <a:spcPts val="0"/>
              </a:spcAft>
              <a:buClr>
                <a:schemeClr val="dk1"/>
              </a:buClr>
              <a:buSzPts val="2500"/>
              <a:buFont typeface="Arial"/>
              <a:buChar char="•"/>
            </a:pPr>
            <a:r>
              <a:rPr lang="en-GB"/>
              <a:t>It is quicker to write or type, since a hex digit takes up only one character, not four</a:t>
            </a:r>
            <a:endParaRPr/>
          </a:p>
          <a:p>
            <a:pPr indent="-271462" lvl="0" marL="271462" rtl="0" algn="l">
              <a:lnSpc>
                <a:spcPct val="100000"/>
              </a:lnSpc>
              <a:spcBef>
                <a:spcPts val="1400"/>
              </a:spcBef>
              <a:spcAft>
                <a:spcPts val="0"/>
              </a:spcAft>
              <a:buClr>
                <a:schemeClr val="dk1"/>
              </a:buClr>
              <a:buSzPts val="2500"/>
              <a:buFont typeface="Arial"/>
              <a:buChar char="•"/>
            </a:pPr>
            <a:r>
              <a:rPr lang="en-GB"/>
              <a:t>There is less chance of making an error when typing hex characters than a string of 1s and 0s</a:t>
            </a:r>
            <a:endParaRPr/>
          </a:p>
          <a:p>
            <a:pPr indent="-271462" lvl="0" marL="271462" rtl="0" algn="l">
              <a:lnSpc>
                <a:spcPct val="100000"/>
              </a:lnSpc>
              <a:spcBef>
                <a:spcPts val="1400"/>
              </a:spcBef>
              <a:spcAft>
                <a:spcPts val="0"/>
              </a:spcAft>
              <a:buClr>
                <a:schemeClr val="dk1"/>
              </a:buClr>
              <a:buSzPts val="2500"/>
              <a:buFont typeface="Arial"/>
              <a:buChar char="•"/>
            </a:pPr>
            <a:r>
              <a:rPr lang="en-GB"/>
              <a:t>It is used to define colours, in MAC addresses, in assembly languages and machine code</a:t>
            </a:r>
            <a:endParaRPr/>
          </a:p>
          <a:p>
            <a:pPr indent="-271462" lvl="0" marL="271462" rtl="0" algn="l">
              <a:lnSpc>
                <a:spcPct val="100000"/>
              </a:lnSpc>
              <a:spcBef>
                <a:spcPts val="1400"/>
              </a:spcBef>
              <a:spcAft>
                <a:spcPts val="0"/>
              </a:spcAft>
              <a:buClr>
                <a:schemeClr val="dk1"/>
              </a:buClr>
              <a:buSzPts val="2500"/>
              <a:buFont typeface="Arial"/>
              <a:buChar char="•"/>
            </a:pPr>
            <a:r>
              <a:rPr lang="en-GB"/>
              <a:t>It is very easy to convert to and from binary</a:t>
            </a:r>
            <a:endParaRPr/>
          </a:p>
          <a:p>
            <a:pPr indent="-112712" lvl="0" marL="271462" rtl="0" algn="l">
              <a:lnSpc>
                <a:spcPct val="100000"/>
              </a:lnSpc>
              <a:spcBef>
                <a:spcPts val="1400"/>
              </a:spcBef>
              <a:spcAft>
                <a:spcPts val="0"/>
              </a:spcAft>
              <a:buClr>
                <a:schemeClr val="dk1"/>
              </a:buClr>
              <a:buSzPts val="2500"/>
              <a:buFont typeface="Arial"/>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47"/>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Plenary</a:t>
            </a:r>
            <a:endParaRPr/>
          </a:p>
        </p:txBody>
      </p:sp>
      <p:sp>
        <p:nvSpPr>
          <p:cNvPr id="302" name="Google Shape;302;p47"/>
          <p:cNvSpPr txBox="1"/>
          <p:nvPr>
            <p:ph idx="2" type="body"/>
          </p:nvPr>
        </p:nvSpPr>
        <p:spPr>
          <a:xfrm>
            <a:off x="965707" y="1704179"/>
            <a:ext cx="10396500" cy="40704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Denary numbers are easy to understand but they are not easy to use in electronics</a:t>
            </a:r>
            <a:endParaRPr/>
          </a:p>
          <a:p>
            <a:pPr indent="-271462" lvl="0" marL="271462" rtl="0" algn="l">
              <a:lnSpc>
                <a:spcPct val="100000"/>
              </a:lnSpc>
              <a:spcBef>
                <a:spcPts val="1400"/>
              </a:spcBef>
              <a:spcAft>
                <a:spcPts val="0"/>
              </a:spcAft>
              <a:buClr>
                <a:schemeClr val="dk1"/>
              </a:buClr>
              <a:buSzPts val="2500"/>
              <a:buFont typeface="Arial"/>
              <a:buChar char="•"/>
            </a:pPr>
            <a:r>
              <a:rPr lang="en-GB"/>
              <a:t>Binary is simple to use with circuitry but is difficult to read by humans</a:t>
            </a:r>
            <a:endParaRPr/>
          </a:p>
          <a:p>
            <a:pPr indent="-271462" lvl="0" marL="271462" rtl="0" algn="l">
              <a:lnSpc>
                <a:spcPct val="100000"/>
              </a:lnSpc>
              <a:spcBef>
                <a:spcPts val="1400"/>
              </a:spcBef>
              <a:spcAft>
                <a:spcPts val="0"/>
              </a:spcAft>
              <a:buClr>
                <a:schemeClr val="dk1"/>
              </a:buClr>
              <a:buSzPts val="2500"/>
              <a:buFont typeface="Arial"/>
              <a:buChar char="•"/>
            </a:pPr>
            <a:r>
              <a:rPr lang="en-GB"/>
              <a:t>Hexadecimal makes binary easier to read and easier to transcribe (copy) accurately</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48"/>
          <p:cNvSpPr txBox="1"/>
          <p:nvPr/>
        </p:nvSpPr>
        <p:spPr>
          <a:xfrm>
            <a:off x="159026" y="185530"/>
            <a:ext cx="11873948" cy="1107996"/>
          </a:xfrm>
          <a:prstGeom prst="rect">
            <a:avLst/>
          </a:prstGeom>
          <a:solidFill>
            <a:srgbClr val="CC00CC"/>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0" i="0" lang="en-GB" sz="6600" u="none" cap="none" strike="noStrike">
                <a:solidFill>
                  <a:schemeClr val="dk1"/>
                </a:solidFill>
                <a:latin typeface="Calibri"/>
                <a:ea typeface="Calibri"/>
                <a:cs typeface="Calibri"/>
                <a:sym typeface="Calibri"/>
              </a:rPr>
              <a:t>Upgrading…</a:t>
            </a:r>
            <a:endParaRPr b="0" i="0" sz="6600" u="none" cap="none" strike="noStrike">
              <a:solidFill>
                <a:schemeClr val="dk1"/>
              </a:solidFill>
              <a:latin typeface="Calibri"/>
              <a:ea typeface="Calibri"/>
              <a:cs typeface="Calibri"/>
              <a:sym typeface="Calibri"/>
            </a:endParaRPr>
          </a:p>
        </p:txBody>
      </p:sp>
      <p:sp>
        <p:nvSpPr>
          <p:cNvPr id="308" name="Google Shape;308;p48"/>
          <p:cNvSpPr txBox="1"/>
          <p:nvPr/>
        </p:nvSpPr>
        <p:spPr>
          <a:xfrm>
            <a:off x="159026" y="1457739"/>
            <a:ext cx="4479235" cy="4893647"/>
          </a:xfrm>
          <a:prstGeom prst="rect">
            <a:avLst/>
          </a:prstGeom>
          <a:noFill/>
          <a:ln cap="flat" cmpd="sng" w="57150">
            <a:solidFill>
              <a:srgbClr val="CC00C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dk1"/>
                </a:solidFill>
                <a:latin typeface="Calibri"/>
                <a:ea typeface="Calibri"/>
                <a:cs typeface="Calibri"/>
                <a:sym typeface="Calibri"/>
              </a:rPr>
              <a:t>Look over your marked mid-topic tests. Complete the following tasks: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Calibri"/>
              <a:ea typeface="Calibri"/>
              <a:cs typeface="Calibri"/>
              <a:sym typeface="Calibri"/>
            </a:endParaRPr>
          </a:p>
          <a:p>
            <a:pPr indent="-342900" lvl="0" marL="342900" marR="0" rtl="0" algn="l">
              <a:lnSpc>
                <a:spcPct val="100000"/>
              </a:lnSpc>
              <a:spcBef>
                <a:spcPts val="0"/>
              </a:spcBef>
              <a:spcAft>
                <a:spcPts val="0"/>
              </a:spcAft>
              <a:buClr>
                <a:schemeClr val="dk1"/>
              </a:buClr>
              <a:buSzPts val="2400"/>
              <a:buFont typeface="Calibri"/>
              <a:buAutoNum type="arabicPeriod"/>
            </a:pPr>
            <a:r>
              <a:rPr b="0" i="0" lang="en-GB" sz="2400" u="none" cap="none" strike="noStrike">
                <a:solidFill>
                  <a:schemeClr val="dk1"/>
                </a:solidFill>
                <a:latin typeface="Calibri"/>
                <a:ea typeface="Calibri"/>
                <a:cs typeface="Calibri"/>
                <a:sym typeface="Calibri"/>
              </a:rPr>
              <a:t>Write out spelling errors correctly three times on the green sheet.</a:t>
            </a:r>
            <a:br>
              <a:rPr b="0" i="0" lang="en-GB" sz="2400" u="none" cap="none" strike="noStrike">
                <a:solidFill>
                  <a:schemeClr val="dk1"/>
                </a:solidFill>
                <a:latin typeface="Calibri"/>
                <a:ea typeface="Calibri"/>
                <a:cs typeface="Calibri"/>
                <a:sym typeface="Calibri"/>
              </a:rPr>
            </a:br>
            <a:endParaRPr b="0" i="0" sz="2400" u="none" cap="none" strike="noStrike">
              <a:solidFill>
                <a:schemeClr val="dk1"/>
              </a:solidFill>
              <a:latin typeface="Calibri"/>
              <a:ea typeface="Calibri"/>
              <a:cs typeface="Calibri"/>
              <a:sym typeface="Calibri"/>
            </a:endParaRPr>
          </a:p>
          <a:p>
            <a:pPr indent="-342900" lvl="0" marL="342900" marR="0" rtl="0" algn="l">
              <a:lnSpc>
                <a:spcPct val="100000"/>
              </a:lnSpc>
              <a:spcBef>
                <a:spcPts val="0"/>
              </a:spcBef>
              <a:spcAft>
                <a:spcPts val="0"/>
              </a:spcAft>
              <a:buClr>
                <a:schemeClr val="dk1"/>
              </a:buClr>
              <a:buSzPts val="2400"/>
              <a:buFont typeface="Calibri"/>
              <a:buAutoNum type="arabicPeriod"/>
            </a:pPr>
            <a:r>
              <a:rPr b="0" i="0" lang="en-GB" sz="2400" u="none" cap="none" strike="noStrike">
                <a:solidFill>
                  <a:schemeClr val="dk1"/>
                </a:solidFill>
                <a:latin typeface="Calibri"/>
                <a:ea typeface="Calibri"/>
                <a:cs typeface="Calibri"/>
                <a:sym typeface="Calibri"/>
              </a:rPr>
              <a:t>Address / answer questions / prompts in the annotations about your work.</a:t>
            </a:r>
            <a:br>
              <a:rPr b="0" i="0" lang="en-GB" sz="2400" u="none" cap="none" strike="noStrike">
                <a:solidFill>
                  <a:schemeClr val="dk1"/>
                </a:solidFill>
                <a:latin typeface="Calibri"/>
                <a:ea typeface="Calibri"/>
                <a:cs typeface="Calibri"/>
                <a:sym typeface="Calibri"/>
              </a:rPr>
            </a:br>
            <a:endParaRPr b="0" i="0" sz="2400" u="none" cap="none" strike="noStrike">
              <a:solidFill>
                <a:schemeClr val="dk1"/>
              </a:solidFill>
              <a:latin typeface="Calibri"/>
              <a:ea typeface="Calibri"/>
              <a:cs typeface="Calibri"/>
              <a:sym typeface="Calibri"/>
            </a:endParaRPr>
          </a:p>
          <a:p>
            <a:pPr indent="-342900" lvl="0" marL="342900" marR="0" rtl="0" algn="l">
              <a:lnSpc>
                <a:spcPct val="100000"/>
              </a:lnSpc>
              <a:spcBef>
                <a:spcPts val="0"/>
              </a:spcBef>
              <a:spcAft>
                <a:spcPts val="0"/>
              </a:spcAft>
              <a:buClr>
                <a:schemeClr val="dk1"/>
              </a:buClr>
              <a:buSzPts val="2400"/>
              <a:buFont typeface="Calibri"/>
              <a:buAutoNum type="arabicPeriod"/>
            </a:pPr>
            <a:r>
              <a:rPr b="0" i="0" lang="en-GB" sz="2400" u="none" cap="none" strike="noStrike">
                <a:solidFill>
                  <a:schemeClr val="dk1"/>
                </a:solidFill>
                <a:latin typeface="Calibri"/>
                <a:ea typeface="Calibri"/>
                <a:cs typeface="Calibri"/>
                <a:sym typeface="Calibri"/>
              </a:rPr>
              <a:t>Action your EBI</a:t>
            </a:r>
            <a:endParaRPr b="0" i="0" sz="1400" u="none" cap="none" strike="noStrike">
              <a:solidFill>
                <a:srgbClr val="000000"/>
              </a:solidFill>
              <a:latin typeface="Arial"/>
              <a:ea typeface="Arial"/>
              <a:cs typeface="Arial"/>
              <a:sym typeface="Arial"/>
            </a:endParaRPr>
          </a:p>
        </p:txBody>
      </p:sp>
      <p:sp>
        <p:nvSpPr>
          <p:cNvPr id="309" name="Google Shape;309;p48"/>
          <p:cNvSpPr txBox="1"/>
          <p:nvPr/>
        </p:nvSpPr>
        <p:spPr>
          <a:xfrm>
            <a:off x="4784035" y="1457739"/>
            <a:ext cx="7248939" cy="1631216"/>
          </a:xfrm>
          <a:prstGeom prst="rect">
            <a:avLst/>
          </a:prstGeom>
          <a:noFill/>
          <a:ln cap="flat" cmpd="sng" w="57150">
            <a:solidFill>
              <a:srgbClr val="CC00C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dk1"/>
                </a:solidFill>
                <a:latin typeface="Calibri"/>
                <a:ea typeface="Calibri"/>
                <a:cs typeface="Calibri"/>
                <a:sym typeface="Calibri"/>
              </a:rPr>
              <a:t>AO1:</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dk1"/>
                </a:solidFill>
                <a:latin typeface="Calibri"/>
                <a:ea typeface="Calibri"/>
                <a:cs typeface="Calibri"/>
                <a:sym typeface="Calibri"/>
              </a:rPr>
              <a:t>- Highlight all pieces of linguistic terminology </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2000"/>
              <a:buFont typeface="Calibri"/>
              <a:buChar char="-"/>
            </a:pPr>
            <a:r>
              <a:rPr b="1" i="0" lang="en-GB" sz="2000" u="none" cap="none" strike="noStrike">
                <a:solidFill>
                  <a:schemeClr val="dk1"/>
                </a:solidFill>
                <a:latin typeface="Calibri"/>
                <a:ea typeface="Calibri"/>
                <a:cs typeface="Calibri"/>
                <a:sym typeface="Calibri"/>
              </a:rPr>
              <a:t>Correct the terminology errors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2000"/>
              <a:buFont typeface="Calibri"/>
              <a:buChar char="-"/>
            </a:pPr>
            <a:r>
              <a:rPr b="1" i="0" lang="en-GB" sz="2000" u="none" cap="none" strike="noStrike">
                <a:solidFill>
                  <a:schemeClr val="dk1"/>
                </a:solidFill>
                <a:latin typeface="Calibri"/>
                <a:ea typeface="Calibri"/>
                <a:cs typeface="Calibri"/>
                <a:sym typeface="Calibri"/>
              </a:rPr>
              <a:t>If you have used quotations and not labelled them linguistically, do so now!</a:t>
            </a:r>
            <a:endParaRPr b="0" i="0" sz="1400" u="none" cap="none" strike="noStrike">
              <a:solidFill>
                <a:srgbClr val="000000"/>
              </a:solidFill>
              <a:latin typeface="Arial"/>
              <a:ea typeface="Arial"/>
              <a:cs typeface="Arial"/>
              <a:sym typeface="Arial"/>
            </a:endParaRPr>
          </a:p>
        </p:txBody>
      </p:sp>
      <p:sp>
        <p:nvSpPr>
          <p:cNvPr id="310" name="Google Shape;310;p48"/>
          <p:cNvSpPr txBox="1"/>
          <p:nvPr/>
        </p:nvSpPr>
        <p:spPr>
          <a:xfrm>
            <a:off x="4784035" y="3253168"/>
            <a:ext cx="7248939" cy="2246769"/>
          </a:xfrm>
          <a:prstGeom prst="rect">
            <a:avLst/>
          </a:prstGeom>
          <a:noFill/>
          <a:ln cap="flat" cmpd="sng" w="57150">
            <a:solidFill>
              <a:srgbClr val="CC00C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dk1"/>
                </a:solidFill>
                <a:latin typeface="Calibri"/>
                <a:ea typeface="Calibri"/>
                <a:cs typeface="Calibri"/>
                <a:sym typeface="Calibri"/>
              </a:rPr>
              <a:t>AO3:</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dk1"/>
                </a:solidFill>
                <a:latin typeface="Calibri"/>
                <a:ea typeface="Calibri"/>
                <a:cs typeface="Calibri"/>
                <a:sym typeface="Calibri"/>
              </a:rPr>
              <a:t>- With a purple pen, make a note in the margin of which CONTEXTUAL areas you have linked to in your analysis (genre, formality, stereotypes, text producer, text receiver, tone, discourse, perspective, representation.) Make sure you link your analysis to these areas, as opposed to just commenting on the connotations of language.</a:t>
            </a:r>
            <a:endParaRPr b="0" i="0" sz="1400" u="none" cap="none" strike="noStrike">
              <a:solidFill>
                <a:srgbClr val="000000"/>
              </a:solidFill>
              <a:latin typeface="Arial"/>
              <a:ea typeface="Arial"/>
              <a:cs typeface="Arial"/>
              <a:sym typeface="Arial"/>
            </a:endParaRPr>
          </a:p>
        </p:txBody>
      </p:sp>
      <p:sp>
        <p:nvSpPr>
          <p:cNvPr id="311" name="Google Shape;311;p48"/>
          <p:cNvSpPr txBox="1"/>
          <p:nvPr/>
        </p:nvSpPr>
        <p:spPr>
          <a:xfrm>
            <a:off x="4790661" y="5664150"/>
            <a:ext cx="7248939" cy="707886"/>
          </a:xfrm>
          <a:prstGeom prst="rect">
            <a:avLst/>
          </a:prstGeom>
          <a:noFill/>
          <a:ln cap="flat" cmpd="sng" w="57150">
            <a:solidFill>
              <a:srgbClr val="CC00C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dk1"/>
                </a:solidFill>
                <a:latin typeface="Calibri"/>
                <a:ea typeface="Calibri"/>
                <a:cs typeface="Calibri"/>
                <a:sym typeface="Calibri"/>
              </a:rPr>
              <a:t>TRACKERS: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dk1"/>
                </a:solidFill>
                <a:latin typeface="Calibri"/>
                <a:ea typeface="Calibri"/>
                <a:cs typeface="Calibri"/>
                <a:sym typeface="Calibri"/>
              </a:rPr>
              <a:t>Complete trackers with marks attained so far.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5"/>
          <p:cNvSpPr txBox="1"/>
          <p:nvPr>
            <p:ph type="title"/>
          </p:nvPr>
        </p:nvSpPr>
        <p:spPr>
          <a:xfrm>
            <a:off x="415600" y="593367"/>
            <a:ext cx="11360700" cy="7635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GB"/>
              <a:t>OCR A Level course structure H446</a:t>
            </a:r>
            <a:endParaRPr/>
          </a:p>
        </p:txBody>
      </p:sp>
      <p:sp>
        <p:nvSpPr>
          <p:cNvPr id="151" name="Google Shape;151;p25"/>
          <p:cNvSpPr txBox="1"/>
          <p:nvPr>
            <p:ph idx="1" type="body"/>
          </p:nvPr>
        </p:nvSpPr>
        <p:spPr>
          <a:xfrm>
            <a:off x="415600" y="1536633"/>
            <a:ext cx="11360700" cy="4555200"/>
          </a:xfrm>
          <a:prstGeom prst="rect">
            <a:avLst/>
          </a:prstGeom>
        </p:spPr>
        <p:txBody>
          <a:bodyPr anchorCtr="0" anchor="t" bIns="45700" lIns="91425" spcFirstLastPara="1" rIns="91425" wrap="square" tIns="45700">
            <a:normAutofit lnSpcReduction="10000"/>
          </a:bodyPr>
          <a:lstStyle/>
          <a:p>
            <a:pPr indent="0" lvl="0" marL="0" rtl="0" algn="l">
              <a:spcBef>
                <a:spcPts val="1000"/>
              </a:spcBef>
              <a:spcAft>
                <a:spcPts val="0"/>
              </a:spcAft>
              <a:buNone/>
            </a:pPr>
            <a:r>
              <a:rPr lang="en-GB"/>
              <a:t>Paper 1 40% 2.5 hrs written exam</a:t>
            </a:r>
            <a:endParaRPr/>
          </a:p>
          <a:p>
            <a:pPr indent="0" lvl="0" marL="0" rtl="0" algn="l">
              <a:spcBef>
                <a:spcPts val="1000"/>
              </a:spcBef>
              <a:spcAft>
                <a:spcPts val="0"/>
              </a:spcAft>
              <a:buNone/>
            </a:pPr>
            <a:r>
              <a:rPr lang="en-GB"/>
              <a:t>Paper 2 40% 2.5 hrs written exam</a:t>
            </a:r>
            <a:endParaRPr/>
          </a:p>
          <a:p>
            <a:pPr indent="0" lvl="0" marL="0" rtl="0" algn="l">
              <a:spcBef>
                <a:spcPts val="1000"/>
              </a:spcBef>
              <a:spcAft>
                <a:spcPts val="0"/>
              </a:spcAft>
              <a:buNone/>
            </a:pPr>
            <a:r>
              <a:rPr lang="en-GB"/>
              <a:t>NEA (Project) 20%</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GB" u="sng">
                <a:solidFill>
                  <a:schemeClr val="hlink"/>
                </a:solidFill>
                <a:hlinkClick r:id="rId3"/>
              </a:rPr>
              <a:t>Specification</a:t>
            </a:r>
            <a:endParaRPr/>
          </a:p>
          <a:p>
            <a:pPr indent="0" lvl="0" marL="0" rtl="0" algn="l">
              <a:spcBef>
                <a:spcPts val="1000"/>
              </a:spcBef>
              <a:spcAft>
                <a:spcPts val="0"/>
              </a:spcAft>
              <a:buNone/>
            </a:pPr>
            <a:r>
              <a:rPr lang="en-GB"/>
              <a:t>https://www.ocr.org.uk/Images/170844-specification-accredited-a-level-gce-computer-science-h446.pdf</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6"/>
          <p:cNvSpPr txBox="1"/>
          <p:nvPr>
            <p:ph type="title"/>
          </p:nvPr>
        </p:nvSpPr>
        <p:spPr>
          <a:xfrm>
            <a:off x="415600" y="593367"/>
            <a:ext cx="11360700" cy="7635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GB"/>
              <a:t>Class challenges</a:t>
            </a:r>
            <a:endParaRPr/>
          </a:p>
        </p:txBody>
      </p:sp>
      <p:sp>
        <p:nvSpPr>
          <p:cNvPr id="157" name="Google Shape;157;p26"/>
          <p:cNvSpPr txBox="1"/>
          <p:nvPr>
            <p:ph idx="1" type="body"/>
          </p:nvPr>
        </p:nvSpPr>
        <p:spPr>
          <a:xfrm>
            <a:off x="415600" y="1536633"/>
            <a:ext cx="11360700" cy="4555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GB"/>
              <a:t>Mixed abilities:</a:t>
            </a:r>
            <a:endParaRPr/>
          </a:p>
          <a:p>
            <a:pPr indent="0" lvl="0" marL="0" rtl="0" algn="l">
              <a:spcBef>
                <a:spcPts val="1000"/>
              </a:spcBef>
              <a:spcAft>
                <a:spcPts val="0"/>
              </a:spcAft>
              <a:buNone/>
            </a:pPr>
            <a:r>
              <a:rPr lang="en-GB"/>
              <a:t>New to programming to A* at GCSE</a:t>
            </a:r>
            <a:endParaRPr/>
          </a:p>
          <a:p>
            <a:pPr indent="0" lvl="0" marL="0" rtl="0" algn="l">
              <a:spcBef>
                <a:spcPts val="1000"/>
              </a:spcBef>
              <a:spcAft>
                <a:spcPts val="0"/>
              </a:spcAft>
              <a:buNone/>
            </a:pPr>
            <a:r>
              <a:rPr lang="en-GB"/>
              <a:t>v </a:t>
            </a:r>
            <a:endParaRPr/>
          </a:p>
          <a:p>
            <a:pPr indent="0" lvl="0" marL="0" rtl="0" algn="l">
              <a:spcBef>
                <a:spcPts val="1000"/>
              </a:spcBef>
              <a:spcAft>
                <a:spcPts val="0"/>
              </a:spcAft>
              <a:buNone/>
            </a:pPr>
            <a:r>
              <a:rPr lang="en-GB"/>
              <a:t>A level focused (extending programming skills)</a:t>
            </a:r>
            <a:endParaRPr/>
          </a:p>
          <a:p>
            <a:pPr indent="0" lvl="0" marL="0" rtl="0" algn="l">
              <a:spcBef>
                <a:spcPts val="1000"/>
              </a:spcBef>
              <a:spcAft>
                <a:spcPts val="0"/>
              </a:spcAft>
              <a:buNone/>
            </a:pPr>
            <a:r>
              <a:rPr lang="en-GB"/>
              <a:t>Required: </a:t>
            </a:r>
            <a:r>
              <a:rPr b="1" lang="en-GB"/>
              <a:t>Independent working students</a:t>
            </a:r>
            <a:r>
              <a:rPr lang="en-GB"/>
              <a:t> who can support each other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7"/>
          <p:cNvSpPr txBox="1"/>
          <p:nvPr>
            <p:ph type="title"/>
          </p:nvPr>
        </p:nvSpPr>
        <p:spPr>
          <a:xfrm>
            <a:off x="415600" y="593367"/>
            <a:ext cx="11360700" cy="13416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GB"/>
              <a:t> A means “Advanced” - more and “harder” work - think differently</a:t>
            </a:r>
            <a:endParaRPr/>
          </a:p>
        </p:txBody>
      </p:sp>
      <p:sp>
        <p:nvSpPr>
          <p:cNvPr id="163" name="Google Shape;163;p27"/>
          <p:cNvSpPr txBox="1"/>
          <p:nvPr>
            <p:ph idx="1" type="body"/>
          </p:nvPr>
        </p:nvSpPr>
        <p:spPr>
          <a:xfrm>
            <a:off x="415600" y="2127733"/>
            <a:ext cx="11360700" cy="39639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500"/>
              <a:buFont typeface="Arial"/>
              <a:buNone/>
            </a:pPr>
            <a:r>
              <a:rPr lang="en-GB"/>
              <a:t>For all A levels, it is about thinking at a higher level (as well as more work)</a:t>
            </a:r>
            <a:endParaRPr/>
          </a:p>
          <a:p>
            <a:pPr indent="-482600" lvl="0" marL="609600" rtl="0" algn="l">
              <a:spcBef>
                <a:spcPts val="1000"/>
              </a:spcBef>
              <a:spcAft>
                <a:spcPts val="0"/>
              </a:spcAft>
              <a:buSzPts val="2800"/>
              <a:buChar char="-"/>
            </a:pPr>
            <a:r>
              <a:rPr lang="en-GB"/>
              <a:t>Introduce/Revise data types</a:t>
            </a:r>
            <a:endParaRPr/>
          </a:p>
          <a:p>
            <a:pPr indent="-482600" lvl="0" marL="609600" rtl="0" algn="l">
              <a:spcBef>
                <a:spcPts val="0"/>
              </a:spcBef>
              <a:spcAft>
                <a:spcPts val="0"/>
              </a:spcAft>
              <a:buSzPts val="2800"/>
              <a:buChar char="-"/>
            </a:pPr>
            <a:r>
              <a:rPr lang="en-GB"/>
              <a:t>Introduce numbers in binary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8"/>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Primitive data types</a:t>
            </a:r>
            <a:endParaRPr/>
          </a:p>
        </p:txBody>
      </p:sp>
      <p:sp>
        <p:nvSpPr>
          <p:cNvPr id="169" name="Google Shape;169;p28"/>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A primitive data type is one which is provided by a programming language</a:t>
            </a:r>
            <a:endParaRPr/>
          </a:p>
          <a:p>
            <a:pPr indent="-271462" lvl="0" marL="271462" rtl="0" algn="l">
              <a:lnSpc>
                <a:spcPct val="100000"/>
              </a:lnSpc>
              <a:spcBef>
                <a:spcPts val="1400"/>
              </a:spcBef>
              <a:spcAft>
                <a:spcPts val="0"/>
              </a:spcAft>
              <a:buClr>
                <a:schemeClr val="dk1"/>
              </a:buClr>
              <a:buSzPts val="2500"/>
              <a:buFont typeface="Arial"/>
              <a:buChar char="•"/>
            </a:pPr>
            <a:r>
              <a:rPr lang="en-GB"/>
              <a:t>They include:</a:t>
            </a:r>
            <a:endParaRPr/>
          </a:p>
          <a:p>
            <a:pPr indent="-279400" lvl="1" marL="723900" rtl="0" algn="l">
              <a:lnSpc>
                <a:spcPct val="100000"/>
              </a:lnSpc>
              <a:spcBef>
                <a:spcPts val="1400"/>
              </a:spcBef>
              <a:spcAft>
                <a:spcPts val="0"/>
              </a:spcAft>
              <a:buClr>
                <a:srgbClr val="255279"/>
              </a:buClr>
              <a:buSzPts val="2000"/>
              <a:buChar char="•"/>
            </a:pPr>
            <a:r>
              <a:rPr lang="en-GB"/>
              <a:t>integer	a whole number such as 34, 0, -1, 567432</a:t>
            </a:r>
            <a:endParaRPr/>
          </a:p>
          <a:p>
            <a:pPr indent="-279400" lvl="1" marL="723900" rtl="0" algn="l">
              <a:lnSpc>
                <a:spcPct val="100000"/>
              </a:lnSpc>
              <a:spcBef>
                <a:spcPts val="1200"/>
              </a:spcBef>
              <a:spcAft>
                <a:spcPts val="0"/>
              </a:spcAft>
              <a:buClr>
                <a:srgbClr val="255279"/>
              </a:buClr>
              <a:buSzPts val="2000"/>
              <a:buChar char="•"/>
            </a:pPr>
            <a:r>
              <a:rPr lang="en-GB"/>
              <a:t>real/float	a number with a fractional part such as:</a:t>
            </a:r>
            <a:br>
              <a:rPr lang="en-GB"/>
            </a:br>
            <a:r>
              <a:rPr lang="en-GB"/>
              <a:t>	3.142, 7.0, -67.5</a:t>
            </a:r>
            <a:endParaRPr/>
          </a:p>
          <a:p>
            <a:pPr indent="-271462" lvl="0" marL="271462" rtl="0" algn="l">
              <a:lnSpc>
                <a:spcPct val="100000"/>
              </a:lnSpc>
              <a:spcBef>
                <a:spcPts val="1200"/>
              </a:spcBef>
              <a:spcAft>
                <a:spcPts val="0"/>
              </a:spcAft>
              <a:buClr>
                <a:schemeClr val="dk1"/>
              </a:buClr>
              <a:buSzPts val="2500"/>
              <a:buChar char="•"/>
            </a:pPr>
            <a:r>
              <a:rPr lang="en-GB"/>
              <a:t>Usually, a composite data type such as an </a:t>
            </a:r>
            <a:r>
              <a:rPr lang="en-GB">
                <a:solidFill>
                  <a:srgbClr val="255279"/>
                </a:solidFill>
              </a:rPr>
              <a:t>array</a:t>
            </a:r>
            <a:r>
              <a:rPr lang="en-GB"/>
              <a:t> is not considered to be a primitive data type</a:t>
            </a:r>
            <a:endParaRPr/>
          </a:p>
          <a:p>
            <a:pPr indent="-279400" lvl="1" marL="723900" rtl="0" algn="l">
              <a:lnSpc>
                <a:spcPct val="100000"/>
              </a:lnSpc>
              <a:spcBef>
                <a:spcPts val="1400"/>
              </a:spcBef>
              <a:spcAft>
                <a:spcPts val="0"/>
              </a:spcAft>
              <a:buClr>
                <a:srgbClr val="255279"/>
              </a:buClr>
              <a:buSzPts val="2000"/>
              <a:buChar char="•"/>
            </a:pPr>
            <a:r>
              <a:rPr lang="en-GB"/>
              <a:t>Can you think of some more primitive data types?</a:t>
            </a:r>
            <a:endParaRPr/>
          </a:p>
          <a:p>
            <a:pPr indent="-152400" lvl="1" marL="723900" rtl="0" algn="l">
              <a:lnSpc>
                <a:spcPct val="100000"/>
              </a:lnSpc>
              <a:spcBef>
                <a:spcPts val="1200"/>
              </a:spcBef>
              <a:spcAft>
                <a:spcPts val="0"/>
              </a:spcAft>
              <a:buClr>
                <a:srgbClr val="255279"/>
              </a:buClr>
              <a:buSzPts val="2000"/>
              <a:buNone/>
            </a:pPr>
            <a:r>
              <a:t/>
            </a:r>
            <a:endParaRPr>
              <a:solidFill>
                <a:srgbClr val="00B0F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9"/>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Primitive data types</a:t>
            </a:r>
            <a:endParaRPr/>
          </a:p>
        </p:txBody>
      </p:sp>
      <p:sp>
        <p:nvSpPr>
          <p:cNvPr id="175" name="Google Shape;175;p29"/>
          <p:cNvSpPr txBox="1"/>
          <p:nvPr>
            <p:ph idx="2" type="body"/>
          </p:nvPr>
        </p:nvSpPr>
        <p:spPr>
          <a:xfrm>
            <a:off x="965705" y="1704179"/>
            <a:ext cx="105576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A primitive data type is one which is provided by a programming language</a:t>
            </a:r>
            <a:endParaRPr/>
          </a:p>
          <a:p>
            <a:pPr indent="-271462" lvl="0" marL="271462" rtl="0" algn="l">
              <a:lnSpc>
                <a:spcPct val="100000"/>
              </a:lnSpc>
              <a:spcBef>
                <a:spcPts val="1400"/>
              </a:spcBef>
              <a:spcAft>
                <a:spcPts val="0"/>
              </a:spcAft>
              <a:buClr>
                <a:schemeClr val="dk1"/>
              </a:buClr>
              <a:buSzPts val="2500"/>
              <a:buFont typeface="Arial"/>
              <a:buChar char="•"/>
            </a:pPr>
            <a:r>
              <a:rPr lang="en-GB"/>
              <a:t>They include:</a:t>
            </a:r>
            <a:endParaRPr/>
          </a:p>
          <a:p>
            <a:pPr indent="-279400" lvl="1" marL="723900" rtl="0" algn="l">
              <a:lnSpc>
                <a:spcPct val="100000"/>
              </a:lnSpc>
              <a:spcBef>
                <a:spcPts val="1400"/>
              </a:spcBef>
              <a:spcAft>
                <a:spcPts val="0"/>
              </a:spcAft>
              <a:buClr>
                <a:srgbClr val="255279"/>
              </a:buClr>
              <a:buSzPts val="2000"/>
              <a:buChar char="•"/>
            </a:pPr>
            <a:r>
              <a:rPr lang="en-GB"/>
              <a:t>integer	a whole number such as 34, 0, -1, 567432</a:t>
            </a:r>
            <a:endParaRPr/>
          </a:p>
          <a:p>
            <a:pPr indent="-279400" lvl="1" marL="723900" rtl="0" algn="l">
              <a:lnSpc>
                <a:spcPct val="100000"/>
              </a:lnSpc>
              <a:spcBef>
                <a:spcPts val="1200"/>
              </a:spcBef>
              <a:spcAft>
                <a:spcPts val="0"/>
              </a:spcAft>
              <a:buClr>
                <a:srgbClr val="255279"/>
              </a:buClr>
              <a:buSzPts val="2000"/>
              <a:buChar char="•"/>
            </a:pPr>
            <a:r>
              <a:rPr lang="en-GB"/>
              <a:t>real/float	a number with a fractional part such as 3.142, -67.5</a:t>
            </a:r>
            <a:endParaRPr/>
          </a:p>
          <a:p>
            <a:pPr indent="-279400" lvl="1" marL="723900" rtl="0" algn="l">
              <a:lnSpc>
                <a:spcPct val="100000"/>
              </a:lnSpc>
              <a:spcBef>
                <a:spcPts val="1200"/>
              </a:spcBef>
              <a:spcAft>
                <a:spcPts val="0"/>
              </a:spcAft>
              <a:buClr>
                <a:srgbClr val="255279"/>
              </a:buClr>
              <a:buSzPts val="2000"/>
              <a:buChar char="•"/>
            </a:pPr>
            <a:r>
              <a:rPr lang="en-GB"/>
              <a:t>Boolean	can only take the value True or False</a:t>
            </a:r>
            <a:endParaRPr/>
          </a:p>
          <a:p>
            <a:pPr indent="-279400" lvl="1" marL="723900" rtl="0" algn="l">
              <a:lnSpc>
                <a:spcPct val="100000"/>
              </a:lnSpc>
              <a:spcBef>
                <a:spcPts val="1200"/>
              </a:spcBef>
              <a:spcAft>
                <a:spcPts val="0"/>
              </a:spcAft>
              <a:buClr>
                <a:srgbClr val="255279"/>
              </a:buClr>
              <a:buSzPts val="2000"/>
              <a:buChar char="•"/>
            </a:pPr>
            <a:r>
              <a:rPr lang="en-GB"/>
              <a:t>character	a letter, number or special symbol such as “a”, “A”, 	“6”, “&amp;”, %”</a:t>
            </a:r>
            <a:endParaRPr/>
          </a:p>
          <a:p>
            <a:pPr indent="-279400" lvl="1" marL="723900" rtl="0" algn="l">
              <a:lnSpc>
                <a:spcPct val="100000"/>
              </a:lnSpc>
              <a:spcBef>
                <a:spcPts val="1200"/>
              </a:spcBef>
              <a:spcAft>
                <a:spcPts val="0"/>
              </a:spcAft>
              <a:buClr>
                <a:srgbClr val="255279"/>
              </a:buClr>
              <a:buSzPts val="2000"/>
              <a:buChar char="•"/>
            </a:pPr>
            <a:r>
              <a:rPr lang="en-GB"/>
              <a:t>string	anything enclosed in quote marks, for example 	“Jason”, “01798 158794”, “This is a string”</a:t>
            </a:r>
            <a:endParaRPr/>
          </a:p>
          <a:p>
            <a:pPr indent="-112712" lvl="0" marL="271462" rtl="0" algn="l">
              <a:lnSpc>
                <a:spcPct val="100000"/>
              </a:lnSpc>
              <a:spcBef>
                <a:spcPts val="1200"/>
              </a:spcBef>
              <a:spcAft>
                <a:spcPts val="0"/>
              </a:spcAft>
              <a:buClr>
                <a:schemeClr val="dk1"/>
              </a:buClr>
              <a:buSzPts val="2500"/>
              <a:buNone/>
            </a:pPr>
            <a:r>
              <a:t/>
            </a:r>
            <a:endParaRPr>
              <a:solidFill>
                <a:srgbClr val="00B0F0"/>
              </a:solidFill>
            </a:endParaRPr>
          </a:p>
          <a:p>
            <a:pPr indent="-112712" lvl="0" marL="271462" rtl="0" algn="l">
              <a:lnSpc>
                <a:spcPct val="100000"/>
              </a:lnSpc>
              <a:spcBef>
                <a:spcPts val="1400"/>
              </a:spcBef>
              <a:spcAft>
                <a:spcPts val="0"/>
              </a:spcAft>
              <a:buClr>
                <a:schemeClr val="dk1"/>
              </a:buClr>
              <a:buSzPts val="2500"/>
              <a:buNone/>
            </a:pPr>
            <a:r>
              <a:t/>
            </a:r>
            <a:endParaRPr>
              <a:solidFill>
                <a:srgbClr val="00B0F0"/>
              </a:solidFill>
            </a:endParaRPr>
          </a:p>
          <a:p>
            <a:pPr indent="-152400" lvl="1" marL="723900" rtl="0" algn="l">
              <a:lnSpc>
                <a:spcPct val="100000"/>
              </a:lnSpc>
              <a:spcBef>
                <a:spcPts val="1400"/>
              </a:spcBef>
              <a:spcAft>
                <a:spcPts val="0"/>
              </a:spcAft>
              <a:buClr>
                <a:srgbClr val="255279"/>
              </a:buClr>
              <a:buSzPts val="2000"/>
              <a:buNone/>
            </a:pPr>
            <a:r>
              <a:t/>
            </a:r>
            <a:endParaRPr>
              <a:solidFill>
                <a:srgbClr val="00B0F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0"/>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How are different data types held?</a:t>
            </a:r>
            <a:endParaRPr/>
          </a:p>
        </p:txBody>
      </p:sp>
      <p:sp>
        <p:nvSpPr>
          <p:cNvPr id="181" name="Google Shape;181;p30"/>
          <p:cNvSpPr txBox="1"/>
          <p:nvPr>
            <p:ph idx="2" type="body"/>
          </p:nvPr>
        </p:nvSpPr>
        <p:spPr>
          <a:xfrm>
            <a:off x="965707" y="2019300"/>
            <a:ext cx="10396500" cy="3138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All data types are held in binary</a:t>
            </a:r>
            <a:endParaRPr/>
          </a:p>
          <a:p>
            <a:pPr indent="-271462" lvl="0" marL="271462" rtl="0" algn="l">
              <a:lnSpc>
                <a:spcPct val="100000"/>
              </a:lnSpc>
              <a:spcBef>
                <a:spcPts val="1400"/>
              </a:spcBef>
              <a:spcAft>
                <a:spcPts val="0"/>
              </a:spcAft>
              <a:buClr>
                <a:schemeClr val="dk1"/>
              </a:buClr>
              <a:buSzPts val="2500"/>
              <a:buFont typeface="Arial"/>
              <a:buChar char="•"/>
            </a:pPr>
            <a:r>
              <a:rPr lang="en-GB"/>
              <a:t>Without knowing what the data type is, it is not possible to say what a particular bit pattern represents</a:t>
            </a:r>
            <a:endParaRPr/>
          </a:p>
          <a:p>
            <a:pPr indent="0" lvl="0" marL="0" rtl="0" algn="ctr">
              <a:lnSpc>
                <a:spcPct val="100000"/>
              </a:lnSpc>
              <a:spcBef>
                <a:spcPts val="1400"/>
              </a:spcBef>
              <a:spcAft>
                <a:spcPts val="0"/>
              </a:spcAft>
              <a:buClr>
                <a:srgbClr val="255279"/>
              </a:buClr>
              <a:buSzPts val="2500"/>
              <a:buNone/>
            </a:pPr>
            <a:r>
              <a:rPr lang="en-GB">
                <a:solidFill>
                  <a:srgbClr val="255279"/>
                </a:solidFill>
                <a:latin typeface="Consolas"/>
                <a:ea typeface="Consolas"/>
                <a:cs typeface="Consolas"/>
                <a:sym typeface="Consolas"/>
              </a:rPr>
              <a:t>00101000 111110001 01010111 00100100</a:t>
            </a:r>
            <a:endParaRPr/>
          </a:p>
          <a:p>
            <a:pPr indent="-271462" lvl="0" marL="271462" rtl="0" algn="l">
              <a:lnSpc>
                <a:spcPct val="100000"/>
              </a:lnSpc>
              <a:spcBef>
                <a:spcPts val="1400"/>
              </a:spcBef>
              <a:spcAft>
                <a:spcPts val="0"/>
              </a:spcAft>
              <a:buClr>
                <a:schemeClr val="dk1"/>
              </a:buClr>
              <a:buSzPts val="2500"/>
              <a:buFont typeface="Arial"/>
              <a:buChar char="•"/>
            </a:pPr>
            <a:r>
              <a:rPr lang="en-GB"/>
              <a:t>This could be one integer, 4 integers, a real number, a string, 4 characters,…</a:t>
            </a:r>
            <a:endParaRPr/>
          </a:p>
          <a:p>
            <a:pPr indent="-271462" lvl="0" marL="271462" rtl="0" algn="l">
              <a:lnSpc>
                <a:spcPct val="100000"/>
              </a:lnSpc>
              <a:spcBef>
                <a:spcPts val="1400"/>
              </a:spcBef>
              <a:spcAft>
                <a:spcPts val="0"/>
              </a:spcAft>
              <a:buClr>
                <a:schemeClr val="dk1"/>
              </a:buClr>
              <a:buSzPts val="2500"/>
              <a:buFont typeface="Arial"/>
              <a:buChar char="•"/>
            </a:pPr>
            <a:r>
              <a:rPr lang="en-GB"/>
              <a:t>or even a sound, a pixel or a tiny piece of a graphic</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1"/>
          <p:cNvSpPr txBox="1"/>
          <p:nvPr>
            <p:ph idx="1" type="body"/>
          </p:nvPr>
        </p:nvSpPr>
        <p:spPr>
          <a:xfrm>
            <a:off x="965707" y="906233"/>
            <a:ext cx="10422000" cy="670800"/>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Binary number system</a:t>
            </a:r>
            <a:endParaRPr/>
          </a:p>
        </p:txBody>
      </p:sp>
      <p:sp>
        <p:nvSpPr>
          <p:cNvPr id="187" name="Google Shape;187;p31"/>
          <p:cNvSpPr txBox="1"/>
          <p:nvPr>
            <p:ph idx="2" type="body"/>
          </p:nvPr>
        </p:nvSpPr>
        <p:spPr>
          <a:xfrm>
            <a:off x="965707" y="1704179"/>
            <a:ext cx="10396500" cy="3453600"/>
          </a:xfrm>
          <a:prstGeom prst="rect">
            <a:avLst/>
          </a:prstGeom>
          <a:noFill/>
          <a:ln>
            <a:noFill/>
          </a:ln>
        </p:spPr>
        <p:txBody>
          <a:bodyPr anchorCtr="0" anchor="t" bIns="45700" lIns="0" spcFirstLastPara="1" rIns="91425" wrap="square" tIns="0">
            <a:noAutofit/>
          </a:bodyPr>
          <a:lstStyle/>
          <a:p>
            <a:pPr indent="-271462" lvl="0" marL="271462" rtl="0" algn="l">
              <a:lnSpc>
                <a:spcPct val="100000"/>
              </a:lnSpc>
              <a:spcBef>
                <a:spcPts val="0"/>
              </a:spcBef>
              <a:spcAft>
                <a:spcPts val="0"/>
              </a:spcAft>
              <a:buClr>
                <a:schemeClr val="dk1"/>
              </a:buClr>
              <a:buSzPts val="2500"/>
              <a:buFont typeface="Arial"/>
              <a:buChar char="•"/>
            </a:pPr>
            <a:r>
              <a:rPr lang="en-GB"/>
              <a:t>The binary number system uses only two digits, </a:t>
            </a:r>
            <a:br>
              <a:rPr lang="en-GB"/>
            </a:br>
            <a:r>
              <a:rPr lang="en-GB"/>
              <a:t>0 and 1</a:t>
            </a:r>
            <a:endParaRPr/>
          </a:p>
          <a:p>
            <a:pPr indent="-271462" lvl="0" marL="271462" rtl="0" algn="l">
              <a:lnSpc>
                <a:spcPct val="100000"/>
              </a:lnSpc>
              <a:spcBef>
                <a:spcPts val="1400"/>
              </a:spcBef>
              <a:spcAft>
                <a:spcPts val="0"/>
              </a:spcAft>
              <a:buClr>
                <a:schemeClr val="dk1"/>
              </a:buClr>
              <a:buSzPts val="2500"/>
              <a:buFont typeface="Arial"/>
              <a:buChar char="•"/>
            </a:pPr>
            <a:r>
              <a:rPr lang="en-GB"/>
              <a:t>To understand how this works, it is helpful to look first at the fundamentals of the </a:t>
            </a:r>
            <a:r>
              <a:rPr b="1" lang="en-GB">
                <a:solidFill>
                  <a:srgbClr val="255279"/>
                </a:solidFill>
              </a:rPr>
              <a:t>denary</a:t>
            </a:r>
            <a:r>
              <a:rPr lang="en-GB"/>
              <a:t> or </a:t>
            </a:r>
            <a:r>
              <a:rPr b="1" lang="en-GB">
                <a:solidFill>
                  <a:srgbClr val="255279"/>
                </a:solidFill>
              </a:rPr>
              <a:t>decimal</a:t>
            </a:r>
            <a:r>
              <a:rPr lang="en-GB"/>
              <a:t> system, which uses digits 0..9</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530B004E4030438EC8C74B8DAE3C6D" ma:contentTypeVersion="15" ma:contentTypeDescription="Create a new document." ma:contentTypeScope="" ma:versionID="68db968f3c201d6bda36f7e0937378bf">
  <xsd:schema xmlns:xsd="http://www.w3.org/2001/XMLSchema" xmlns:xs="http://www.w3.org/2001/XMLSchema" xmlns:p="http://schemas.microsoft.com/office/2006/metadata/properties" xmlns:ns2="3ae4bebc-5183-402f-9a72-94513702be85" xmlns:ns3="0ff20ada-ea1e-4479-af96-12e7f68be8f6" targetNamespace="http://schemas.microsoft.com/office/2006/metadata/properties" ma:root="true" ma:fieldsID="a4c179d4ccee0a51f8c94465ac42ae55" ns2:_="" ns3:_="">
    <xsd:import namespace="3ae4bebc-5183-402f-9a72-94513702be85"/>
    <xsd:import namespace="0ff20ada-ea1e-4479-af96-12e7f68be8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bebc-5183-402f-9a72-94513702be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ff20ada-ea1e-4479-af96-12e7f68be8f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0143F3-E4E2-4045-8B84-337C6580BAAD}"/>
</file>

<file path=customXml/itemProps2.xml><?xml version="1.0" encoding="utf-8"?>
<ds:datastoreItem xmlns:ds="http://schemas.openxmlformats.org/officeDocument/2006/customXml" ds:itemID="{0120A57B-25ED-40A4-9FB7-9D84D25DA5C6}"/>
</file>

<file path=customXml/itemProps3.xml><?xml version="1.0" encoding="utf-8"?>
<ds:datastoreItem xmlns:ds="http://schemas.openxmlformats.org/officeDocument/2006/customXml" ds:itemID="{2F405F4F-740E-4C31-8D7F-26C57C87CE75}"/>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0x0101008E530B004E4030438EC8C74B8DAE3C6D</vt:lpwstr>
  </property>
</Properties>
</file>