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4"/>
  </p:notesMasterIdLst>
  <p:sldIdLst>
    <p:sldId id="484" r:id="rId5"/>
    <p:sldId id="485" r:id="rId6"/>
    <p:sldId id="486" r:id="rId7"/>
    <p:sldId id="442" r:id="rId8"/>
    <p:sldId id="416" r:id="rId9"/>
    <p:sldId id="456" r:id="rId10"/>
    <p:sldId id="474" r:id="rId11"/>
    <p:sldId id="475" r:id="rId12"/>
    <p:sldId id="476" r:id="rId13"/>
    <p:sldId id="477" r:id="rId14"/>
    <p:sldId id="478" r:id="rId15"/>
    <p:sldId id="479" r:id="rId16"/>
    <p:sldId id="480" r:id="rId17"/>
    <p:sldId id="257" r:id="rId18"/>
    <p:sldId id="258" r:id="rId19"/>
    <p:sldId id="457" r:id="rId20"/>
    <p:sldId id="470" r:id="rId21"/>
    <p:sldId id="471" r:id="rId22"/>
    <p:sldId id="458" r:id="rId23"/>
    <p:sldId id="472" r:id="rId24"/>
    <p:sldId id="473" r:id="rId25"/>
    <p:sldId id="459" r:id="rId26"/>
    <p:sldId id="467" r:id="rId27"/>
    <p:sldId id="468" r:id="rId28"/>
    <p:sldId id="469" r:id="rId29"/>
    <p:sldId id="460" r:id="rId30"/>
    <p:sldId id="481" r:id="rId31"/>
    <p:sldId id="482" r:id="rId32"/>
    <p:sldId id="4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DE64"/>
    <a:srgbClr val="00B1C3"/>
    <a:srgbClr val="F9B234"/>
    <a:srgbClr val="BF152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Eden" userId="c196ecf3-3f62-4092-8c81-f6359b861d6a" providerId="ADAL" clId="{DD482498-ABE1-4EE1-BBB0-0543BF4C82D0}"/>
    <pc:docChg chg="modSld">
      <pc:chgData name="Joseph Eden" userId="c196ecf3-3f62-4092-8c81-f6359b861d6a" providerId="ADAL" clId="{DD482498-ABE1-4EE1-BBB0-0543BF4C82D0}" dt="2024-06-28T10:06:08.687" v="204" actId="20577"/>
      <pc:docMkLst>
        <pc:docMk/>
      </pc:docMkLst>
      <pc:sldChg chg="modSp">
        <pc:chgData name="Joseph Eden" userId="c196ecf3-3f62-4092-8c81-f6359b861d6a" providerId="ADAL" clId="{DD482498-ABE1-4EE1-BBB0-0543BF4C82D0}" dt="2024-06-28T10:04:44.409" v="5" actId="20577"/>
        <pc:sldMkLst>
          <pc:docMk/>
          <pc:sldMk cId="374754782" sldId="484"/>
        </pc:sldMkLst>
        <pc:spChg chg="mod">
          <ac:chgData name="Joseph Eden" userId="c196ecf3-3f62-4092-8c81-f6359b861d6a" providerId="ADAL" clId="{DD482498-ABE1-4EE1-BBB0-0543BF4C82D0}" dt="2024-06-28T10:04:44.409" v="5" actId="20577"/>
          <ac:spMkLst>
            <pc:docMk/>
            <pc:sldMk cId="374754782" sldId="484"/>
            <ac:spMk id="6" creationId="{6B680610-4F80-46A2-AB4C-8A9B847B68AC}"/>
          </ac:spMkLst>
        </pc:spChg>
      </pc:sldChg>
      <pc:sldChg chg="modSp">
        <pc:chgData name="Joseph Eden" userId="c196ecf3-3f62-4092-8c81-f6359b861d6a" providerId="ADAL" clId="{DD482498-ABE1-4EE1-BBB0-0543BF4C82D0}" dt="2024-06-28T10:06:08.687" v="204" actId="20577"/>
        <pc:sldMkLst>
          <pc:docMk/>
          <pc:sldMk cId="4097797070" sldId="485"/>
        </pc:sldMkLst>
        <pc:spChg chg="mod">
          <ac:chgData name="Joseph Eden" userId="c196ecf3-3f62-4092-8c81-f6359b861d6a" providerId="ADAL" clId="{DD482498-ABE1-4EE1-BBB0-0543BF4C82D0}" dt="2024-06-28T10:06:08.687" v="204" actId="20577"/>
          <ac:spMkLst>
            <pc:docMk/>
            <pc:sldMk cId="4097797070" sldId="485"/>
            <ac:spMk id="3" creationId="{5D2C0C5F-A550-4AC4-90BF-41A4047A3AE2}"/>
          </ac:spMkLst>
        </pc:spChg>
      </pc:sldChg>
    </pc:docChg>
  </pc:docChgLst>
  <pc:docChgLst>
    <pc:chgData name="Mr J Eden" userId="c196ecf3-3f62-4092-8c81-f6359b861d6a" providerId="ADAL" clId="{00923485-C326-4ED6-9CAC-51D66DAF4DFA}"/>
    <pc:docChg chg="addSld modSld">
      <pc:chgData name="Mr J Eden" userId="c196ecf3-3f62-4092-8c81-f6359b861d6a" providerId="ADAL" clId="{00923485-C326-4ED6-9CAC-51D66DAF4DFA}" dt="2024-06-28T07:46:54.161" v="288" actId="20577"/>
      <pc:docMkLst>
        <pc:docMk/>
      </pc:docMkLst>
      <pc:sldChg chg="modSp add">
        <pc:chgData name="Mr J Eden" userId="c196ecf3-3f62-4092-8c81-f6359b861d6a" providerId="ADAL" clId="{00923485-C326-4ED6-9CAC-51D66DAF4DFA}" dt="2024-06-28T07:46:54.161" v="288" actId="20577"/>
        <pc:sldMkLst>
          <pc:docMk/>
          <pc:sldMk cId="2060186971" sldId="486"/>
        </pc:sldMkLst>
        <pc:spChg chg="mod">
          <ac:chgData name="Mr J Eden" userId="c196ecf3-3f62-4092-8c81-f6359b861d6a" providerId="ADAL" clId="{00923485-C326-4ED6-9CAC-51D66DAF4DFA}" dt="2024-06-28T07:46:10.548" v="21" actId="20577"/>
          <ac:spMkLst>
            <pc:docMk/>
            <pc:sldMk cId="2060186971" sldId="486"/>
            <ac:spMk id="2" creationId="{983BC973-E3E9-4BF1-A751-BD10B3FCFEF4}"/>
          </ac:spMkLst>
        </pc:spChg>
        <pc:spChg chg="mod">
          <ac:chgData name="Mr J Eden" userId="c196ecf3-3f62-4092-8c81-f6359b861d6a" providerId="ADAL" clId="{00923485-C326-4ED6-9CAC-51D66DAF4DFA}" dt="2024-06-28T07:46:54.161" v="288" actId="20577"/>
          <ac:spMkLst>
            <pc:docMk/>
            <pc:sldMk cId="2060186971" sldId="486"/>
            <ac:spMk id="3" creationId="{5D2C0C5F-A550-4AC4-90BF-41A4047A3AE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931D2-3F63-46A8-BAD3-77DBB8FC196A}" type="datetimeFigureOut">
              <a:rPr lang="en-GB" smtClean="0"/>
              <a:t>28/06/2024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257B8-8C9A-4D65-A8B9-C3DECF858AC5}" type="slidenum">
              <a:rPr lang="en-GB" smtClean="0"/>
              <a:t>‹#›</a:t>
            </a:fld>
            <a:endParaRPr lang="en-GB"/>
          </a:p>
        </p:txBody>
      </p:sp>
    </p:spTree>
    <p:extLst>
      <p:ext uri="{BB962C8B-B14F-4D97-AF65-F5344CB8AC3E}">
        <p14:creationId xmlns:p14="http://schemas.microsoft.com/office/powerpoint/2010/main" val="2865478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130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00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6615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2290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5365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1800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2048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462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701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1888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372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6155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5170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4341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71142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538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70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888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106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0362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5085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6311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A74BF3-3AED-F74C-9E5C-0E6D9F8406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1418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E85298-F431-4333-BE0F-B7B9EB754F3B}"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284278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85298-F431-4333-BE0F-B7B9EB754F3B}"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722540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85298-F431-4333-BE0F-B7B9EB754F3B}"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236880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85298-F431-4333-BE0F-B7B9EB754F3B}"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518743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E85298-F431-4333-BE0F-B7B9EB754F3B}"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308056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E85298-F431-4333-BE0F-B7B9EB754F3B}"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266497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E85298-F431-4333-BE0F-B7B9EB754F3B}" type="datetimeFigureOut">
              <a:rPr lang="en-GB" smtClean="0"/>
              <a:t>28/06/2024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322638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E85298-F431-4333-BE0F-B7B9EB754F3B}" type="datetimeFigureOut">
              <a:rPr lang="en-GB" smtClean="0"/>
              <a:t>28/06/2024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101237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85298-F431-4333-BE0F-B7B9EB754F3B}" type="datetimeFigureOut">
              <a:rPr lang="en-GB" smtClean="0"/>
              <a:t>28/06/2024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59885B-A0B0-487F-BECF-158D08985E88}" type="slidenum">
              <a:rPr lang="en-GB" smtClean="0"/>
              <a:t>‹#›</a:t>
            </a:fld>
            <a:endParaRPr lang="en-GB"/>
          </a:p>
        </p:txBody>
      </p:sp>
      <p:pic>
        <p:nvPicPr>
          <p:cNvPr id="5" name="Picture 4" descr="Histogram&#10;&#10;Description automatically generated">
            <a:extLst>
              <a:ext uri="{FF2B5EF4-FFF2-40B4-BE49-F238E27FC236}">
                <a16:creationId xmlns:a16="http://schemas.microsoft.com/office/drawing/2014/main" id="{6C9E58F0-AC2B-6B5A-5683-6926E42BA54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810000"/>
            <a:ext cx="12192000" cy="3048000"/>
          </a:xfrm>
          <a:prstGeom prst="rect">
            <a:avLst/>
          </a:prstGeom>
        </p:spPr>
      </p:pic>
      <p:pic>
        <p:nvPicPr>
          <p:cNvPr id="6" name="Picture 5" descr="Logo&#10;&#10;Description automatically generated">
            <a:extLst>
              <a:ext uri="{FF2B5EF4-FFF2-40B4-BE49-F238E27FC236}">
                <a16:creationId xmlns:a16="http://schemas.microsoft.com/office/drawing/2014/main" id="{9BC0A51E-7009-365E-A656-C1511FE489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148664" y="6177510"/>
            <a:ext cx="1404000" cy="428926"/>
          </a:xfrm>
          <a:prstGeom prst="rect">
            <a:avLst/>
          </a:prstGeom>
        </p:spPr>
      </p:pic>
    </p:spTree>
    <p:extLst>
      <p:ext uri="{BB962C8B-B14F-4D97-AF65-F5344CB8AC3E}">
        <p14:creationId xmlns:p14="http://schemas.microsoft.com/office/powerpoint/2010/main" val="3983941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85298-F431-4333-BE0F-B7B9EB754F3B}"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140572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85298-F431-4333-BE0F-B7B9EB754F3B}"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59885B-A0B0-487F-BECF-158D08985E88}" type="slidenum">
              <a:rPr lang="en-GB" smtClean="0"/>
              <a:t>‹#›</a:t>
            </a:fld>
            <a:endParaRPr lang="en-GB"/>
          </a:p>
        </p:txBody>
      </p:sp>
    </p:spTree>
    <p:extLst>
      <p:ext uri="{BB962C8B-B14F-4D97-AF65-F5344CB8AC3E}">
        <p14:creationId xmlns:p14="http://schemas.microsoft.com/office/powerpoint/2010/main" val="147610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E85298-F431-4333-BE0F-B7B9EB754F3B}" type="datetimeFigureOut">
              <a:rPr lang="en-GB" smtClean="0"/>
              <a:t>28/06/2024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9885B-A0B0-487F-BECF-158D08985E88}" type="slidenum">
              <a:rPr lang="en-GB" smtClean="0"/>
              <a:t>‹#›</a:t>
            </a:fld>
            <a:endParaRPr lang="en-GB"/>
          </a:p>
        </p:txBody>
      </p:sp>
    </p:spTree>
    <p:extLst>
      <p:ext uri="{BB962C8B-B14F-4D97-AF65-F5344CB8AC3E}">
        <p14:creationId xmlns:p14="http://schemas.microsoft.com/office/powerpoint/2010/main" val="1664722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4530F2C-5EDF-4D79-9624-F49005177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85948" y="4209098"/>
            <a:ext cx="2810827" cy="281082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94869859-C50F-4D00-B004-C446037A2E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721377" cy="2810827"/>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DBF87A5D-6D5C-4567-8A80-C489D29564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76773"/>
            <a:ext cx="3978910" cy="27336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C7659AE-13DF-4079-A3CE-C9B11D20F3F9}"/>
              </a:ext>
            </a:extLst>
          </p:cNvPr>
          <p:cNvSpPr txBox="1"/>
          <p:nvPr/>
        </p:nvSpPr>
        <p:spPr>
          <a:xfrm>
            <a:off x="121920" y="2936240"/>
            <a:ext cx="3599457" cy="954107"/>
          </a:xfrm>
          <a:prstGeom prst="rect">
            <a:avLst/>
          </a:prstGeom>
          <a:noFill/>
        </p:spPr>
        <p:txBody>
          <a:bodyPr wrap="square" rtlCol="0">
            <a:spAutoFit/>
          </a:bodyPr>
          <a:lstStyle/>
          <a:p>
            <a:pPr algn="ctr"/>
            <a:r>
              <a:rPr lang="en-GB" sz="2800" b="1" i="1" dirty="0">
                <a:solidFill>
                  <a:srgbClr val="0070C0"/>
                </a:solidFill>
              </a:rPr>
              <a:t>Thank you for being ready to learn!</a:t>
            </a:r>
          </a:p>
        </p:txBody>
      </p:sp>
      <p:sp>
        <p:nvSpPr>
          <p:cNvPr id="5" name="TextBox 4">
            <a:extLst>
              <a:ext uri="{FF2B5EF4-FFF2-40B4-BE49-F238E27FC236}">
                <a16:creationId xmlns:a16="http://schemas.microsoft.com/office/drawing/2014/main" id="{CDF25251-DF7F-446C-86BD-4648199E6D5C}"/>
              </a:ext>
            </a:extLst>
          </p:cNvPr>
          <p:cNvSpPr txBox="1"/>
          <p:nvPr/>
        </p:nvSpPr>
        <p:spPr>
          <a:xfrm>
            <a:off x="3721377" y="371475"/>
            <a:ext cx="6715125" cy="954107"/>
          </a:xfrm>
          <a:prstGeom prst="rect">
            <a:avLst/>
          </a:prstGeom>
          <a:noFill/>
        </p:spPr>
        <p:txBody>
          <a:bodyPr wrap="square" lIns="91440" tIns="45720" rIns="91440" bIns="45720" rtlCol="0" anchor="t">
            <a:spAutoFit/>
          </a:bodyPr>
          <a:lstStyle/>
          <a:p>
            <a:r>
              <a:rPr lang="en-GB" sz="2800" b="1" u="sng" dirty="0"/>
              <a:t>Title: Introduction to A Level</a:t>
            </a:r>
          </a:p>
          <a:p>
            <a:r>
              <a:rPr lang="en-GB" sz="2800" b="1" u="sng" dirty="0"/>
              <a:t>Economics</a:t>
            </a:r>
          </a:p>
        </p:txBody>
      </p:sp>
      <p:sp>
        <p:nvSpPr>
          <p:cNvPr id="6" name="TextBox 5">
            <a:extLst>
              <a:ext uri="{FF2B5EF4-FFF2-40B4-BE49-F238E27FC236}">
                <a16:creationId xmlns:a16="http://schemas.microsoft.com/office/drawing/2014/main" id="{6B680610-4F80-46A2-AB4C-8A9B847B68AC}"/>
              </a:ext>
            </a:extLst>
          </p:cNvPr>
          <p:cNvSpPr txBox="1"/>
          <p:nvPr/>
        </p:nvSpPr>
        <p:spPr>
          <a:xfrm>
            <a:off x="3780100" y="1405413"/>
            <a:ext cx="4189441" cy="4832092"/>
          </a:xfrm>
          <a:prstGeom prst="rect">
            <a:avLst/>
          </a:prstGeom>
          <a:noFill/>
        </p:spPr>
        <p:txBody>
          <a:bodyPr wrap="square" lIns="91440" tIns="45720" rIns="91440" bIns="45720" rtlCol="0" anchor="t">
            <a:spAutoFit/>
          </a:bodyPr>
          <a:lstStyle/>
          <a:p>
            <a:r>
              <a:rPr lang="en-GB" sz="2800" dirty="0"/>
              <a:t>Aims:</a:t>
            </a:r>
          </a:p>
          <a:p>
            <a:pPr marL="342900" indent="-342900">
              <a:buAutoNum type="arabicPeriod"/>
            </a:pPr>
            <a:r>
              <a:rPr lang="en-GB" sz="2800" dirty="0"/>
              <a:t>To understand some of the major macroeconomic measures of an economy</a:t>
            </a:r>
          </a:p>
          <a:p>
            <a:pPr marL="342900" indent="-342900">
              <a:buAutoNum type="arabicPeriod"/>
            </a:pPr>
            <a:r>
              <a:rPr lang="en-GB" sz="2800" dirty="0">
                <a:ea typeface="Calibri"/>
                <a:cs typeface="Calibri"/>
              </a:rPr>
              <a:t>To think about what can be done to try and manage economies in terms of growth, inflation, employment and equality</a:t>
            </a:r>
          </a:p>
        </p:txBody>
      </p:sp>
      <p:sp>
        <p:nvSpPr>
          <p:cNvPr id="2" name="TextBox 1">
            <a:extLst>
              <a:ext uri="{FF2B5EF4-FFF2-40B4-BE49-F238E27FC236}">
                <a16:creationId xmlns:a16="http://schemas.microsoft.com/office/drawing/2014/main" id="{DD40849A-58A8-4EBA-9FD3-8C38F19A6997}"/>
              </a:ext>
            </a:extLst>
          </p:cNvPr>
          <p:cNvSpPr txBox="1"/>
          <p:nvPr/>
        </p:nvSpPr>
        <p:spPr>
          <a:xfrm>
            <a:off x="8692551" y="368060"/>
            <a:ext cx="3174521" cy="3539430"/>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dirty="0"/>
              <a:t>DNA:</a:t>
            </a:r>
          </a:p>
          <a:p>
            <a:r>
              <a:rPr lang="en-US" sz="2800" b="1" dirty="0">
                <a:ea typeface="Calibri"/>
                <a:cs typeface="Calibri"/>
              </a:rPr>
              <a:t>What would you like for the British economy?</a:t>
            </a:r>
          </a:p>
          <a:p>
            <a:r>
              <a:rPr lang="en-US" sz="2800" b="1" dirty="0">
                <a:ea typeface="Calibri"/>
                <a:cs typeface="Calibri"/>
              </a:rPr>
              <a:t>What do you think should or could be done to help the British economy?</a:t>
            </a:r>
          </a:p>
        </p:txBody>
      </p:sp>
      <p:pic>
        <p:nvPicPr>
          <p:cNvPr id="3" name="Picture 6">
            <a:extLst>
              <a:ext uri="{FF2B5EF4-FFF2-40B4-BE49-F238E27FC236}">
                <a16:creationId xmlns:a16="http://schemas.microsoft.com/office/drawing/2014/main" id="{D91986CF-B9CA-8522-A436-8C107F61D4EF}"/>
              </a:ext>
            </a:extLst>
          </p:cNvPr>
          <p:cNvPicPr>
            <a:picLocks noChangeAspect="1"/>
          </p:cNvPicPr>
          <p:nvPr/>
        </p:nvPicPr>
        <p:blipFill>
          <a:blip r:embed="rId5"/>
          <a:stretch>
            <a:fillRect/>
          </a:stretch>
        </p:blipFill>
        <p:spPr>
          <a:xfrm>
            <a:off x="7578367" y="4680878"/>
            <a:ext cx="1778588" cy="1850264"/>
          </a:xfrm>
          <a:prstGeom prst="rect">
            <a:avLst/>
          </a:prstGeom>
        </p:spPr>
      </p:pic>
    </p:spTree>
    <p:extLst>
      <p:ext uri="{BB962C8B-B14F-4D97-AF65-F5344CB8AC3E}">
        <p14:creationId xmlns:p14="http://schemas.microsoft.com/office/powerpoint/2010/main" val="37475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56148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‘Gross Domestic Product (GDP)’ is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a measure of the monetary value of all goods and services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produced in a year for an entire economy (e.g. the UK).</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‘GDP per head’ divides the entire value of GDP by the population size of the economy.</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higher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value of GDP per head</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 the ‘</a:t>
            </a:r>
            <a:r>
              <a:rPr lang="en-US" sz="2800" b="1" dirty="0">
                <a:solidFill>
                  <a:prstClr val="black"/>
                </a:solidFill>
                <a:latin typeface="Calibri" panose="020F0502020204030204"/>
              </a:rPr>
              <a:t>richer</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BF1522"/>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buClrTx/>
              <a:buSzTx/>
              <a:tabLst/>
              <a:defRPr/>
            </a:pPr>
            <a:r>
              <a:rPr lang="en-US" sz="4000" b="1" dirty="0">
                <a:ln>
                  <a:solidFill>
                    <a:schemeClr val="tx1"/>
                  </a:solidFill>
                </a:ln>
                <a:solidFill>
                  <a:schemeClr val="bg1"/>
                </a:solidFill>
                <a:latin typeface="Calibri" panose="020F0502020204030204"/>
              </a:rPr>
              <a:t>GDP PER HEAD OF POPULATION</a:t>
            </a:r>
          </a:p>
        </p:txBody>
      </p:sp>
    </p:spTree>
    <p:extLst>
      <p:ext uri="{BB962C8B-B14F-4D97-AF65-F5344CB8AC3E}">
        <p14:creationId xmlns:p14="http://schemas.microsoft.com/office/powerpoint/2010/main" val="1720173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‘Inflation’ measures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rate of increase of prices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in an economy.</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In theory, an economy would aim to have relatively low levels of inflation (e.g. the UK aims at 2% per annum).  If prices are relatively stable (i.e. there is low, consistent levels of inflation) then businesses and consumers will have more confidence with costs and prices in the near future.  This means that they are more likely to invest or spend.</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level of inflation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F9B23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INFLATION</a:t>
            </a:r>
          </a:p>
        </p:txBody>
      </p:sp>
    </p:spTree>
    <p:extLst>
      <p:ext uri="{BB962C8B-B14F-4D97-AF65-F5344CB8AC3E}">
        <p14:creationId xmlns:p14="http://schemas.microsoft.com/office/powerpoint/2010/main" val="3547476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‘Unemployment’ is a measure of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number of economically active people who are searching for work but unable to find employment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Unemployed people represents a loss of potential output for an economy</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level of </a:t>
            </a:r>
            <a:r>
              <a:rPr lang="en-US" sz="2800" b="1" dirty="0">
                <a:solidFill>
                  <a:srgbClr val="00B050"/>
                </a:solidFill>
                <a:latin typeface="Calibri" panose="020F0502020204030204"/>
              </a:rPr>
              <a:t>unemployment</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00B1C3"/>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UNEMPLOYMENT</a:t>
            </a:r>
          </a:p>
        </p:txBody>
      </p:sp>
    </p:spTree>
    <p:extLst>
      <p:ext uri="{BB962C8B-B14F-4D97-AF65-F5344CB8AC3E}">
        <p14:creationId xmlns:p14="http://schemas.microsoft.com/office/powerpoint/2010/main" val="384774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defTabSz="457200">
              <a:spcBef>
                <a:spcPts val="1200"/>
              </a:spcBef>
              <a:spcAft>
                <a:spcPts val="1200"/>
              </a:spcAf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US" sz="2800" b="1" i="0" u="none" strike="noStrike" kern="1200" cap="none" spc="0" normalizeH="0" baseline="0" noProof="0" dirty="0">
                <a:solidFill>
                  <a:schemeClr val="tx1"/>
                </a:solidFill>
                <a:effectLst/>
                <a:uLnTx/>
                <a:uFillTx/>
                <a:latin typeface="Calibri" panose="020F0502020204030204"/>
                <a:ea typeface="+mn-ea"/>
                <a:cs typeface="+mn-cs"/>
              </a:rPr>
              <a:t>Gini coefficient’ is a</a:t>
            </a:r>
            <a:r>
              <a:rPr lang="en-US" sz="2400" b="1" dirty="0">
                <a:solidFill>
                  <a:schemeClr val="tx1"/>
                </a:solidFill>
                <a:latin typeface="Calibri" panose="020F0502020204030204"/>
              </a:rPr>
              <a:t>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measure of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equality in an economy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It measures the distribution of income across a population.</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In theory,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a:t>
            </a:r>
            <a:r>
              <a:rPr lang="en-US" sz="2800" b="1" dirty="0">
                <a:solidFill>
                  <a:schemeClr val="tx1"/>
                </a:solidFill>
                <a:latin typeface="Calibri" panose="020F0502020204030204"/>
              </a:rPr>
              <a:t>the greater the</a:t>
            </a:r>
            <a:r>
              <a:rPr kumimoji="0" lang="en-US" sz="2800" b="1" u="none" strike="noStrike" kern="1200" cap="none" spc="0" normalizeH="0" baseline="0" noProof="0" dirty="0">
                <a:solidFill>
                  <a:schemeClr val="tx1"/>
                </a:solidFill>
                <a:effectLst/>
                <a:uLnTx/>
                <a:uFillTx/>
                <a:latin typeface="Calibri" panose="020F0502020204030204"/>
                <a:ea typeface="+mn-ea"/>
                <a:cs typeface="+mn-cs"/>
              </a:rPr>
              <a:t> level of </a:t>
            </a:r>
            <a:r>
              <a:rPr lang="en-US" sz="2800" b="1" dirty="0">
                <a:solidFill>
                  <a:schemeClr val="tx1"/>
                </a:solidFill>
                <a:latin typeface="Calibri" panose="020F0502020204030204"/>
              </a:rPr>
              <a:t>equality</a:t>
            </a:r>
            <a:r>
              <a:rPr kumimoji="0" lang="en-US" sz="2800" b="1" u="none" strike="noStrike" kern="1200" cap="none" spc="0" normalizeH="0" baseline="0" noProof="0" dirty="0">
                <a:solidFill>
                  <a:schemeClr val="tx1"/>
                </a:solidFill>
                <a:effectLst/>
                <a:uLnTx/>
                <a:uFillTx/>
                <a:latin typeface="Calibri" panose="020F0502020204030204"/>
                <a:ea typeface="+mn-ea"/>
                <a:cs typeface="+mn-cs"/>
              </a:rPr>
              <a:t>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an economy.</a:t>
            </a:r>
            <a:endParaRPr lang="en-US" sz="2800" b="1" dirty="0">
              <a:solidFill>
                <a:prstClr val="black"/>
              </a:solidFill>
              <a:latin typeface="Calibri" panose="020F0502020204030204"/>
            </a:endParaRP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Gini coefficient score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greater the level of equality.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D4DE6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GINI COEFFICIENT</a:t>
            </a:r>
            <a:endParaRPr kumimoji="0" lang="en-US" sz="36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7176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F4F8D-FBE3-4C9B-89C0-C8BD8BC4530B}"/>
              </a:ext>
            </a:extLst>
          </p:cNvPr>
          <p:cNvSpPr>
            <a:spLocks noGrp="1"/>
          </p:cNvSpPr>
          <p:nvPr>
            <p:ph type="title"/>
          </p:nvPr>
        </p:nvSpPr>
        <p:spPr>
          <a:xfrm>
            <a:off x="838200" y="365125"/>
            <a:ext cx="10515600" cy="886159"/>
          </a:xfrm>
        </p:spPr>
        <p:txBody>
          <a:bodyPr/>
          <a:lstStyle/>
          <a:p>
            <a:r>
              <a:rPr lang="en-GB" dirty="0"/>
              <a:t>Ranking by total GDP (IMF figures, 2024)</a:t>
            </a:r>
          </a:p>
        </p:txBody>
      </p:sp>
      <p:sp>
        <p:nvSpPr>
          <p:cNvPr id="3" name="Content Placeholder 2">
            <a:extLst>
              <a:ext uri="{FF2B5EF4-FFF2-40B4-BE49-F238E27FC236}">
                <a16:creationId xmlns:a16="http://schemas.microsoft.com/office/drawing/2014/main" id="{414BBE7B-B7C8-4377-8E09-D84EA40FD278}"/>
              </a:ext>
            </a:extLst>
          </p:cNvPr>
          <p:cNvSpPr>
            <a:spLocks noGrp="1"/>
          </p:cNvSpPr>
          <p:nvPr>
            <p:ph idx="1"/>
          </p:nvPr>
        </p:nvSpPr>
        <p:spPr>
          <a:xfrm>
            <a:off x="998621" y="1251284"/>
            <a:ext cx="5257800" cy="5241591"/>
          </a:xfrm>
        </p:spPr>
        <p:txBody>
          <a:bodyPr>
            <a:normAutofit lnSpcReduction="10000"/>
          </a:bodyPr>
          <a:lstStyle/>
          <a:p>
            <a:pPr marL="0" indent="0">
              <a:buNone/>
            </a:pPr>
            <a:r>
              <a:rPr lang="en-GB" sz="2400" dirty="0"/>
              <a:t>1</a:t>
            </a:r>
            <a:r>
              <a:rPr lang="en-GB" sz="2400" baseline="30000" dirty="0"/>
              <a:t>st</a:t>
            </a:r>
            <a:r>
              <a:rPr lang="en-GB" sz="2400" dirty="0"/>
              <a:t> – USA ($28,781,083,000,000)</a:t>
            </a:r>
          </a:p>
          <a:p>
            <a:pPr marL="0" indent="0">
              <a:buNone/>
            </a:pPr>
            <a:r>
              <a:rPr lang="en-GB" sz="2400" dirty="0"/>
              <a:t>2</a:t>
            </a:r>
            <a:r>
              <a:rPr lang="en-GB" sz="2400" baseline="30000" dirty="0"/>
              <a:t>nd</a:t>
            </a:r>
            <a:r>
              <a:rPr lang="en-GB" sz="2400" dirty="0"/>
              <a:t> – China ($18,532,633,000,000)</a:t>
            </a:r>
          </a:p>
          <a:p>
            <a:pPr marL="0" indent="0">
              <a:buNone/>
            </a:pPr>
            <a:r>
              <a:rPr lang="en-GB" sz="2400" dirty="0"/>
              <a:t>3</a:t>
            </a:r>
            <a:r>
              <a:rPr lang="en-GB" sz="2400" baseline="30000" dirty="0"/>
              <a:t>rd</a:t>
            </a:r>
            <a:r>
              <a:rPr lang="en-GB" sz="2400" dirty="0"/>
              <a:t> – Germany ($4,591,100,000,000)</a:t>
            </a:r>
          </a:p>
          <a:p>
            <a:pPr marL="0" indent="0">
              <a:buNone/>
            </a:pPr>
            <a:r>
              <a:rPr lang="en-GB" sz="2400" dirty="0"/>
              <a:t>4</a:t>
            </a:r>
            <a:r>
              <a:rPr lang="en-GB" sz="2400" baseline="30000" dirty="0"/>
              <a:t>th</a:t>
            </a:r>
            <a:r>
              <a:rPr lang="en-GB" sz="2400" dirty="0"/>
              <a:t> – Japan ($4,110,452,000,000)</a:t>
            </a:r>
          </a:p>
          <a:p>
            <a:pPr marL="0" indent="0">
              <a:buNone/>
            </a:pPr>
            <a:r>
              <a:rPr lang="en-GB" sz="2400" dirty="0"/>
              <a:t>5</a:t>
            </a:r>
            <a:r>
              <a:rPr lang="en-GB" sz="2400" baseline="30000" dirty="0"/>
              <a:t>th</a:t>
            </a:r>
            <a:r>
              <a:rPr lang="en-GB" sz="2400" dirty="0"/>
              <a:t> – India ($3,973,011,000,000)</a:t>
            </a:r>
          </a:p>
          <a:p>
            <a:pPr marL="0" indent="0">
              <a:buNone/>
            </a:pPr>
            <a:r>
              <a:rPr lang="en-GB" sz="2400" dirty="0"/>
              <a:t>6</a:t>
            </a:r>
            <a:r>
              <a:rPr lang="en-GB" sz="2400" baseline="30000" dirty="0"/>
              <a:t>th</a:t>
            </a:r>
            <a:r>
              <a:rPr lang="en-GB" sz="2400" dirty="0"/>
              <a:t> – UK ($3,495,261,000,000)</a:t>
            </a:r>
          </a:p>
          <a:p>
            <a:pPr marL="0" indent="0">
              <a:buNone/>
            </a:pPr>
            <a:r>
              <a:rPr lang="en-GB" sz="2400" dirty="0"/>
              <a:t>7</a:t>
            </a:r>
            <a:r>
              <a:rPr lang="en-GB" sz="2400" baseline="30000" dirty="0"/>
              <a:t>th</a:t>
            </a:r>
            <a:r>
              <a:rPr lang="en-GB" sz="2400" dirty="0"/>
              <a:t> – France ($3,130,014,000,000)</a:t>
            </a:r>
          </a:p>
          <a:p>
            <a:pPr marL="0" indent="0">
              <a:buNone/>
            </a:pPr>
            <a:r>
              <a:rPr lang="en-GB" sz="2400" dirty="0"/>
              <a:t>8</a:t>
            </a:r>
            <a:r>
              <a:rPr lang="en-GB" sz="2400" baseline="30000" dirty="0"/>
              <a:t>th</a:t>
            </a:r>
            <a:r>
              <a:rPr lang="en-GB" sz="2400" dirty="0"/>
              <a:t> – Brazil ($2,331,391,000,000)</a:t>
            </a:r>
          </a:p>
          <a:p>
            <a:pPr marL="0" indent="0">
              <a:buNone/>
            </a:pPr>
            <a:r>
              <a:rPr lang="en-GB" sz="2400" dirty="0"/>
              <a:t>9</a:t>
            </a:r>
            <a:r>
              <a:rPr lang="en-GB" sz="2400" baseline="30000" dirty="0"/>
              <a:t>th</a:t>
            </a:r>
            <a:r>
              <a:rPr lang="en-GB" sz="2400" dirty="0"/>
              <a:t> – Italy ($2,328,028,000,000)</a:t>
            </a:r>
          </a:p>
          <a:p>
            <a:pPr marL="0" indent="0">
              <a:buNone/>
            </a:pPr>
            <a:r>
              <a:rPr lang="en-GB" sz="2400" dirty="0"/>
              <a:t>10</a:t>
            </a:r>
            <a:r>
              <a:rPr lang="en-GB" sz="2400" baseline="30000" dirty="0"/>
              <a:t>th</a:t>
            </a:r>
            <a:r>
              <a:rPr lang="en-GB" sz="2400" dirty="0"/>
              <a:t> – Canada ($2,242,182,000,000)</a:t>
            </a:r>
          </a:p>
          <a:p>
            <a:pPr marL="0" indent="0">
              <a:buNone/>
            </a:pPr>
            <a:r>
              <a:rPr lang="en-GB" sz="2400" dirty="0"/>
              <a:t>11</a:t>
            </a:r>
            <a:r>
              <a:rPr lang="en-GB" sz="2400" baseline="30000" dirty="0"/>
              <a:t>th</a:t>
            </a:r>
            <a:r>
              <a:rPr lang="en-GB" sz="2400" dirty="0"/>
              <a:t> – Russia ($2,056,844,000,000)</a:t>
            </a:r>
          </a:p>
          <a:p>
            <a:pPr marL="0" indent="0">
              <a:buNone/>
            </a:pPr>
            <a:r>
              <a:rPr lang="en-GB" sz="2400" dirty="0"/>
              <a:t>12</a:t>
            </a:r>
            <a:r>
              <a:rPr lang="en-GB" sz="2400" baseline="30000" dirty="0"/>
              <a:t>th</a:t>
            </a:r>
            <a:r>
              <a:rPr lang="en-GB" sz="2400" dirty="0"/>
              <a:t> – Mexico ($2,017,025,000,000)</a:t>
            </a:r>
          </a:p>
        </p:txBody>
      </p:sp>
      <p:sp>
        <p:nvSpPr>
          <p:cNvPr id="4" name="Content Placeholder 2">
            <a:extLst>
              <a:ext uri="{FF2B5EF4-FFF2-40B4-BE49-F238E27FC236}">
                <a16:creationId xmlns:a16="http://schemas.microsoft.com/office/drawing/2014/main" id="{6DCBCD4E-76DE-4608-9B13-5BD1E36426A0}"/>
              </a:ext>
            </a:extLst>
          </p:cNvPr>
          <p:cNvSpPr txBox="1">
            <a:spLocks/>
          </p:cNvSpPr>
          <p:nvPr/>
        </p:nvSpPr>
        <p:spPr>
          <a:xfrm>
            <a:off x="6256421" y="1251284"/>
            <a:ext cx="5257800" cy="52415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15</a:t>
            </a:r>
            <a:r>
              <a:rPr lang="en-GB" sz="2400" baseline="30000" dirty="0"/>
              <a:t>th</a:t>
            </a:r>
            <a:r>
              <a:rPr lang="en-GB" sz="2400" dirty="0"/>
              <a:t> – Spain ($1,647,114,000,000)</a:t>
            </a:r>
          </a:p>
          <a:p>
            <a:pPr marL="0" indent="0">
              <a:buNone/>
            </a:pPr>
            <a:r>
              <a:rPr lang="en-GB" sz="2400" dirty="0"/>
              <a:t>37</a:t>
            </a:r>
            <a:r>
              <a:rPr lang="en-GB" sz="2400" baseline="30000" dirty="0"/>
              <a:t>th</a:t>
            </a:r>
            <a:r>
              <a:rPr lang="en-GB" sz="2400" dirty="0"/>
              <a:t> – Denmark ($409,989,000,000)</a:t>
            </a:r>
          </a:p>
          <a:p>
            <a:pPr marL="0" indent="0">
              <a:buNone/>
            </a:pPr>
            <a:r>
              <a:rPr lang="en-GB" sz="2400" dirty="0"/>
              <a:t>43</a:t>
            </a:r>
            <a:r>
              <a:rPr lang="en-GB" sz="2400" baseline="30000" dirty="0"/>
              <a:t>rd</a:t>
            </a:r>
            <a:r>
              <a:rPr lang="en-GB" sz="2400" dirty="0"/>
              <a:t> – Pakistan ($338,237,000,000)</a:t>
            </a:r>
          </a:p>
          <a:p>
            <a:pPr marL="0" indent="0">
              <a:buNone/>
            </a:pPr>
            <a:r>
              <a:rPr lang="en-GB" sz="2400" dirty="0"/>
              <a:t>46</a:t>
            </a:r>
            <a:r>
              <a:rPr lang="en-GB" sz="2400" baseline="30000" dirty="0"/>
              <a:t>th</a:t>
            </a:r>
            <a:r>
              <a:rPr lang="en-GB" sz="2400" dirty="0"/>
              <a:t> – Finland ($308,055,000,000)</a:t>
            </a:r>
          </a:p>
          <a:p>
            <a:pPr marL="0" indent="0">
              <a:buNone/>
            </a:pPr>
            <a:r>
              <a:rPr lang="en-GB" sz="2400" dirty="0"/>
              <a:t>57</a:t>
            </a:r>
            <a:r>
              <a:rPr lang="en-GB" sz="2400" baseline="30000" dirty="0"/>
              <a:t>th</a:t>
            </a:r>
            <a:r>
              <a:rPr lang="en-GB" sz="2400" dirty="0"/>
              <a:t> – Ethiopia ($205,130,000,000)</a:t>
            </a:r>
          </a:p>
          <a:p>
            <a:pPr marL="0" indent="0">
              <a:buNone/>
            </a:pPr>
            <a:r>
              <a:rPr lang="en-GB" sz="2400" dirty="0"/>
              <a:t>68</a:t>
            </a:r>
            <a:r>
              <a:rPr lang="en-GB" sz="2400" baseline="30000" dirty="0"/>
              <a:t>th</a:t>
            </a:r>
            <a:r>
              <a:rPr lang="en-GB" sz="2400" dirty="0"/>
              <a:t> – Kenya ($104,001,000,000)</a:t>
            </a:r>
          </a:p>
          <a:p>
            <a:pPr marL="0" indent="0">
              <a:buNone/>
            </a:pPr>
            <a:r>
              <a:rPr lang="en-GB" sz="2400" dirty="0"/>
              <a:t>73</a:t>
            </a:r>
            <a:r>
              <a:rPr lang="en-GB" sz="2400" baseline="30000" dirty="0"/>
              <a:t>rd</a:t>
            </a:r>
            <a:r>
              <a:rPr lang="en-GB" sz="2400" dirty="0"/>
              <a:t> – Luxembourg ($88,556,000,000)</a:t>
            </a:r>
          </a:p>
          <a:p>
            <a:pPr marL="0" indent="0">
              <a:buNone/>
            </a:pPr>
            <a:r>
              <a:rPr lang="en-GB" sz="2400" dirty="0"/>
              <a:t>92</a:t>
            </a:r>
            <a:r>
              <a:rPr lang="en-GB" sz="2400" baseline="30000" dirty="0"/>
              <a:t>nd</a:t>
            </a:r>
            <a:r>
              <a:rPr lang="en-GB" sz="2400" dirty="0"/>
              <a:t> – Cameroon ($53,205,000,000)</a:t>
            </a:r>
          </a:p>
          <a:p>
            <a:pPr marL="0" indent="0">
              <a:buNone/>
            </a:pPr>
            <a:r>
              <a:rPr lang="en-GB" sz="2400" dirty="0"/>
              <a:t>109</a:t>
            </a:r>
            <a:r>
              <a:rPr lang="en-GB" sz="2400" baseline="30000" dirty="0"/>
              <a:t>th</a:t>
            </a:r>
            <a:r>
              <a:rPr lang="en-GB" sz="2400" dirty="0"/>
              <a:t> – Zambia ($29,872,000,000)</a:t>
            </a:r>
          </a:p>
          <a:p>
            <a:pPr marL="0" indent="0">
              <a:buNone/>
            </a:pPr>
            <a:r>
              <a:rPr lang="en-GB" sz="2400" dirty="0"/>
              <a:t>142</a:t>
            </a:r>
            <a:r>
              <a:rPr lang="en-GB" sz="2400" baseline="30000" dirty="0"/>
              <a:t>nd</a:t>
            </a:r>
            <a:r>
              <a:rPr lang="en-GB" sz="2400" dirty="0"/>
              <a:t> – Somalia ($12,804,000,000)</a:t>
            </a:r>
          </a:p>
          <a:p>
            <a:pPr marL="0" indent="0">
              <a:buNone/>
            </a:pPr>
            <a:r>
              <a:rPr lang="en-GB" sz="2400" dirty="0"/>
              <a:t>156</a:t>
            </a:r>
            <a:r>
              <a:rPr lang="en-GB" sz="2400" baseline="30000" dirty="0"/>
              <a:t>th</a:t>
            </a:r>
            <a:r>
              <a:rPr lang="en-GB" sz="2400" dirty="0"/>
              <a:t> – Djibouti ($4,364,000,000)</a:t>
            </a:r>
          </a:p>
          <a:p>
            <a:pPr marL="0" indent="0">
              <a:buNone/>
            </a:pPr>
            <a:r>
              <a:rPr lang="en-GB" sz="2400" dirty="0"/>
              <a:t>165</a:t>
            </a:r>
            <a:r>
              <a:rPr lang="en-GB" sz="2400" baseline="30000" dirty="0"/>
              <a:t>th</a:t>
            </a:r>
            <a:r>
              <a:rPr lang="en-GB" sz="2400" dirty="0"/>
              <a:t> – Gambia ($2,694,000,000)</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1688576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F4F8D-FBE3-4C9B-89C0-C8BD8BC4530B}"/>
              </a:ext>
            </a:extLst>
          </p:cNvPr>
          <p:cNvSpPr>
            <a:spLocks noGrp="1"/>
          </p:cNvSpPr>
          <p:nvPr>
            <p:ph type="title"/>
          </p:nvPr>
        </p:nvSpPr>
        <p:spPr>
          <a:xfrm>
            <a:off x="838200" y="365125"/>
            <a:ext cx="10515600" cy="886159"/>
          </a:xfrm>
        </p:spPr>
        <p:txBody>
          <a:bodyPr/>
          <a:lstStyle/>
          <a:p>
            <a:r>
              <a:rPr lang="en-GB" dirty="0"/>
              <a:t>Ranking by total GDP (IMF figures, 2024)</a:t>
            </a:r>
          </a:p>
        </p:txBody>
      </p:sp>
      <p:sp>
        <p:nvSpPr>
          <p:cNvPr id="3" name="Content Placeholder 2">
            <a:extLst>
              <a:ext uri="{FF2B5EF4-FFF2-40B4-BE49-F238E27FC236}">
                <a16:creationId xmlns:a16="http://schemas.microsoft.com/office/drawing/2014/main" id="{414BBE7B-B7C8-4377-8E09-D84EA40FD278}"/>
              </a:ext>
            </a:extLst>
          </p:cNvPr>
          <p:cNvSpPr>
            <a:spLocks noGrp="1"/>
          </p:cNvSpPr>
          <p:nvPr>
            <p:ph idx="1"/>
          </p:nvPr>
        </p:nvSpPr>
        <p:spPr>
          <a:xfrm>
            <a:off x="998621" y="1251284"/>
            <a:ext cx="5257800" cy="5241591"/>
          </a:xfrm>
        </p:spPr>
        <p:txBody>
          <a:bodyPr>
            <a:normAutofit lnSpcReduction="10000"/>
          </a:bodyPr>
          <a:lstStyle/>
          <a:p>
            <a:pPr marL="0" indent="0">
              <a:buNone/>
            </a:pPr>
            <a:r>
              <a:rPr lang="en-GB" sz="2400" dirty="0"/>
              <a:t>1</a:t>
            </a:r>
            <a:r>
              <a:rPr lang="en-GB" sz="2400" baseline="30000" dirty="0"/>
              <a:t>st</a:t>
            </a:r>
            <a:r>
              <a:rPr lang="en-GB" sz="2400" dirty="0"/>
              <a:t> – USA ($28.8 trillion)</a:t>
            </a:r>
          </a:p>
          <a:p>
            <a:pPr marL="0" indent="0">
              <a:buNone/>
            </a:pPr>
            <a:r>
              <a:rPr lang="en-GB" sz="2400" dirty="0"/>
              <a:t>2</a:t>
            </a:r>
            <a:r>
              <a:rPr lang="en-GB" sz="2400" baseline="30000" dirty="0"/>
              <a:t>nd</a:t>
            </a:r>
            <a:r>
              <a:rPr lang="en-GB" sz="2400" dirty="0"/>
              <a:t> – China ($18.5 trillion)</a:t>
            </a:r>
          </a:p>
          <a:p>
            <a:pPr marL="0" indent="0">
              <a:buNone/>
            </a:pPr>
            <a:r>
              <a:rPr lang="en-GB" sz="2400" dirty="0"/>
              <a:t>3</a:t>
            </a:r>
            <a:r>
              <a:rPr lang="en-GB" sz="2400" baseline="30000" dirty="0"/>
              <a:t>rd</a:t>
            </a:r>
            <a:r>
              <a:rPr lang="en-GB" sz="2400" dirty="0"/>
              <a:t> – Germany ($4.6 trillion)</a:t>
            </a:r>
          </a:p>
          <a:p>
            <a:pPr marL="0" indent="0">
              <a:buNone/>
            </a:pPr>
            <a:r>
              <a:rPr lang="en-GB" sz="2400" dirty="0"/>
              <a:t>4</a:t>
            </a:r>
            <a:r>
              <a:rPr lang="en-GB" sz="2400" baseline="30000" dirty="0"/>
              <a:t>th</a:t>
            </a:r>
            <a:r>
              <a:rPr lang="en-GB" sz="2400" dirty="0"/>
              <a:t> – Japan ($4.1 trillion)</a:t>
            </a:r>
          </a:p>
          <a:p>
            <a:pPr marL="0" indent="0">
              <a:buNone/>
            </a:pPr>
            <a:r>
              <a:rPr lang="en-GB" sz="2400" dirty="0"/>
              <a:t>5</a:t>
            </a:r>
            <a:r>
              <a:rPr lang="en-GB" sz="2400" baseline="30000" dirty="0"/>
              <a:t>th</a:t>
            </a:r>
            <a:r>
              <a:rPr lang="en-GB" sz="2400" dirty="0"/>
              <a:t> – India ($4 trillion)</a:t>
            </a:r>
          </a:p>
          <a:p>
            <a:pPr marL="0" indent="0">
              <a:buNone/>
            </a:pPr>
            <a:r>
              <a:rPr lang="en-GB" sz="2400" dirty="0"/>
              <a:t>6</a:t>
            </a:r>
            <a:r>
              <a:rPr lang="en-GB" sz="2400" baseline="30000" dirty="0"/>
              <a:t>th</a:t>
            </a:r>
            <a:r>
              <a:rPr lang="en-GB" sz="2400" dirty="0"/>
              <a:t> – UK ($3.5 trillion)</a:t>
            </a:r>
          </a:p>
          <a:p>
            <a:pPr marL="0" indent="0">
              <a:buNone/>
            </a:pPr>
            <a:r>
              <a:rPr lang="en-GB" sz="2400" dirty="0"/>
              <a:t>7</a:t>
            </a:r>
            <a:r>
              <a:rPr lang="en-GB" sz="2400" baseline="30000" dirty="0"/>
              <a:t>th</a:t>
            </a:r>
            <a:r>
              <a:rPr lang="en-GB" sz="2400" dirty="0"/>
              <a:t> – France ($3.1 trillion)</a:t>
            </a:r>
          </a:p>
          <a:p>
            <a:pPr marL="0" indent="0">
              <a:buNone/>
            </a:pPr>
            <a:r>
              <a:rPr lang="en-GB" sz="2400" dirty="0"/>
              <a:t>8</a:t>
            </a:r>
            <a:r>
              <a:rPr lang="en-GB" sz="2400" baseline="30000" dirty="0"/>
              <a:t>th</a:t>
            </a:r>
            <a:r>
              <a:rPr lang="en-GB" sz="2400" dirty="0"/>
              <a:t> – Brazil ($2.3 trillion)</a:t>
            </a:r>
          </a:p>
          <a:p>
            <a:pPr marL="0" indent="0">
              <a:buNone/>
            </a:pPr>
            <a:r>
              <a:rPr lang="en-GB" sz="2400" dirty="0"/>
              <a:t>9</a:t>
            </a:r>
            <a:r>
              <a:rPr lang="en-GB" sz="2400" baseline="30000" dirty="0"/>
              <a:t>th</a:t>
            </a:r>
            <a:r>
              <a:rPr lang="en-GB" sz="2400" dirty="0"/>
              <a:t> – Italy ($2.3 trillion)</a:t>
            </a:r>
          </a:p>
          <a:p>
            <a:pPr marL="0" indent="0">
              <a:buNone/>
            </a:pPr>
            <a:r>
              <a:rPr lang="en-GB" sz="2400" dirty="0"/>
              <a:t>10</a:t>
            </a:r>
            <a:r>
              <a:rPr lang="en-GB" sz="2400" baseline="30000" dirty="0"/>
              <a:t>th</a:t>
            </a:r>
            <a:r>
              <a:rPr lang="en-GB" sz="2400" dirty="0"/>
              <a:t> – Canada ($2.2 trillion)</a:t>
            </a:r>
          </a:p>
          <a:p>
            <a:pPr marL="0" indent="0">
              <a:buNone/>
            </a:pPr>
            <a:r>
              <a:rPr lang="en-GB" sz="2400" dirty="0"/>
              <a:t>11</a:t>
            </a:r>
            <a:r>
              <a:rPr lang="en-GB" sz="2400" baseline="30000" dirty="0"/>
              <a:t>th</a:t>
            </a:r>
            <a:r>
              <a:rPr lang="en-GB" sz="2400" dirty="0"/>
              <a:t> – Russia ($2.1 trillion)</a:t>
            </a:r>
          </a:p>
          <a:p>
            <a:pPr marL="0" indent="0">
              <a:buNone/>
            </a:pPr>
            <a:r>
              <a:rPr lang="en-GB" sz="2400" dirty="0"/>
              <a:t>12</a:t>
            </a:r>
            <a:r>
              <a:rPr lang="en-GB" sz="2400" baseline="30000" dirty="0"/>
              <a:t>th</a:t>
            </a:r>
            <a:r>
              <a:rPr lang="en-GB" sz="2400" dirty="0"/>
              <a:t> – Mexico ($2 trillion)</a:t>
            </a:r>
          </a:p>
        </p:txBody>
      </p:sp>
      <p:sp>
        <p:nvSpPr>
          <p:cNvPr id="4" name="Content Placeholder 2">
            <a:extLst>
              <a:ext uri="{FF2B5EF4-FFF2-40B4-BE49-F238E27FC236}">
                <a16:creationId xmlns:a16="http://schemas.microsoft.com/office/drawing/2014/main" id="{6DCBCD4E-76DE-4608-9B13-5BD1E36426A0}"/>
              </a:ext>
            </a:extLst>
          </p:cNvPr>
          <p:cNvSpPr txBox="1">
            <a:spLocks/>
          </p:cNvSpPr>
          <p:nvPr/>
        </p:nvSpPr>
        <p:spPr>
          <a:xfrm>
            <a:off x="6256421" y="1251284"/>
            <a:ext cx="5257800" cy="52415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15</a:t>
            </a:r>
            <a:r>
              <a:rPr lang="en-GB" sz="2400" baseline="30000" dirty="0"/>
              <a:t>th</a:t>
            </a:r>
            <a:r>
              <a:rPr lang="en-GB" sz="2400" dirty="0"/>
              <a:t> – Spain ($1.6 trillion)</a:t>
            </a:r>
          </a:p>
          <a:p>
            <a:pPr marL="0" indent="0">
              <a:buNone/>
            </a:pPr>
            <a:r>
              <a:rPr lang="en-GB" sz="2400" dirty="0"/>
              <a:t>37</a:t>
            </a:r>
            <a:r>
              <a:rPr lang="en-GB" sz="2400" baseline="30000" dirty="0"/>
              <a:t>th</a:t>
            </a:r>
            <a:r>
              <a:rPr lang="en-GB" sz="2400" dirty="0"/>
              <a:t> – Denmark ($410 billion)</a:t>
            </a:r>
          </a:p>
          <a:p>
            <a:pPr marL="0" indent="0">
              <a:buNone/>
            </a:pPr>
            <a:r>
              <a:rPr lang="en-GB" sz="2400" dirty="0"/>
              <a:t>43</a:t>
            </a:r>
            <a:r>
              <a:rPr lang="en-GB" sz="2400" baseline="30000" dirty="0"/>
              <a:t>rd</a:t>
            </a:r>
            <a:r>
              <a:rPr lang="en-GB" sz="2400" dirty="0"/>
              <a:t> – Pakistan ($338.2 billion)</a:t>
            </a:r>
          </a:p>
          <a:p>
            <a:pPr marL="0" indent="0">
              <a:buNone/>
            </a:pPr>
            <a:r>
              <a:rPr lang="en-GB" sz="2400" dirty="0"/>
              <a:t>46</a:t>
            </a:r>
            <a:r>
              <a:rPr lang="en-GB" sz="2400" baseline="30000" dirty="0"/>
              <a:t>th</a:t>
            </a:r>
            <a:r>
              <a:rPr lang="en-GB" sz="2400" dirty="0"/>
              <a:t> – Finland ($308.1 billion)</a:t>
            </a:r>
          </a:p>
          <a:p>
            <a:pPr marL="0" indent="0">
              <a:buNone/>
            </a:pPr>
            <a:r>
              <a:rPr lang="en-GB" sz="2400" dirty="0"/>
              <a:t>57</a:t>
            </a:r>
            <a:r>
              <a:rPr lang="en-GB" sz="2400" baseline="30000" dirty="0"/>
              <a:t>th</a:t>
            </a:r>
            <a:r>
              <a:rPr lang="en-GB" sz="2400" dirty="0"/>
              <a:t> – Ethiopia ($205.1 billion)</a:t>
            </a:r>
          </a:p>
          <a:p>
            <a:pPr marL="0" indent="0">
              <a:buNone/>
            </a:pPr>
            <a:r>
              <a:rPr lang="en-GB" sz="2400" dirty="0"/>
              <a:t>68</a:t>
            </a:r>
            <a:r>
              <a:rPr lang="en-GB" sz="2400" baseline="30000" dirty="0"/>
              <a:t>th</a:t>
            </a:r>
            <a:r>
              <a:rPr lang="en-GB" sz="2400" dirty="0"/>
              <a:t> – Kenya ($104 billion)</a:t>
            </a:r>
          </a:p>
          <a:p>
            <a:pPr marL="0" indent="0">
              <a:buNone/>
            </a:pPr>
            <a:r>
              <a:rPr lang="en-GB" sz="2400" dirty="0"/>
              <a:t>73</a:t>
            </a:r>
            <a:r>
              <a:rPr lang="en-GB" sz="2400" baseline="30000" dirty="0"/>
              <a:t>rd</a:t>
            </a:r>
            <a:r>
              <a:rPr lang="en-GB" sz="2400" dirty="0"/>
              <a:t> – Luxembourg ($88.6 billion)</a:t>
            </a:r>
          </a:p>
          <a:p>
            <a:pPr marL="0" indent="0">
              <a:buNone/>
            </a:pPr>
            <a:r>
              <a:rPr lang="en-GB" sz="2400" dirty="0"/>
              <a:t>92</a:t>
            </a:r>
            <a:r>
              <a:rPr lang="en-GB" sz="2400" baseline="30000" dirty="0"/>
              <a:t>nd</a:t>
            </a:r>
            <a:r>
              <a:rPr lang="en-GB" sz="2400" dirty="0"/>
              <a:t> – Cameroon ($53.2 billion)</a:t>
            </a:r>
          </a:p>
          <a:p>
            <a:pPr marL="0" indent="0">
              <a:buNone/>
            </a:pPr>
            <a:r>
              <a:rPr lang="en-GB" sz="2400" dirty="0"/>
              <a:t>109</a:t>
            </a:r>
            <a:r>
              <a:rPr lang="en-GB" sz="2400" baseline="30000" dirty="0"/>
              <a:t>th</a:t>
            </a:r>
            <a:r>
              <a:rPr lang="en-GB" sz="2400" dirty="0"/>
              <a:t> – Zambia ($29.9 billion)</a:t>
            </a:r>
          </a:p>
          <a:p>
            <a:pPr marL="0" indent="0">
              <a:buNone/>
            </a:pPr>
            <a:r>
              <a:rPr lang="en-GB" sz="2400" dirty="0"/>
              <a:t>142</a:t>
            </a:r>
            <a:r>
              <a:rPr lang="en-GB" sz="2400" baseline="30000" dirty="0"/>
              <a:t>nd</a:t>
            </a:r>
            <a:r>
              <a:rPr lang="en-GB" sz="2400" dirty="0"/>
              <a:t> – Somalia ($12.8 billion)</a:t>
            </a:r>
          </a:p>
          <a:p>
            <a:pPr marL="0" indent="0">
              <a:buNone/>
            </a:pPr>
            <a:r>
              <a:rPr lang="en-GB" sz="2400" dirty="0"/>
              <a:t>156</a:t>
            </a:r>
            <a:r>
              <a:rPr lang="en-GB" sz="2400" baseline="30000" dirty="0"/>
              <a:t>th</a:t>
            </a:r>
            <a:r>
              <a:rPr lang="en-GB" sz="2400" dirty="0"/>
              <a:t> – Djibouti ($4.4 billion)</a:t>
            </a:r>
          </a:p>
          <a:p>
            <a:pPr marL="0" indent="0">
              <a:buNone/>
            </a:pPr>
            <a:r>
              <a:rPr lang="en-GB" sz="2400" dirty="0"/>
              <a:t>165</a:t>
            </a:r>
            <a:r>
              <a:rPr lang="en-GB" sz="2400" baseline="30000" dirty="0"/>
              <a:t>th</a:t>
            </a:r>
            <a:r>
              <a:rPr lang="en-GB" sz="2400" dirty="0"/>
              <a:t> – Gambia ($2.7 billion)</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812674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56148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‘Gross Domestic Product (GDP)’ is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a measure of the monetary value of all goods and services</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produced in a year for an entire economy (e.g. the UK).</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‘GDP per head’ divides the entire value of GDP by the population size of the economy.</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higher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value of GDP per head</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 the ‘</a:t>
            </a:r>
            <a:r>
              <a:rPr lang="en-US" sz="2800" b="1" dirty="0">
                <a:solidFill>
                  <a:prstClr val="black"/>
                </a:solidFill>
                <a:latin typeface="Calibri" panose="020F0502020204030204"/>
              </a:rPr>
              <a:t>richer</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BF1522"/>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buClrTx/>
              <a:buSzTx/>
              <a:tabLst/>
              <a:defRPr/>
            </a:pPr>
            <a:r>
              <a:rPr lang="en-US" sz="4000" b="1" dirty="0">
                <a:ln>
                  <a:solidFill>
                    <a:schemeClr val="tx1"/>
                  </a:solidFill>
                </a:ln>
                <a:solidFill>
                  <a:schemeClr val="bg1"/>
                </a:solidFill>
                <a:latin typeface="Calibri" panose="020F0502020204030204"/>
              </a:rPr>
              <a:t>GDP PER HEAD OF POPULATION</a:t>
            </a:r>
          </a:p>
        </p:txBody>
      </p:sp>
    </p:spTree>
    <p:extLst>
      <p:ext uri="{BB962C8B-B14F-4D97-AF65-F5344CB8AC3E}">
        <p14:creationId xmlns:p14="http://schemas.microsoft.com/office/powerpoint/2010/main" val="3739044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56148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spcBef>
                <a:spcPts val="1200"/>
              </a:spcBef>
              <a:spcAft>
                <a:spcPts val="1200"/>
              </a:spcAft>
              <a:defRPr/>
            </a:pPr>
            <a:r>
              <a:rPr lang="en-US" sz="2800" b="1" dirty="0">
                <a:solidFill>
                  <a:prstClr val="black"/>
                </a:solidFill>
              </a:rPr>
              <a:t>What policies might governments do (or not do) in the long-run or short-run to increase GDP?</a:t>
            </a:r>
          </a:p>
          <a:p>
            <a:pPr lvl="0" defTabSz="457200">
              <a:spcBef>
                <a:spcPts val="1200"/>
              </a:spcBef>
              <a:spcAft>
                <a:spcPts val="1200"/>
              </a:spcAft>
              <a:defRPr/>
            </a:pPr>
            <a:r>
              <a:rPr lang="en-US" sz="2800" b="1" dirty="0">
                <a:solidFill>
                  <a:prstClr val="black"/>
                </a:solidFill>
              </a:rPr>
              <a:t>Work in groups to come up with your ideas.</a:t>
            </a:r>
          </a:p>
          <a:p>
            <a:pPr lvl="0" defTabSz="457200">
              <a:spcBef>
                <a:spcPts val="1200"/>
              </a:spcBef>
              <a:spcAft>
                <a:spcPts val="1200"/>
              </a:spcAft>
              <a:defRPr/>
            </a:pPr>
            <a:r>
              <a:rPr lang="en-US" sz="2800" b="1" dirty="0">
                <a:solidFill>
                  <a:prstClr val="black"/>
                </a:solidFill>
              </a:rPr>
              <a:t>For each idea, think about why this might help, but also think about other consequences of the government doing that policy, on businesses, government finances (so taxpayers), the rest of the world, etc.</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BF1522"/>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buClrTx/>
              <a:buSzTx/>
              <a:tabLst/>
              <a:defRPr/>
            </a:pPr>
            <a:r>
              <a:rPr lang="en-US" sz="4000" b="1" dirty="0">
                <a:ln>
                  <a:solidFill>
                    <a:schemeClr val="tx1"/>
                  </a:solidFill>
                </a:ln>
                <a:solidFill>
                  <a:schemeClr val="bg1"/>
                </a:solidFill>
                <a:latin typeface="Calibri" panose="020F0502020204030204"/>
              </a:rPr>
              <a:t>GDP PER HEAD OF POPULATION</a:t>
            </a:r>
          </a:p>
        </p:txBody>
      </p:sp>
    </p:spTree>
    <p:extLst>
      <p:ext uri="{BB962C8B-B14F-4D97-AF65-F5344CB8AC3E}">
        <p14:creationId xmlns:p14="http://schemas.microsoft.com/office/powerpoint/2010/main" val="377718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6047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defRPr/>
            </a:pPr>
            <a:r>
              <a:rPr lang="en-US" sz="1900" b="1" u="sng" dirty="0">
                <a:solidFill>
                  <a:prstClr val="black"/>
                </a:solidFill>
              </a:rPr>
              <a:t>POLICY IDEAS FOR GROWTH</a:t>
            </a:r>
          </a:p>
          <a:p>
            <a:pPr marL="342900" lvl="0" indent="-342900" defTabSz="457200">
              <a:buFont typeface="Arial" panose="020B0604020202020204" pitchFamily="34" charset="0"/>
              <a:buChar char="•"/>
              <a:defRPr/>
            </a:pPr>
            <a:r>
              <a:rPr lang="en-US" sz="1900" b="1" dirty="0">
                <a:solidFill>
                  <a:prstClr val="black"/>
                </a:solidFill>
              </a:rPr>
              <a:t>Lower interest rates to make loans cheaper so more people take them out and invest in new projects (e.g. new extensions, new cars; for companies, new equipment, new premises, etc.)</a:t>
            </a:r>
          </a:p>
          <a:p>
            <a:pPr marL="342900" lvl="0" indent="-342900" defTabSz="457200">
              <a:buFont typeface="Arial" panose="020B0604020202020204" pitchFamily="34" charset="0"/>
              <a:buChar char="•"/>
              <a:defRPr/>
            </a:pPr>
            <a:r>
              <a:rPr lang="en-US" sz="1900" b="1" dirty="0">
                <a:solidFill>
                  <a:prstClr val="black"/>
                </a:solidFill>
              </a:rPr>
              <a:t>Cut taxes so people and businesses have more to spend in the economy</a:t>
            </a:r>
          </a:p>
          <a:p>
            <a:pPr marL="342900" lvl="0" indent="-342900" defTabSz="457200">
              <a:buFont typeface="Arial" panose="020B0604020202020204" pitchFamily="34" charset="0"/>
              <a:buChar char="•"/>
              <a:defRPr/>
            </a:pPr>
            <a:r>
              <a:rPr lang="en-US" sz="1900" b="1" dirty="0">
                <a:solidFill>
                  <a:prstClr val="black"/>
                </a:solidFill>
              </a:rPr>
              <a:t>Increase government spending so there is more going on in the economy (giving more to those getting pensions, say, or more spent on new schools, hospitals; pay government workers more)</a:t>
            </a:r>
          </a:p>
          <a:p>
            <a:pPr marL="342900" lvl="0" indent="-342900" defTabSz="457200">
              <a:buFont typeface="Arial" panose="020B0604020202020204" pitchFamily="34" charset="0"/>
              <a:buChar char="•"/>
              <a:defRPr/>
            </a:pPr>
            <a:r>
              <a:rPr lang="en-US" sz="1900" b="1" dirty="0">
                <a:solidFill>
                  <a:prstClr val="black"/>
                </a:solidFill>
              </a:rPr>
              <a:t>Be predictable and give businesses and households a stable environment for planning investment and spending.</a:t>
            </a:r>
          </a:p>
          <a:p>
            <a:pPr marL="342900" lvl="0" indent="-342900" defTabSz="457200">
              <a:buFont typeface="Arial" panose="020B0604020202020204" pitchFamily="34" charset="0"/>
              <a:buChar char="•"/>
              <a:defRPr/>
            </a:pPr>
            <a:r>
              <a:rPr lang="en-US" sz="1900" b="1" dirty="0">
                <a:solidFill>
                  <a:prstClr val="black"/>
                </a:solidFill>
              </a:rPr>
              <a:t>Invest (or encourage or support firms) in new research and technology to increase the productivity</a:t>
            </a:r>
          </a:p>
          <a:p>
            <a:pPr marL="342900" lvl="0" indent="-342900" defTabSz="457200">
              <a:buFont typeface="Arial" panose="020B0604020202020204" pitchFamily="34" charset="0"/>
              <a:buChar char="•"/>
              <a:defRPr/>
            </a:pPr>
            <a:r>
              <a:rPr lang="en-US" sz="1900" b="1" dirty="0">
                <a:solidFill>
                  <a:prstClr val="black"/>
                </a:solidFill>
              </a:rPr>
              <a:t>Invest (or encourage or support firms) in new training and education, of children, but also of current workers</a:t>
            </a:r>
          </a:p>
          <a:p>
            <a:pPr marL="342900" lvl="0" indent="-342900" defTabSz="457200">
              <a:buFont typeface="Arial" panose="020B0604020202020204" pitchFamily="34" charset="0"/>
              <a:buChar char="•"/>
              <a:defRPr/>
            </a:pPr>
            <a:r>
              <a:rPr lang="en-US" sz="1900" b="1" dirty="0">
                <a:solidFill>
                  <a:prstClr val="black"/>
                </a:solidFill>
              </a:rPr>
              <a:t>Invest in new infrastructure to support productivity</a:t>
            </a:r>
          </a:p>
          <a:p>
            <a:pPr marL="342900" lvl="0" indent="-342900" defTabSz="457200">
              <a:buFont typeface="Arial" panose="020B0604020202020204" pitchFamily="34" charset="0"/>
              <a:buChar char="•"/>
              <a:defRPr/>
            </a:pPr>
            <a:r>
              <a:rPr lang="en-US" sz="1900" b="1" dirty="0">
                <a:solidFill>
                  <a:prstClr val="black"/>
                </a:solidFill>
              </a:rPr>
              <a:t>Grow population so there are more workers to produce things.</a:t>
            </a:r>
          </a:p>
          <a:p>
            <a:pPr lvl="0" defTabSz="457200">
              <a:defRPr/>
            </a:pPr>
            <a:endParaRPr lang="en-US" sz="2000" b="1" dirty="0">
              <a:solidFill>
                <a:prstClr val="black"/>
              </a:solidFill>
            </a:endParaRP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BF1522"/>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buClrTx/>
              <a:buSzTx/>
              <a:tabLst/>
              <a:defRPr/>
            </a:pPr>
            <a:r>
              <a:rPr lang="en-US" sz="4000" b="1" dirty="0">
                <a:ln>
                  <a:solidFill>
                    <a:schemeClr val="tx1"/>
                  </a:solidFill>
                </a:ln>
                <a:solidFill>
                  <a:schemeClr val="bg1"/>
                </a:solidFill>
                <a:latin typeface="Calibri" panose="020F0502020204030204"/>
              </a:rPr>
              <a:t>GDP PER HEAD OF POPULATION</a:t>
            </a:r>
          </a:p>
        </p:txBody>
      </p:sp>
    </p:spTree>
    <p:extLst>
      <p:ext uri="{BB962C8B-B14F-4D97-AF65-F5344CB8AC3E}">
        <p14:creationId xmlns:p14="http://schemas.microsoft.com/office/powerpoint/2010/main" val="4144532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‘Inflation’ measures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rate of increase of prices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in an economy.</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In theory, an economy would aim to have relatively low levels of inflation (e.g. the UK aims at 2% per annum).  If prices are relatively stable (i.e. there is low, consistent levels of inflation) then businesses and consumers will have more confidence with costs and prices in the near future.  This means that they are more likely to invest or spend.</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level of inflation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F9B23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INFLATION</a:t>
            </a:r>
          </a:p>
        </p:txBody>
      </p:sp>
    </p:spTree>
    <p:extLst>
      <p:ext uri="{BB962C8B-B14F-4D97-AF65-F5344CB8AC3E}">
        <p14:creationId xmlns:p14="http://schemas.microsoft.com/office/powerpoint/2010/main" val="198087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BC973-E3E9-4BF1-A751-BD10B3FCFEF4}"/>
              </a:ext>
            </a:extLst>
          </p:cNvPr>
          <p:cNvSpPr>
            <a:spLocks noGrp="1"/>
          </p:cNvSpPr>
          <p:nvPr>
            <p:ph type="title"/>
          </p:nvPr>
        </p:nvSpPr>
        <p:spPr/>
        <p:txBody>
          <a:bodyPr/>
          <a:lstStyle/>
          <a:p>
            <a:r>
              <a:rPr lang="en-GB" dirty="0"/>
              <a:t>What is Economics?</a:t>
            </a:r>
          </a:p>
        </p:txBody>
      </p:sp>
      <p:sp>
        <p:nvSpPr>
          <p:cNvPr id="3" name="Content Placeholder 2">
            <a:extLst>
              <a:ext uri="{FF2B5EF4-FFF2-40B4-BE49-F238E27FC236}">
                <a16:creationId xmlns:a16="http://schemas.microsoft.com/office/drawing/2014/main" id="{5D2C0C5F-A550-4AC4-90BF-41A4047A3AE2}"/>
              </a:ext>
            </a:extLst>
          </p:cNvPr>
          <p:cNvSpPr>
            <a:spLocks noGrp="1"/>
          </p:cNvSpPr>
          <p:nvPr>
            <p:ph idx="1"/>
          </p:nvPr>
        </p:nvSpPr>
        <p:spPr/>
        <p:txBody>
          <a:bodyPr/>
          <a:lstStyle/>
          <a:p>
            <a:r>
              <a:rPr lang="en-GB" dirty="0"/>
              <a:t>Economics literally means ‘laws of the world’ (eco = world; nomos = laws/rules).  It’s about studying how the world works in terms of producing and consuming goods and services.</a:t>
            </a:r>
          </a:p>
          <a:p>
            <a:r>
              <a:rPr lang="en-GB" dirty="0"/>
              <a:t>It looks at the question of: with limited resources, which goods and services are made, and how are those goods and services distributed?</a:t>
            </a:r>
          </a:p>
          <a:p>
            <a:r>
              <a:rPr lang="en-US" dirty="0"/>
              <a:t>I</a:t>
            </a:r>
            <a:r>
              <a:rPr lang="en-GB" dirty="0"/>
              <a:t>t is about what happens when a whole world of people look to meet their needs and wants for goods and services.</a:t>
            </a:r>
          </a:p>
        </p:txBody>
      </p:sp>
    </p:spTree>
    <p:extLst>
      <p:ext uri="{BB962C8B-B14F-4D97-AF65-F5344CB8AC3E}">
        <p14:creationId xmlns:p14="http://schemas.microsoft.com/office/powerpoint/2010/main" val="4097797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spcBef>
                <a:spcPts val="1200"/>
              </a:spcBef>
              <a:spcAft>
                <a:spcPts val="1200"/>
              </a:spcAft>
              <a:defRPr/>
            </a:pPr>
            <a:r>
              <a:rPr lang="en-US" sz="2800" b="1" dirty="0">
                <a:solidFill>
                  <a:prstClr val="black"/>
                </a:solidFill>
              </a:rPr>
              <a:t>What policies might governments do (or not do) in the long-run or short-run to control inflation to a low-</a:t>
            </a:r>
            <a:r>
              <a:rPr lang="en-US" sz="2800" b="1" dirty="0" err="1">
                <a:solidFill>
                  <a:prstClr val="black"/>
                </a:solidFill>
              </a:rPr>
              <a:t>ish</a:t>
            </a:r>
            <a:r>
              <a:rPr lang="en-US" sz="2800" b="1" dirty="0">
                <a:solidFill>
                  <a:prstClr val="black"/>
                </a:solidFill>
              </a:rPr>
              <a:t> level?</a:t>
            </a:r>
          </a:p>
          <a:p>
            <a:pPr lvl="0" defTabSz="457200">
              <a:spcBef>
                <a:spcPts val="1200"/>
              </a:spcBef>
              <a:spcAft>
                <a:spcPts val="1200"/>
              </a:spcAft>
              <a:defRPr/>
            </a:pPr>
            <a:r>
              <a:rPr lang="en-US" sz="2800" b="1" dirty="0">
                <a:solidFill>
                  <a:prstClr val="black"/>
                </a:solidFill>
              </a:rPr>
              <a:t>Work in groups to come up with your ideas.</a:t>
            </a:r>
          </a:p>
          <a:p>
            <a:pPr lvl="0" defTabSz="457200">
              <a:spcBef>
                <a:spcPts val="1200"/>
              </a:spcBef>
              <a:spcAft>
                <a:spcPts val="1200"/>
              </a:spcAft>
              <a:defRPr/>
            </a:pPr>
            <a:r>
              <a:rPr lang="en-US" sz="2800" b="1" dirty="0">
                <a:solidFill>
                  <a:prstClr val="black"/>
                </a:solidFill>
              </a:rPr>
              <a:t>For each idea, think about why this might help, but also think about other consequences of the government doing that policy, on businesses, government finances (so taxpayers), the rest of the world, etc.</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F9B23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INFLATION</a:t>
            </a:r>
          </a:p>
        </p:txBody>
      </p:sp>
    </p:spTree>
    <p:extLst>
      <p:ext uri="{BB962C8B-B14F-4D97-AF65-F5344CB8AC3E}">
        <p14:creationId xmlns:p14="http://schemas.microsoft.com/office/powerpoint/2010/main" val="3480221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defRPr/>
            </a:pPr>
            <a:r>
              <a:rPr lang="en-US" sz="2000" b="1" u="sng" dirty="0">
                <a:solidFill>
                  <a:prstClr val="black"/>
                </a:solidFill>
              </a:rPr>
              <a:t>POSSIBLE POLICIES FOR GETTING INFLATION DOWN/CONTROLLING INFLATION</a:t>
            </a:r>
          </a:p>
          <a:p>
            <a:pPr marL="342900" lvl="0" indent="-342900" defTabSz="457200">
              <a:buFont typeface="Arial" panose="020B0604020202020204" pitchFamily="34" charset="0"/>
              <a:buChar char="•"/>
              <a:defRPr/>
            </a:pPr>
            <a:r>
              <a:rPr lang="en-US" sz="2000" b="1" dirty="0">
                <a:solidFill>
                  <a:prstClr val="black"/>
                </a:solidFill>
              </a:rPr>
              <a:t>Increase direct or indirect taxes to reduce spending in the economy.</a:t>
            </a:r>
          </a:p>
          <a:p>
            <a:pPr marL="342900" lvl="0" indent="-342900" defTabSz="457200">
              <a:buFont typeface="Arial" panose="020B0604020202020204" pitchFamily="34" charset="0"/>
              <a:buChar char="•"/>
              <a:defRPr/>
            </a:pPr>
            <a:r>
              <a:rPr lang="en-US" sz="2000" b="1" dirty="0">
                <a:solidFill>
                  <a:prstClr val="black"/>
                </a:solidFill>
              </a:rPr>
              <a:t>Decrease government spending (e.g. on public sector wages, or reduce spending on infrastructure projects, or cut spending on any Department) so less is being spent in the economy.</a:t>
            </a:r>
          </a:p>
          <a:p>
            <a:pPr marL="342900" lvl="0" indent="-342900" defTabSz="457200">
              <a:buFont typeface="Arial" panose="020B0604020202020204" pitchFamily="34" charset="0"/>
              <a:buChar char="•"/>
              <a:defRPr/>
            </a:pPr>
            <a:r>
              <a:rPr lang="en-US" sz="2000" b="1" dirty="0">
                <a:solidFill>
                  <a:prstClr val="black"/>
                </a:solidFill>
              </a:rPr>
              <a:t>Try to restrict the money-supply via tightening of regulations on commercial banks giving loans, or by increasing interest rates, making loans less attractive.</a:t>
            </a:r>
          </a:p>
          <a:p>
            <a:pPr marL="342900" lvl="0" indent="-342900" defTabSz="457200">
              <a:buFont typeface="Arial" panose="020B0604020202020204" pitchFamily="34" charset="0"/>
              <a:buChar char="•"/>
              <a:defRPr/>
            </a:pPr>
            <a:r>
              <a:rPr lang="en-US" sz="2000" b="1" dirty="0">
                <a:solidFill>
                  <a:prstClr val="black"/>
                </a:solidFill>
              </a:rPr>
              <a:t>In the long-run, try to increase productivity, competition and innovation so more is produced in the economy to meet the higher demand.</a:t>
            </a:r>
          </a:p>
          <a:p>
            <a:pPr marL="342900" lvl="0" indent="-342900" defTabSz="457200">
              <a:buFont typeface="Arial" panose="020B0604020202020204" pitchFamily="34" charset="0"/>
              <a:buChar char="•"/>
              <a:defRPr/>
            </a:pPr>
            <a:r>
              <a:rPr lang="en-US" sz="2000" b="1" dirty="0">
                <a:solidFill>
                  <a:prstClr val="black"/>
                </a:solidFill>
              </a:rPr>
              <a:t>Legally cap the cost of some goods, e.g. the cost of utilities such as water, gas or electricity (stopping these specific costs rising).</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F9B23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INFLATION</a:t>
            </a:r>
          </a:p>
        </p:txBody>
      </p:sp>
    </p:spTree>
    <p:extLst>
      <p:ext uri="{BB962C8B-B14F-4D97-AF65-F5344CB8AC3E}">
        <p14:creationId xmlns:p14="http://schemas.microsoft.com/office/powerpoint/2010/main" val="340853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‘Unemployment’ is a measure of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number of economically active people who are searching for work but unable to find employment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Unemployed people represents a loss of potential output for an economy</a:t>
            </a: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level of </a:t>
            </a:r>
            <a:r>
              <a:rPr lang="en-US" sz="2800" b="1" dirty="0">
                <a:solidFill>
                  <a:srgbClr val="00B050"/>
                </a:solidFill>
                <a:latin typeface="Calibri" panose="020F0502020204030204"/>
              </a:rPr>
              <a:t>unemployment</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the economy.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00B1C3"/>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UNEMPLOYMENT</a:t>
            </a:r>
          </a:p>
        </p:txBody>
      </p:sp>
    </p:spTree>
    <p:extLst>
      <p:ext uri="{BB962C8B-B14F-4D97-AF65-F5344CB8AC3E}">
        <p14:creationId xmlns:p14="http://schemas.microsoft.com/office/powerpoint/2010/main" val="301052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spcBef>
                <a:spcPts val="1200"/>
              </a:spcBef>
              <a:spcAft>
                <a:spcPts val="1200"/>
              </a:spcAft>
              <a:defRPr/>
            </a:pPr>
            <a:r>
              <a:rPr lang="en-US" sz="2800" b="1" dirty="0">
                <a:solidFill>
                  <a:prstClr val="black"/>
                </a:solidFill>
              </a:rPr>
              <a:t>What policies might governments do (or not do) in the long-run or short-run to reduce unemployment?</a:t>
            </a:r>
          </a:p>
          <a:p>
            <a:pPr lvl="0" defTabSz="457200">
              <a:spcBef>
                <a:spcPts val="1200"/>
              </a:spcBef>
              <a:spcAft>
                <a:spcPts val="1200"/>
              </a:spcAft>
              <a:defRPr/>
            </a:pPr>
            <a:r>
              <a:rPr lang="en-US" sz="2800" b="1" dirty="0">
                <a:solidFill>
                  <a:prstClr val="black"/>
                </a:solidFill>
              </a:rPr>
              <a:t>Work in groups to come up with your ideas.</a:t>
            </a:r>
          </a:p>
          <a:p>
            <a:pPr lvl="0" defTabSz="457200">
              <a:spcBef>
                <a:spcPts val="1200"/>
              </a:spcBef>
              <a:spcAft>
                <a:spcPts val="1200"/>
              </a:spcAft>
              <a:defRPr/>
            </a:pPr>
            <a:r>
              <a:rPr lang="en-US" sz="2800" b="1" dirty="0">
                <a:solidFill>
                  <a:prstClr val="black"/>
                </a:solidFill>
              </a:rPr>
              <a:t>For each idea, think about why this might help, but also think about other consequences of the government doing that policy, on businesses, government finances (so taxpayers), the rest of the world, etc.</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00B1C3"/>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UNEMPLOYMENT</a:t>
            </a:r>
          </a:p>
        </p:txBody>
      </p:sp>
    </p:spTree>
    <p:extLst>
      <p:ext uri="{BB962C8B-B14F-4D97-AF65-F5344CB8AC3E}">
        <p14:creationId xmlns:p14="http://schemas.microsoft.com/office/powerpoint/2010/main" val="3452714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290371"/>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defRPr/>
            </a:pPr>
            <a:r>
              <a:rPr lang="en-US" sz="2000" b="1" u="sng" dirty="0">
                <a:solidFill>
                  <a:prstClr val="black"/>
                </a:solidFill>
              </a:rPr>
              <a:t>Improve the demand for </a:t>
            </a:r>
            <a:r>
              <a:rPr lang="en-US" sz="2000" b="1" u="sng" dirty="0" err="1">
                <a:solidFill>
                  <a:prstClr val="black"/>
                </a:solidFill>
              </a:rPr>
              <a:t>labour</a:t>
            </a:r>
            <a:r>
              <a:rPr lang="en-US" sz="2000" b="1" u="sng" dirty="0">
                <a:solidFill>
                  <a:prstClr val="black"/>
                </a:solidFill>
              </a:rPr>
              <a:t> by employees:</a:t>
            </a:r>
          </a:p>
          <a:p>
            <a:pPr marL="285750" lvl="0" indent="-285750" defTabSz="457200">
              <a:buFont typeface="Arial" panose="020B0604020202020204" pitchFamily="34" charset="0"/>
              <a:buChar char="•"/>
              <a:defRPr/>
            </a:pPr>
            <a:r>
              <a:rPr lang="en-US" sz="2000" b="1" dirty="0">
                <a:solidFill>
                  <a:prstClr val="black"/>
                </a:solidFill>
              </a:rPr>
              <a:t>Lower interest rates so businesses can open new offices and new factories easier, increasing their demand for </a:t>
            </a:r>
            <a:r>
              <a:rPr lang="en-US" sz="2000" b="1" dirty="0" err="1">
                <a:solidFill>
                  <a:prstClr val="black"/>
                </a:solidFill>
              </a:rPr>
              <a:t>labour</a:t>
            </a:r>
            <a:endParaRPr lang="en-US" sz="2000" b="1" dirty="0">
              <a:solidFill>
                <a:prstClr val="black"/>
              </a:solidFill>
            </a:endParaRPr>
          </a:p>
          <a:p>
            <a:pPr marL="285750" lvl="0" indent="-285750" defTabSz="457200">
              <a:buFont typeface="Arial" panose="020B0604020202020204" pitchFamily="34" charset="0"/>
              <a:buChar char="•"/>
              <a:defRPr/>
            </a:pPr>
            <a:r>
              <a:rPr lang="en-US" sz="2000" b="1" dirty="0">
                <a:solidFill>
                  <a:prstClr val="black"/>
                </a:solidFill>
              </a:rPr>
              <a:t>Depreciate the exchange rate, making it cheaper for people abroad to buy the currency, so cheaper to buy good (improves exports)</a:t>
            </a:r>
          </a:p>
          <a:p>
            <a:pPr marL="285750" lvl="0" indent="-285750" defTabSz="457200">
              <a:buFont typeface="Arial" panose="020B0604020202020204" pitchFamily="34" charset="0"/>
              <a:buChar char="•"/>
              <a:defRPr/>
            </a:pPr>
            <a:r>
              <a:rPr lang="en-US" sz="2000" b="1" dirty="0">
                <a:solidFill>
                  <a:prstClr val="black"/>
                </a:solidFill>
              </a:rPr>
              <a:t>Government builds new infrastructure, employing people to do it, such as new roads, new broadband connections, new airports, new railways, new schools, new hospitals.</a:t>
            </a:r>
          </a:p>
          <a:p>
            <a:pPr marL="285750" lvl="0" indent="-285750" defTabSz="457200">
              <a:buFont typeface="Arial" panose="020B0604020202020204" pitchFamily="34" charset="0"/>
              <a:buChar char="•"/>
              <a:defRPr/>
            </a:pPr>
            <a:r>
              <a:rPr lang="en-US" sz="2000" b="1" dirty="0">
                <a:solidFill>
                  <a:prstClr val="black"/>
                </a:solidFill>
              </a:rPr>
              <a:t>Reduce national insurance contributions by firms (lowering the costs to them of workers)</a:t>
            </a:r>
          </a:p>
          <a:p>
            <a:pPr marL="285750" lvl="0" indent="-285750" defTabSz="457200">
              <a:buFont typeface="Arial" panose="020B0604020202020204" pitchFamily="34" charset="0"/>
              <a:buChar char="•"/>
              <a:defRPr/>
            </a:pPr>
            <a:r>
              <a:rPr lang="en-US" sz="2000" b="1" dirty="0">
                <a:solidFill>
                  <a:prstClr val="black"/>
                </a:solidFill>
              </a:rPr>
              <a:t>Support apprenticeships with subsidies or grants.</a:t>
            </a:r>
          </a:p>
          <a:p>
            <a:pPr marL="285750" lvl="0" indent="-285750" defTabSz="457200">
              <a:buFont typeface="Arial" panose="020B0604020202020204" pitchFamily="34" charset="0"/>
              <a:buChar char="•"/>
              <a:defRPr/>
            </a:pPr>
            <a:r>
              <a:rPr lang="en-US" sz="2000" b="1" dirty="0">
                <a:solidFill>
                  <a:prstClr val="black"/>
                </a:solidFill>
              </a:rPr>
              <a:t>Reduce corporation tax (tax on profits) meaning firms have more to reinvest and expand employment</a:t>
            </a:r>
          </a:p>
          <a:p>
            <a:pPr marL="285750" lvl="0" indent="-285750" defTabSz="457200">
              <a:buFont typeface="Arial" panose="020B0604020202020204" pitchFamily="34" charset="0"/>
              <a:buChar char="•"/>
              <a:defRPr/>
            </a:pPr>
            <a:r>
              <a:rPr lang="en-US" sz="2000" b="1" dirty="0">
                <a:solidFill>
                  <a:prstClr val="black"/>
                </a:solidFill>
              </a:rPr>
              <a:t>Reduce tax on firms doing research and innovation spending (so they do more, employing people to do it, and perhaps employ more when putting new innovations into practice)</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00B1C3"/>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UNEMPLOYMENT</a:t>
            </a:r>
          </a:p>
        </p:txBody>
      </p:sp>
    </p:spTree>
    <p:extLst>
      <p:ext uri="{BB962C8B-B14F-4D97-AF65-F5344CB8AC3E}">
        <p14:creationId xmlns:p14="http://schemas.microsoft.com/office/powerpoint/2010/main" val="3642730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290371"/>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lvl="0" defTabSz="457200">
              <a:defRPr/>
            </a:pPr>
            <a:r>
              <a:rPr lang="en-US" sz="2400" b="1" u="sng" dirty="0">
                <a:solidFill>
                  <a:prstClr val="black"/>
                </a:solidFill>
              </a:rPr>
              <a:t>Improve the supply of </a:t>
            </a:r>
            <a:r>
              <a:rPr lang="en-US" sz="2400" b="1" u="sng" dirty="0" err="1">
                <a:solidFill>
                  <a:prstClr val="black"/>
                </a:solidFill>
              </a:rPr>
              <a:t>labour</a:t>
            </a:r>
            <a:r>
              <a:rPr lang="en-US" sz="2400" b="1" u="sng" dirty="0">
                <a:solidFill>
                  <a:prstClr val="black"/>
                </a:solidFill>
              </a:rPr>
              <a:t> for employees:</a:t>
            </a:r>
          </a:p>
          <a:p>
            <a:pPr marL="342900" lvl="0" indent="-342900" defTabSz="457200">
              <a:buFont typeface="Arial" panose="020B0604020202020204" pitchFamily="34" charset="0"/>
              <a:buChar char="•"/>
              <a:defRPr/>
            </a:pPr>
            <a:r>
              <a:rPr lang="en-US" sz="2000" b="1" dirty="0">
                <a:solidFill>
                  <a:prstClr val="black"/>
                </a:solidFill>
              </a:rPr>
              <a:t>Make it easier to switch jobs: better funding for work training, fund teaching of new skills to adults (e.g. coding, Excel, numeracy, languages)</a:t>
            </a:r>
          </a:p>
          <a:p>
            <a:pPr marL="342900" lvl="0" indent="-342900" defTabSz="457200">
              <a:buFont typeface="Arial" panose="020B0604020202020204" pitchFamily="34" charset="0"/>
              <a:buChar char="•"/>
              <a:defRPr/>
            </a:pPr>
            <a:r>
              <a:rPr lang="en-US" sz="2000" b="1" dirty="0">
                <a:solidFill>
                  <a:prstClr val="black"/>
                </a:solidFill>
              </a:rPr>
              <a:t>Support more housing being built, directly through government spending or by making planning easier for new houses/estates – more affordable housing and more housing means easier to move to new places.</a:t>
            </a:r>
          </a:p>
          <a:p>
            <a:pPr marL="342900" lvl="0" indent="-342900" defTabSz="457200">
              <a:buFont typeface="Arial" panose="020B0604020202020204" pitchFamily="34" charset="0"/>
              <a:buChar char="•"/>
              <a:defRPr/>
            </a:pPr>
            <a:r>
              <a:rPr lang="en-US" sz="2000" b="1" dirty="0">
                <a:solidFill>
                  <a:prstClr val="black"/>
                </a:solidFill>
              </a:rPr>
              <a:t>Improve transport to make it easier for workers to switch jobs (commute more easily to them).</a:t>
            </a:r>
          </a:p>
          <a:p>
            <a:pPr marL="342900" lvl="0" indent="-342900" defTabSz="457200">
              <a:buFont typeface="Arial" panose="020B0604020202020204" pitchFamily="34" charset="0"/>
              <a:buChar char="•"/>
              <a:defRPr/>
            </a:pPr>
            <a:r>
              <a:rPr lang="en-US" sz="2000" b="1" dirty="0">
                <a:solidFill>
                  <a:prstClr val="black"/>
                </a:solidFill>
              </a:rPr>
              <a:t>Increase minimum wage to encourage people to seek work.</a:t>
            </a:r>
          </a:p>
          <a:p>
            <a:pPr marL="342900" lvl="0" indent="-342900" defTabSz="457200">
              <a:buFont typeface="Arial" panose="020B0604020202020204" pitchFamily="34" charset="0"/>
              <a:buChar char="•"/>
              <a:defRPr/>
            </a:pPr>
            <a:r>
              <a:rPr lang="en-US" sz="2000" b="1" dirty="0">
                <a:solidFill>
                  <a:prstClr val="black"/>
                </a:solidFill>
              </a:rPr>
              <a:t>Increase tax-free allowances, so people take home more of their pay (rather than pay in taxes)</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00B1C3"/>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UNEMPLOYMENT</a:t>
            </a:r>
          </a:p>
        </p:txBody>
      </p:sp>
    </p:spTree>
    <p:extLst>
      <p:ext uri="{BB962C8B-B14F-4D97-AF65-F5344CB8AC3E}">
        <p14:creationId xmlns:p14="http://schemas.microsoft.com/office/powerpoint/2010/main" val="2909517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defTabSz="457200">
              <a:spcBef>
                <a:spcPts val="1200"/>
              </a:spcBef>
              <a:spcAft>
                <a:spcPts val="1200"/>
              </a:spcAf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US" sz="2800" b="1" i="0" u="none" strike="noStrike" kern="1200" cap="none" spc="0" normalizeH="0" baseline="0" noProof="0" dirty="0">
                <a:solidFill>
                  <a:schemeClr val="tx1"/>
                </a:solidFill>
                <a:effectLst/>
                <a:uLnTx/>
                <a:uFillTx/>
                <a:latin typeface="Calibri" panose="020F0502020204030204"/>
                <a:ea typeface="+mn-ea"/>
                <a:cs typeface="+mn-cs"/>
              </a:rPr>
              <a:t>Gini coefficient’ is a</a:t>
            </a:r>
            <a:r>
              <a:rPr lang="en-US" sz="2400" b="1" dirty="0">
                <a:solidFill>
                  <a:schemeClr val="tx1"/>
                </a:solidFill>
                <a:latin typeface="Calibri" panose="020F0502020204030204"/>
              </a:rPr>
              <a:t>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measure of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the equality in an economy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It measures the distribution of income across a population.</a:t>
            </a:r>
          </a:p>
          <a:p>
            <a:pPr marR="0" lvl="0" algn="l" defTabSz="457200" rtl="0" eaLnBrk="1" fontAlgn="auto" latinLnBrk="0" hangingPunct="1">
              <a:lnSpc>
                <a:spcPct val="100000"/>
              </a:lnSpc>
              <a:spcBef>
                <a:spcPts val="1200"/>
              </a:spcBef>
              <a:spcAft>
                <a:spcPts val="1200"/>
              </a:spcAft>
              <a:buClrTx/>
              <a:buSzTx/>
              <a:tabLst/>
              <a:defRPr/>
            </a:pPr>
            <a:r>
              <a:rPr lang="en-US" sz="2800" b="1" dirty="0">
                <a:solidFill>
                  <a:prstClr val="black"/>
                </a:solidFill>
                <a:latin typeface="Calibri" panose="020F0502020204030204"/>
              </a:rPr>
              <a:t>In theory,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a:t>
            </a:r>
            <a:r>
              <a:rPr lang="en-US" sz="2800" b="1" dirty="0">
                <a:solidFill>
                  <a:schemeClr val="tx1"/>
                </a:solidFill>
                <a:latin typeface="Calibri" panose="020F0502020204030204"/>
              </a:rPr>
              <a:t>the greater the</a:t>
            </a:r>
            <a:r>
              <a:rPr kumimoji="0" lang="en-US" sz="2800" b="1" u="none" strike="noStrike" kern="1200" cap="none" spc="0" normalizeH="0" baseline="0" noProof="0" dirty="0">
                <a:solidFill>
                  <a:schemeClr val="tx1"/>
                </a:solidFill>
                <a:effectLst/>
                <a:uLnTx/>
                <a:uFillTx/>
                <a:latin typeface="Calibri" panose="020F0502020204030204"/>
                <a:ea typeface="+mn-ea"/>
                <a:cs typeface="+mn-cs"/>
              </a:rPr>
              <a:t> level of </a:t>
            </a:r>
            <a:r>
              <a:rPr lang="en-US" sz="2800" b="1" dirty="0">
                <a:solidFill>
                  <a:schemeClr val="tx1"/>
                </a:solidFill>
                <a:latin typeface="Calibri" panose="020F0502020204030204"/>
              </a:rPr>
              <a:t>equality</a:t>
            </a:r>
            <a:r>
              <a:rPr kumimoji="0" lang="en-US" sz="2800" b="1" u="none" strike="noStrike" kern="1200" cap="none" spc="0" normalizeH="0" baseline="0" noProof="0" dirty="0">
                <a:solidFill>
                  <a:schemeClr val="tx1"/>
                </a:solidFill>
                <a:effectLst/>
                <a:uLnTx/>
                <a:uFillTx/>
                <a:latin typeface="Calibri" panose="020F0502020204030204"/>
                <a:ea typeface="+mn-ea"/>
                <a:cs typeface="+mn-cs"/>
              </a:rPr>
              <a:t>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better the situation for an economy.</a:t>
            </a:r>
            <a:endParaRPr lang="en-US" sz="2800" b="1" dirty="0">
              <a:solidFill>
                <a:prstClr val="black"/>
              </a:solidFill>
              <a:latin typeface="Calibri" panose="020F0502020204030204"/>
            </a:endParaRPr>
          </a:p>
          <a:p>
            <a:pPr marR="0" lvl="0" algn="l" defTabSz="457200" rtl="0" eaLnBrk="1" fontAlgn="auto" latinLnBrk="0" hangingPunct="1">
              <a:lnSpc>
                <a:spcPct val="100000"/>
              </a:lnSpc>
              <a:spcBef>
                <a:spcPts val="1200"/>
              </a:spcBef>
              <a:spcAft>
                <a:spcPts val="1200"/>
              </a:spcAft>
              <a:buClrTx/>
              <a:buSzTx/>
              <a:tabLst/>
              <a:defRPr/>
            </a:pP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In this activity, the </a:t>
            </a:r>
            <a:r>
              <a:rPr kumimoji="0" lang="en-US" sz="2800" b="1" i="1" u="none" strike="noStrike" kern="1200" cap="none" spc="0" normalizeH="0" baseline="0" noProof="0" dirty="0">
                <a:solidFill>
                  <a:srgbClr val="00B050"/>
                </a:solidFill>
                <a:effectLst/>
                <a:uLnTx/>
                <a:uFillTx/>
                <a:latin typeface="Calibri" panose="020F0502020204030204"/>
                <a:ea typeface="+mn-ea"/>
                <a:cs typeface="+mn-cs"/>
              </a:rPr>
              <a:t>lower</a:t>
            </a:r>
            <a:r>
              <a:rPr kumimoji="0" lang="en-US" sz="2800" b="1" i="0" u="none" strike="noStrike" kern="1200" cap="none" spc="0" normalizeH="0" baseline="0" noProof="0" dirty="0">
                <a:solidFill>
                  <a:srgbClr val="00B050"/>
                </a:solidFill>
                <a:effectLst/>
                <a:uLnTx/>
                <a:uFillTx/>
                <a:latin typeface="Calibri" panose="020F0502020204030204"/>
                <a:ea typeface="+mn-ea"/>
                <a:cs typeface="+mn-cs"/>
              </a:rPr>
              <a:t> the Gini coefficient score </a:t>
            </a:r>
            <a:r>
              <a:rPr kumimoji="0" lang="en-US" sz="2800" b="1" i="0" u="none" strike="noStrike" kern="1200" cap="none" spc="0" normalizeH="0" baseline="0" noProof="0" dirty="0">
                <a:solidFill>
                  <a:prstClr val="black"/>
                </a:solidFill>
                <a:effectLst/>
                <a:uLnTx/>
                <a:uFillTx/>
                <a:latin typeface="Calibri" panose="020F0502020204030204"/>
                <a:ea typeface="+mn-ea"/>
                <a:cs typeface="+mn-cs"/>
              </a:rPr>
              <a:t>the greater the level of equality.</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D4DE6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GINI COEFFICIENT</a:t>
            </a:r>
            <a:endParaRPr kumimoji="0" lang="en-US" sz="36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273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defTabSz="457200">
              <a:spcBef>
                <a:spcPts val="1200"/>
              </a:spcBef>
              <a:spcAft>
                <a:spcPts val="1200"/>
              </a:spcAft>
              <a:defRPr/>
            </a:pPr>
            <a:r>
              <a:rPr lang="en-US" sz="2800" b="1" dirty="0">
                <a:solidFill>
                  <a:prstClr val="black"/>
                </a:solidFill>
              </a:rPr>
              <a:t>What policies might governments do (or not do) in the long-run or short-run to increase equality?</a:t>
            </a:r>
          </a:p>
          <a:p>
            <a:pPr defTabSz="457200">
              <a:spcBef>
                <a:spcPts val="1200"/>
              </a:spcBef>
              <a:spcAft>
                <a:spcPts val="1200"/>
              </a:spcAft>
              <a:defRPr/>
            </a:pPr>
            <a:r>
              <a:rPr lang="en-US" sz="2800" b="1" dirty="0">
                <a:solidFill>
                  <a:prstClr val="black"/>
                </a:solidFill>
              </a:rPr>
              <a:t>Work in groups to come up with your ideas.</a:t>
            </a:r>
          </a:p>
          <a:p>
            <a:pPr defTabSz="457200">
              <a:spcBef>
                <a:spcPts val="1200"/>
              </a:spcBef>
              <a:spcAft>
                <a:spcPts val="1200"/>
              </a:spcAft>
              <a:defRPr/>
            </a:pPr>
            <a:r>
              <a:rPr lang="en-US" sz="2800" b="1" dirty="0">
                <a:solidFill>
                  <a:prstClr val="black"/>
                </a:solidFill>
              </a:rPr>
              <a:t>For each idea, think about why this might help, but also think about other consequences of the government doing that policy, on businesses, government finances (so taxpayers), the rest of the world, etc.</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D4DE6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GINI COEFFICIENT</a:t>
            </a:r>
            <a:endParaRPr kumimoji="0" lang="en-US" sz="36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4675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defTabSz="457200">
              <a:defRPr/>
            </a:pPr>
            <a:r>
              <a:rPr lang="en-US" sz="2000" b="1" u="sng" dirty="0">
                <a:solidFill>
                  <a:prstClr val="black"/>
                </a:solidFill>
              </a:rPr>
              <a:t>POSSIBLE POLICIES TO IMPROVE INEQUALITY (INCREASE EQUALITY, OR STOP GROWTH IN INEQUALITY)</a:t>
            </a:r>
            <a:endParaRPr lang="en-US" sz="2000" b="1" dirty="0">
              <a:solidFill>
                <a:prstClr val="black"/>
              </a:solidFill>
            </a:endParaRPr>
          </a:p>
          <a:p>
            <a:pPr marL="342900" indent="-342900" defTabSz="457200">
              <a:buFont typeface="Arial" panose="020B0604020202020204" pitchFamily="34" charset="0"/>
              <a:buChar char="•"/>
              <a:defRPr/>
            </a:pPr>
            <a:r>
              <a:rPr lang="en-US" sz="2000" b="1" dirty="0">
                <a:solidFill>
                  <a:prstClr val="black"/>
                </a:solidFill>
              </a:rPr>
              <a:t>Promote economic growth in the economy so the economy is healthy and hope that at least some of that greater productivity in the economy is shared with the least well-off.</a:t>
            </a:r>
          </a:p>
          <a:p>
            <a:pPr marL="342900" indent="-342900" defTabSz="457200">
              <a:buFont typeface="Arial" panose="020B0604020202020204" pitchFamily="34" charset="0"/>
              <a:buChar char="•"/>
              <a:defRPr/>
            </a:pPr>
            <a:r>
              <a:rPr lang="en-US" sz="2000" b="1" dirty="0">
                <a:solidFill>
                  <a:prstClr val="black"/>
                </a:solidFill>
              </a:rPr>
              <a:t>Reduce unemployment – a big cause of inequality (and poverty) is unemployment, so investing in training, making it less costly for employers to hire (lower minimum wage, lower legal benefits or national insurance payments, etc.), are all possible ways of trying to reduce unemployment (see all the policies for employment for ideas here).</a:t>
            </a:r>
          </a:p>
          <a:p>
            <a:pPr marL="342900" indent="-342900" defTabSz="457200">
              <a:buFont typeface="Arial" panose="020B0604020202020204" pitchFamily="34" charset="0"/>
              <a:buChar char="•"/>
              <a:defRPr/>
            </a:pPr>
            <a:r>
              <a:rPr lang="en-US" sz="2000" b="1" dirty="0">
                <a:solidFill>
                  <a:prstClr val="black"/>
                </a:solidFill>
              </a:rPr>
              <a:t>Progressive taxation – the more someone earns, the higher the rate of taxation on the higher income.  E.g. higher rates of income tax over different levels of earning.  </a:t>
            </a:r>
          </a:p>
          <a:p>
            <a:pPr marL="342900" indent="-342900" defTabSz="457200">
              <a:buFont typeface="Arial" panose="020B0604020202020204" pitchFamily="34" charset="0"/>
              <a:buChar char="•"/>
              <a:defRPr/>
            </a:pPr>
            <a:r>
              <a:rPr lang="en-US" sz="2000" b="1" dirty="0">
                <a:solidFill>
                  <a:prstClr val="black"/>
                </a:solidFill>
              </a:rPr>
              <a:t>Increase government spending on benefits to those least well-off.  E.g. higher benefits payments, higher means-tested university grants, higher means-tested support for housing.</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D4DE6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GINI COEFFICIENT</a:t>
            </a:r>
            <a:endParaRPr kumimoji="0" lang="en-US" sz="36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157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85200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L="342900" indent="-342900" defTabSz="457200">
              <a:buFont typeface="Arial" panose="020B0604020202020204" pitchFamily="34" charset="0"/>
              <a:buChar char="•"/>
              <a:defRPr/>
            </a:pPr>
            <a:r>
              <a:rPr lang="en-US" sz="2400" b="1" dirty="0">
                <a:solidFill>
                  <a:prstClr val="black"/>
                </a:solidFill>
              </a:rPr>
              <a:t>You have the statistics for your country.</a:t>
            </a:r>
          </a:p>
          <a:p>
            <a:pPr marL="342900" indent="-342900" defTabSz="457200">
              <a:buFont typeface="Arial" panose="020B0604020202020204" pitchFamily="34" charset="0"/>
              <a:buChar char="•"/>
              <a:defRPr/>
            </a:pPr>
            <a:r>
              <a:rPr lang="en-US" sz="2400" b="1" dirty="0">
                <a:solidFill>
                  <a:prstClr val="black"/>
                </a:solidFill>
              </a:rPr>
              <a:t>You have a print-out of possible policies for these four areas.</a:t>
            </a:r>
          </a:p>
          <a:p>
            <a:pPr marL="342900" indent="-342900" defTabSz="457200">
              <a:buFont typeface="Arial" panose="020B0604020202020204" pitchFamily="34" charset="0"/>
              <a:buChar char="•"/>
              <a:defRPr/>
            </a:pPr>
            <a:r>
              <a:rPr lang="en-US" sz="2400" b="1" dirty="0">
                <a:solidFill>
                  <a:prstClr val="black"/>
                </a:solidFill>
              </a:rPr>
              <a:t>You’ve considered some of the trade-offs of each policy (they all have multiple effects around government (budgets, popularity, etc.), households and companies.</a:t>
            </a:r>
          </a:p>
          <a:p>
            <a:pPr marL="342900" indent="-342900" defTabSz="457200">
              <a:buFont typeface="Arial" panose="020B0604020202020204" pitchFamily="34" charset="0"/>
              <a:buChar char="•"/>
              <a:defRPr/>
            </a:pPr>
            <a:r>
              <a:rPr lang="en-US" sz="2400" b="1" dirty="0">
                <a:solidFill>
                  <a:prstClr val="black"/>
                </a:solidFill>
              </a:rPr>
              <a:t>Which policies might work for your country.  Be prepared to share with others and have your policy reviewed for </a:t>
            </a:r>
            <a:r>
              <a:rPr lang="en-US" sz="2400" b="1">
                <a:solidFill>
                  <a:prstClr val="black"/>
                </a:solidFill>
              </a:rPr>
              <a:t>its consequences!</a:t>
            </a:r>
            <a:endParaRPr lang="en-US" sz="2400" b="1" dirty="0">
              <a:solidFill>
                <a:prstClr val="black"/>
              </a:solidFill>
            </a:endParaRP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D4DE64"/>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457200" rtl="0" eaLnBrk="1" fontAlgn="auto" latinLnBrk="0" hangingPunct="1">
              <a:lnSpc>
                <a:spcPct val="100000"/>
              </a:lnSpc>
              <a:spcBef>
                <a:spcPts val="1200"/>
              </a:spcBef>
              <a:spcAft>
                <a:spcPts val="1200"/>
              </a:spcAft>
              <a:buClrTx/>
              <a:buSzTx/>
              <a:tabLst/>
              <a:defRPr/>
            </a:pPr>
            <a:r>
              <a:rPr kumimoji="0" lang="en-US" sz="3200" b="1" i="0" u="none" strike="noStrike" kern="1200" cap="none" spc="0" normalizeH="0" baseline="0" noProof="0" dirty="0">
                <a:ln>
                  <a:solidFill>
                    <a:sysClr val="windowText" lastClr="000000"/>
                  </a:solidFill>
                </a:ln>
                <a:solidFill>
                  <a:schemeClr val="bg1"/>
                </a:solidFill>
                <a:effectLst/>
                <a:uLnTx/>
                <a:uFillTx/>
                <a:latin typeface="Calibri" panose="020F0502020204030204"/>
                <a:ea typeface="+mn-ea"/>
                <a:cs typeface="+mn-cs"/>
              </a:rPr>
              <a:t>PICK A COUNTRY AND WRITE DOWN THE POLICIES YOU WOULD USE TO HELP THEM</a:t>
            </a:r>
          </a:p>
        </p:txBody>
      </p:sp>
    </p:spTree>
    <p:extLst>
      <p:ext uri="{BB962C8B-B14F-4D97-AF65-F5344CB8AC3E}">
        <p14:creationId xmlns:p14="http://schemas.microsoft.com/office/powerpoint/2010/main" val="3724384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BC973-E3E9-4BF1-A751-BD10B3FCFEF4}"/>
              </a:ext>
            </a:extLst>
          </p:cNvPr>
          <p:cNvSpPr>
            <a:spLocks noGrp="1"/>
          </p:cNvSpPr>
          <p:nvPr>
            <p:ph type="title"/>
          </p:nvPr>
        </p:nvSpPr>
        <p:spPr/>
        <p:txBody>
          <a:bodyPr/>
          <a:lstStyle/>
          <a:p>
            <a:r>
              <a:rPr lang="en-GB" dirty="0"/>
              <a:t>Summer work</a:t>
            </a:r>
          </a:p>
        </p:txBody>
      </p:sp>
      <p:sp>
        <p:nvSpPr>
          <p:cNvPr id="3" name="Content Placeholder 2">
            <a:extLst>
              <a:ext uri="{FF2B5EF4-FFF2-40B4-BE49-F238E27FC236}">
                <a16:creationId xmlns:a16="http://schemas.microsoft.com/office/drawing/2014/main" id="{5D2C0C5F-A550-4AC4-90BF-41A4047A3AE2}"/>
              </a:ext>
            </a:extLst>
          </p:cNvPr>
          <p:cNvSpPr>
            <a:spLocks noGrp="1"/>
          </p:cNvSpPr>
          <p:nvPr>
            <p:ph idx="1"/>
          </p:nvPr>
        </p:nvSpPr>
        <p:spPr/>
        <p:txBody>
          <a:bodyPr/>
          <a:lstStyle/>
          <a:p>
            <a:r>
              <a:rPr lang="en-GB" dirty="0"/>
              <a:t>Summer work will be set for you for Economics.</a:t>
            </a:r>
          </a:p>
          <a:p>
            <a:r>
              <a:rPr lang="en-US" dirty="0"/>
              <a:t>P</a:t>
            </a:r>
            <a:r>
              <a:rPr lang="en-GB" dirty="0"/>
              <a:t>lease complete carefully as it will prepare you for the Y12 course, as well as preparing you for the multiple choice quiz that all </a:t>
            </a:r>
            <a:r>
              <a:rPr lang="en-GB"/>
              <a:t>courses set near the start of Year 12.</a:t>
            </a:r>
            <a:endParaRPr lang="en-GB" dirty="0"/>
          </a:p>
        </p:txBody>
      </p:sp>
    </p:spTree>
    <p:extLst>
      <p:ext uri="{BB962C8B-B14F-4D97-AF65-F5344CB8AC3E}">
        <p14:creationId xmlns:p14="http://schemas.microsoft.com/office/powerpoint/2010/main" val="206018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F052B69-D087-8149-8CF4-67098FDE4DCE}"/>
              </a:ext>
            </a:extLst>
          </p:cNvPr>
          <p:cNvSpPr/>
          <p:nvPr/>
        </p:nvSpPr>
        <p:spPr>
          <a:xfrm>
            <a:off x="3000248" y="738632"/>
            <a:ext cx="6191504" cy="804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ECONOMICS</a:t>
            </a:r>
          </a:p>
        </p:txBody>
      </p:sp>
      <p:sp>
        <p:nvSpPr>
          <p:cNvPr id="14" name="Rectangle 13">
            <a:extLst>
              <a:ext uri="{FF2B5EF4-FFF2-40B4-BE49-F238E27FC236}">
                <a16:creationId xmlns:a16="http://schemas.microsoft.com/office/drawing/2014/main" id="{FA11631A-C82A-E347-8DBC-CF765A552AFC}"/>
              </a:ext>
            </a:extLst>
          </p:cNvPr>
          <p:cNvSpPr/>
          <p:nvPr/>
        </p:nvSpPr>
        <p:spPr>
          <a:xfrm>
            <a:off x="1489285" y="2756404"/>
            <a:ext cx="9213431" cy="1992315"/>
          </a:xfrm>
          <a:prstGeom prst="rect">
            <a:avLst/>
          </a:prstGeom>
          <a:solidFill>
            <a:srgbClr val="902569"/>
          </a:solidFill>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norm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ECONOMIC INDICATORS</a:t>
            </a:r>
            <a:endParaRPr kumimoji="0" lang="en-US" sz="6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FAB55D09-8B08-FDB5-2A91-D43E1FD7ABF3}"/>
              </a:ext>
            </a:extLst>
          </p:cNvPr>
          <p:cNvSpPr/>
          <p:nvPr/>
        </p:nvSpPr>
        <p:spPr>
          <a:xfrm>
            <a:off x="3000248" y="1543304"/>
            <a:ext cx="6191504" cy="80467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 TRUMPS ACTIVITY</a:t>
            </a:r>
          </a:p>
        </p:txBody>
      </p:sp>
    </p:spTree>
    <p:extLst>
      <p:ext uri="{BB962C8B-B14F-4D97-AF65-F5344CB8AC3E}">
        <p14:creationId xmlns:p14="http://schemas.microsoft.com/office/powerpoint/2010/main" val="2282459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09784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Economists use a number of measurements to determine the relative performance of one economy compared to another…</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902569"/>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panose="020F0502020204030204"/>
                <a:ea typeface="+mn-ea"/>
                <a:cs typeface="+mn-cs"/>
              </a:rPr>
              <a:t>ECONOMIC INDICATORS</a:t>
            </a:r>
          </a:p>
        </p:txBody>
      </p:sp>
    </p:spTree>
    <p:extLst>
      <p:ext uri="{BB962C8B-B14F-4D97-AF65-F5344CB8AC3E}">
        <p14:creationId xmlns:p14="http://schemas.microsoft.com/office/powerpoint/2010/main" val="410590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09784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For this activity we will use the following measures:</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4400" b="1" dirty="0">
                <a:solidFill>
                  <a:srgbClr val="BF1522"/>
                </a:solidFill>
                <a:latin typeface="Calibri" panose="020F0502020204030204"/>
              </a:rPr>
              <a:t>GDP per head of population</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4400" b="1" i="0" u="none" strike="noStrike" kern="1200" cap="none" spc="0" normalizeH="0" baseline="0" noProof="0" dirty="0">
                <a:solidFill>
                  <a:srgbClr val="F9B234"/>
                </a:solidFill>
                <a:effectLst/>
                <a:uLnTx/>
                <a:uFillTx/>
                <a:latin typeface="Calibri" panose="020F0502020204030204"/>
                <a:ea typeface="+mn-ea"/>
                <a:cs typeface="+mn-cs"/>
              </a:rPr>
              <a:t>Inflation</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4400" b="1" dirty="0">
                <a:solidFill>
                  <a:srgbClr val="00B1C3"/>
                </a:solidFill>
                <a:latin typeface="Calibri" panose="020F0502020204030204"/>
              </a:rPr>
              <a:t>Unemployment</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4400" b="1" i="0" u="none" strike="noStrike" kern="1200" cap="none" spc="0" normalizeH="0" baseline="0" noProof="0" dirty="0">
                <a:solidFill>
                  <a:srgbClr val="D4DE64"/>
                </a:solidFill>
                <a:effectLst/>
                <a:uLnTx/>
                <a:uFillTx/>
                <a:latin typeface="Calibri" panose="020F0502020204030204"/>
                <a:ea typeface="+mn-ea"/>
                <a:cs typeface="+mn-cs"/>
              </a:rPr>
              <a:t>Gini coefficient</a:t>
            </a:r>
            <a:endParaRPr kumimoji="0" lang="en-US" sz="4000" b="1" i="0" u="none" strike="noStrike" kern="1200" cap="none" spc="0" normalizeH="0" baseline="0" noProof="0" dirty="0">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902569"/>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panose="020F0502020204030204"/>
                <a:ea typeface="+mn-ea"/>
                <a:cs typeface="+mn-cs"/>
              </a:rPr>
              <a:t>ECONOMIC INDICATORS</a:t>
            </a:r>
          </a:p>
        </p:txBody>
      </p:sp>
    </p:spTree>
    <p:extLst>
      <p:ext uri="{BB962C8B-B14F-4D97-AF65-F5344CB8AC3E}">
        <p14:creationId xmlns:p14="http://schemas.microsoft.com/office/powerpoint/2010/main" val="12184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32819" y="1413365"/>
            <a:ext cx="6838639" cy="309784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spcBef>
                <a:spcPts val="1200"/>
              </a:spcBef>
              <a:spcAft>
                <a:spcPts val="1200"/>
              </a:spcAft>
              <a:buClrTx/>
              <a:buSzTx/>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We are about to play ‘Data Trumps’.  You will compete in pairs.  The objective of the game is to win all of your opponents ‘Data Trump’ cards</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902569"/>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panose="020F0502020204030204"/>
                <a:ea typeface="+mn-ea"/>
                <a:cs typeface="+mn-cs"/>
              </a:rPr>
              <a:t>DATA TRUMPS ACTIVITY</a:t>
            </a:r>
          </a:p>
        </p:txBody>
      </p:sp>
      <p:grpSp>
        <p:nvGrpSpPr>
          <p:cNvPr id="4" name="Group 3">
            <a:extLst>
              <a:ext uri="{FF2B5EF4-FFF2-40B4-BE49-F238E27FC236}">
                <a16:creationId xmlns:a16="http://schemas.microsoft.com/office/drawing/2014/main" id="{20BB481C-C64F-C345-333C-E20FC581EF3A}"/>
              </a:ext>
            </a:extLst>
          </p:cNvPr>
          <p:cNvGrpSpPr/>
          <p:nvPr/>
        </p:nvGrpSpPr>
        <p:grpSpPr>
          <a:xfrm>
            <a:off x="7681948" y="1731105"/>
            <a:ext cx="3544429" cy="3081705"/>
            <a:chOff x="7375219" y="3339986"/>
            <a:chExt cx="3544429" cy="3081705"/>
          </a:xfrm>
        </p:grpSpPr>
        <p:pic>
          <p:nvPicPr>
            <p:cNvPr id="3" name="Picture 2" descr="Graphical user interface, application, table&#10;&#10;Description automatically generated">
              <a:extLst>
                <a:ext uri="{FF2B5EF4-FFF2-40B4-BE49-F238E27FC236}">
                  <a16:creationId xmlns:a16="http://schemas.microsoft.com/office/drawing/2014/main" id="{950DE50F-E882-B454-F239-5CE1B2C7A67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386182" y="4697961"/>
              <a:ext cx="1533466" cy="1723730"/>
            </a:xfrm>
            <a:prstGeom prst="rect">
              <a:avLst/>
            </a:prstGeom>
            <a:ln w="28575">
              <a:solidFill>
                <a:schemeClr val="tx1"/>
              </a:solidFill>
            </a:ln>
          </p:spPr>
        </p:pic>
        <p:pic>
          <p:nvPicPr>
            <p:cNvPr id="6" name="Picture 5" descr="Graphical user interface, application, table&#10;&#10;Description automatically generated">
              <a:extLst>
                <a:ext uri="{FF2B5EF4-FFF2-40B4-BE49-F238E27FC236}">
                  <a16:creationId xmlns:a16="http://schemas.microsoft.com/office/drawing/2014/main" id="{2CFFDB21-3E6D-EED9-05C5-30657B767D7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1031" t="51132" r="69693" b="2160"/>
            <a:stretch/>
          </p:blipFill>
          <p:spPr>
            <a:xfrm>
              <a:off x="8729013" y="4263550"/>
              <a:ext cx="1536457" cy="1696359"/>
            </a:xfrm>
            <a:prstGeom prst="rect">
              <a:avLst/>
            </a:prstGeom>
            <a:ln w="28575">
              <a:solidFill>
                <a:schemeClr val="tx1"/>
              </a:solidFill>
            </a:ln>
          </p:spPr>
        </p:pic>
        <p:pic>
          <p:nvPicPr>
            <p:cNvPr id="7" name="Picture 6" descr="Graphical user interface, application, table&#10;&#10;Description automatically generated">
              <a:extLst>
                <a:ext uri="{FF2B5EF4-FFF2-40B4-BE49-F238E27FC236}">
                  <a16:creationId xmlns:a16="http://schemas.microsoft.com/office/drawing/2014/main" id="{72FDE23D-86DF-AF17-97A9-E5BBB08B3C38}"/>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052116" y="3801768"/>
              <a:ext cx="1556184" cy="1723730"/>
            </a:xfrm>
            <a:prstGeom prst="rect">
              <a:avLst/>
            </a:prstGeom>
            <a:ln w="28575">
              <a:solidFill>
                <a:schemeClr val="tx1"/>
              </a:solidFill>
            </a:ln>
          </p:spPr>
        </p:pic>
        <p:pic>
          <p:nvPicPr>
            <p:cNvPr id="10" name="Picture 9" descr="Graphical user interface, application, table&#10;&#10;Description automatically generated">
              <a:extLst>
                <a:ext uri="{FF2B5EF4-FFF2-40B4-BE49-F238E27FC236}">
                  <a16:creationId xmlns:a16="http://schemas.microsoft.com/office/drawing/2014/main" id="{D61AC195-75A5-F151-09E6-7D01D9AD51C0}"/>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375219" y="3339986"/>
              <a:ext cx="1556184" cy="1723730"/>
            </a:xfrm>
            <a:prstGeom prst="rect">
              <a:avLst/>
            </a:prstGeom>
            <a:ln w="28575">
              <a:solidFill>
                <a:schemeClr val="tx1"/>
              </a:solidFill>
            </a:ln>
          </p:spPr>
        </p:pic>
      </p:grpSp>
    </p:spTree>
    <p:extLst>
      <p:ext uri="{BB962C8B-B14F-4D97-AF65-F5344CB8AC3E}">
        <p14:creationId xmlns:p14="http://schemas.microsoft.com/office/powerpoint/2010/main" val="336776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32819" y="1413364"/>
            <a:ext cx="10924842" cy="5236291"/>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R="0" lvl="0" algn="l" defTabSz="457200" rtl="0" eaLnBrk="1" fontAlgn="auto" latinLnBrk="0" hangingPunct="1">
              <a:lnSpc>
                <a:spcPct val="100000"/>
              </a:lnSpc>
              <a:buClrTx/>
              <a:buSzTx/>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How to play:</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2400" b="1" dirty="0">
                <a:solidFill>
                  <a:prstClr val="black"/>
                </a:solidFill>
                <a:latin typeface="Calibri" panose="020F0502020204030204"/>
              </a:rPr>
              <a:t>Shuffle the pack of 24 cards</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Face down, share the pack out so that each player has 12 cards</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2400" b="1" dirty="0">
                <a:solidFill>
                  <a:prstClr val="black"/>
                </a:solidFill>
                <a:latin typeface="Calibri" panose="020F0502020204030204"/>
              </a:rPr>
              <a:t>Elect a player to ‘go first’</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Each player should look at their pack ‘face on’ so that they can see the data on the first card but hiding the information from their opponent</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2400" b="1" dirty="0">
                <a:solidFill>
                  <a:prstClr val="black"/>
                </a:solidFill>
                <a:latin typeface="Calibri" panose="020F0502020204030204"/>
              </a:rPr>
              <a:t>The player who starts attempts to ‘win’ their opponent's card by calling out ONE superior piece of data (e.g. a higher GDP per head).  Cards that have been won should be placed at the back of the winners’ pack.  Whoever has the ‘superior’ piece of data wins the round</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Who</a:t>
            </a:r>
            <a:r>
              <a:rPr lang="en-US" sz="2400" b="1" dirty="0">
                <a:solidFill>
                  <a:prstClr val="black"/>
                </a:solidFill>
                <a:latin typeface="Calibri" panose="020F0502020204030204"/>
              </a:rPr>
              <a:t>ever wins the round will call out the next piece of data</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Keep going until one person has won all of the cards!</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902569"/>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panose="020F0502020204030204"/>
                <a:ea typeface="+mn-ea"/>
                <a:cs typeface="+mn-cs"/>
              </a:rPr>
              <a:t>DATA TRUMPS ACTIVITY</a:t>
            </a:r>
          </a:p>
        </p:txBody>
      </p:sp>
    </p:spTree>
    <p:extLst>
      <p:ext uri="{BB962C8B-B14F-4D97-AF65-F5344CB8AC3E}">
        <p14:creationId xmlns:p14="http://schemas.microsoft.com/office/powerpoint/2010/main" val="391849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13B7B5F-607D-D747-9767-0246A2579AF1}"/>
              </a:ext>
            </a:extLst>
          </p:cNvPr>
          <p:cNvSpPr/>
          <p:nvPr/>
        </p:nvSpPr>
        <p:spPr>
          <a:xfrm>
            <a:off x="626302" y="1416205"/>
            <a:ext cx="10926362" cy="3097840"/>
          </a:xfrm>
          <a:prstGeom prst="rect">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lang="en-US" sz="3600" b="1" dirty="0">
                <a:solidFill>
                  <a:srgbClr val="BF1522"/>
                </a:solidFill>
                <a:latin typeface="Calibri" panose="020F0502020204030204"/>
              </a:rPr>
              <a:t>GDP per head of population (higher number wins)</a:t>
            </a:r>
          </a:p>
          <a:p>
            <a:pPr marL="571500" marR="0" lvl="0" indent="-571500" algn="l" defTabSz="457200" rtl="0" eaLnBrk="1" fontAlgn="auto" latinLnBrk="0" hangingPunct="1">
              <a:lnSpc>
                <a:spcPct val="100000"/>
              </a:lnSpc>
              <a:buClrTx/>
              <a:buSzTx/>
              <a:buFont typeface="Arial" panose="020B0604020202020204" pitchFamily="34" charset="0"/>
              <a:buChar char="•"/>
              <a:tabLst/>
              <a:defRPr/>
            </a:pPr>
            <a:r>
              <a:rPr kumimoji="0" lang="en-US" sz="3600" b="1" i="0" u="none" strike="noStrike" kern="1200" cap="none" spc="0" normalizeH="0" baseline="0" noProof="0" dirty="0">
                <a:solidFill>
                  <a:srgbClr val="F9B234"/>
                </a:solidFill>
                <a:effectLst/>
                <a:uLnTx/>
                <a:uFillTx/>
                <a:latin typeface="Calibri" panose="020F0502020204030204"/>
                <a:ea typeface="+mn-ea"/>
                <a:cs typeface="+mn-cs"/>
              </a:rPr>
              <a:t>Inflation (lower number wins)</a:t>
            </a:r>
          </a:p>
          <a:p>
            <a:pPr marL="571500" indent="-571500" defTabSz="457200">
              <a:buFont typeface="Arial" panose="020B0604020202020204" pitchFamily="34" charset="0"/>
              <a:buChar char="•"/>
              <a:defRPr/>
            </a:pPr>
            <a:r>
              <a:rPr lang="en-US" sz="3600" b="1" dirty="0">
                <a:solidFill>
                  <a:srgbClr val="00B1C3"/>
                </a:solidFill>
                <a:latin typeface="Calibri" panose="020F0502020204030204"/>
              </a:rPr>
              <a:t>Unemployment </a:t>
            </a:r>
            <a:r>
              <a:rPr kumimoji="0" lang="en-US" sz="3600" b="1" i="0" u="none" strike="noStrike" kern="1200" cap="none" spc="0" normalizeH="0" baseline="0" noProof="0" dirty="0">
                <a:solidFill>
                  <a:srgbClr val="00B1C3"/>
                </a:solidFill>
                <a:effectLst/>
                <a:uLnTx/>
                <a:uFillTx/>
                <a:latin typeface="Calibri" panose="020F0502020204030204"/>
                <a:ea typeface="+mn-ea"/>
                <a:cs typeface="+mn-cs"/>
              </a:rPr>
              <a:t>(lower number wins)</a:t>
            </a:r>
            <a:endParaRPr lang="en-US" sz="3600" b="1" dirty="0">
              <a:solidFill>
                <a:srgbClr val="00B1C3"/>
              </a:solidFill>
              <a:latin typeface="Calibri" panose="020F0502020204030204"/>
            </a:endParaRPr>
          </a:p>
          <a:p>
            <a:pPr marL="571500" indent="-571500" defTabSz="457200">
              <a:buFont typeface="Arial" panose="020B0604020202020204" pitchFamily="34" charset="0"/>
              <a:buChar char="•"/>
              <a:defRPr/>
            </a:pPr>
            <a:r>
              <a:rPr kumimoji="0" lang="en-US" sz="3600" b="1" i="0" u="none" strike="noStrike" kern="1200" cap="none" spc="0" normalizeH="0" baseline="0" noProof="0" dirty="0">
                <a:solidFill>
                  <a:srgbClr val="D4DE64"/>
                </a:solidFill>
                <a:effectLst/>
                <a:uLnTx/>
                <a:uFillTx/>
                <a:latin typeface="Calibri" panose="020F0502020204030204"/>
                <a:ea typeface="+mn-ea"/>
                <a:cs typeface="+mn-cs"/>
              </a:rPr>
              <a:t>Gini coefficient (lower number wins)</a:t>
            </a:r>
          </a:p>
        </p:txBody>
      </p:sp>
      <p:sp>
        <p:nvSpPr>
          <p:cNvPr id="9" name="Rectangle 8">
            <a:extLst>
              <a:ext uri="{FF2B5EF4-FFF2-40B4-BE49-F238E27FC236}">
                <a16:creationId xmlns:a16="http://schemas.microsoft.com/office/drawing/2014/main" id="{040C3364-1E3E-3246-A75C-DD3F57214A66}"/>
              </a:ext>
            </a:extLst>
          </p:cNvPr>
          <p:cNvSpPr/>
          <p:nvPr/>
        </p:nvSpPr>
        <p:spPr>
          <a:xfrm>
            <a:off x="626302" y="328635"/>
            <a:ext cx="10931359" cy="889132"/>
          </a:xfrm>
          <a:prstGeom prst="rect">
            <a:avLst/>
          </a:prstGeom>
          <a:solidFill>
            <a:srgbClr val="902569"/>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Calibri" panose="020F0502020204030204"/>
                <a:ea typeface="+mn-ea"/>
                <a:cs typeface="+mn-cs"/>
              </a:rPr>
              <a:t>DATA TRUMPS ACTIVITY</a:t>
            </a:r>
          </a:p>
        </p:txBody>
      </p:sp>
      <p:sp>
        <p:nvSpPr>
          <p:cNvPr id="2" name="Rectangle 1">
            <a:extLst>
              <a:ext uri="{FF2B5EF4-FFF2-40B4-BE49-F238E27FC236}">
                <a16:creationId xmlns:a16="http://schemas.microsoft.com/office/drawing/2014/main" id="{D956ACA9-7CE2-B5B4-5348-55628604B78A}"/>
              </a:ext>
            </a:extLst>
          </p:cNvPr>
          <p:cNvSpPr/>
          <p:nvPr/>
        </p:nvSpPr>
        <p:spPr>
          <a:xfrm>
            <a:off x="555585" y="5231757"/>
            <a:ext cx="11123271" cy="6829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b="1" i="1" dirty="0">
                <a:solidFill>
                  <a:schemeClr val="bg1"/>
                </a:solidFill>
              </a:rPr>
              <a:t>Note: all data taken from the ‘World Bank’ global economic data bank, 2022</a:t>
            </a:r>
          </a:p>
        </p:txBody>
      </p:sp>
    </p:spTree>
    <p:extLst>
      <p:ext uri="{BB962C8B-B14F-4D97-AF65-F5344CB8AC3E}">
        <p14:creationId xmlns:p14="http://schemas.microsoft.com/office/powerpoint/2010/main" val="188923640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5" ma:contentTypeDescription="Create a new document." ma:contentTypeScope="" ma:versionID="68db968f3c201d6bda36f7e0937378bf">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a4c179d4ccee0a51f8c94465ac42ae55"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FA39E9-7701-4012-A7FC-425BD1E74B86}">
  <ds:schemaRefs>
    <ds:schemaRef ds:uri="http://schemas.microsoft.com/sharepoint/v3/contenttype/forms"/>
  </ds:schemaRefs>
</ds:datastoreItem>
</file>

<file path=customXml/itemProps2.xml><?xml version="1.0" encoding="utf-8"?>
<ds:datastoreItem xmlns:ds="http://schemas.openxmlformats.org/officeDocument/2006/customXml" ds:itemID="{9F051423-9595-4744-BA0D-9F2DC20BDC7C}">
  <ds:schemaRefs>
    <ds:schemaRef ds:uri="http://schemas.microsoft.com/office/2006/documentManagement/types"/>
    <ds:schemaRef ds:uri="http://www.w3.org/XML/1998/namespace"/>
    <ds:schemaRef ds:uri="http://schemas.microsoft.com/office/2006/metadata/properties"/>
    <ds:schemaRef ds:uri="http://purl.org/dc/terms/"/>
    <ds:schemaRef ds:uri="http://purl.org/dc/dcmitype/"/>
    <ds:schemaRef ds:uri="3ae4bebc-5183-402f-9a72-94513702be85"/>
    <ds:schemaRef ds:uri="http://purl.org/dc/elements/1.1/"/>
    <ds:schemaRef ds:uri="http://schemas.openxmlformats.org/package/2006/metadata/core-properties"/>
    <ds:schemaRef ds:uri="http://schemas.microsoft.com/office/infopath/2007/PartnerControls"/>
    <ds:schemaRef ds:uri="0ff20ada-ea1e-4479-af96-12e7f68be8f6"/>
  </ds:schemaRefs>
</ds:datastoreItem>
</file>

<file path=customXml/itemProps3.xml><?xml version="1.0" encoding="utf-8"?>
<ds:datastoreItem xmlns:ds="http://schemas.openxmlformats.org/officeDocument/2006/customXml" ds:itemID="{0C644A58-77DC-4B29-88E2-69CD2E79FC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e4bebc-5183-402f-9a72-94513702be85"/>
    <ds:schemaRef ds:uri="0ff20ada-ea1e-4479-af96-12e7f68be8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194</TotalTime>
  <Words>2597</Words>
  <Application>Microsoft Office PowerPoint</Application>
  <PresentationFormat>Widescreen</PresentationFormat>
  <Paragraphs>209</Paragraphs>
  <Slides>29</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1_Office Theme</vt:lpstr>
      <vt:lpstr>PowerPoint Presentation</vt:lpstr>
      <vt:lpstr>What is Economics?</vt:lpstr>
      <vt:lpstr>Summer 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Ranking by total GDP (IMF figures, 2024)</vt:lpstr>
      <vt:lpstr>Ranking by total GDP (IMF figures,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Clark</dc:creator>
  <cp:lastModifiedBy>Mr J Eden</cp:lastModifiedBy>
  <cp:revision>13</cp:revision>
  <dcterms:created xsi:type="dcterms:W3CDTF">2022-06-14T15:25:15Z</dcterms:created>
  <dcterms:modified xsi:type="dcterms:W3CDTF">2024-06-28T11:21:32Z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ies>
</file>