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sldIdLst>
    <p:sldId id="256" r:id="rId2"/>
    <p:sldId id="266" r:id="rId3"/>
    <p:sldId id="257" r:id="rId4"/>
    <p:sldId id="258" r:id="rId5"/>
    <p:sldId id="263" r:id="rId6"/>
    <p:sldId id="264" r:id="rId7"/>
    <p:sldId id="261" r:id="rId8"/>
    <p:sldId id="262" r:id="rId9"/>
    <p:sldId id="265"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CC2AB6-203F-4F5F-843F-13DA911DC575}" type="datetimeFigureOut">
              <a:rPr lang="en-GB" smtClean="0"/>
              <a:pPr/>
              <a:t>28/06/2024</a:t>
            </a:fld>
            <a:endParaRPr lang="en-GB"/>
          </a:p>
        </p:txBody>
      </p:sp>
      <p:sp>
        <p:nvSpPr>
          <p:cNvPr id="5" name="Footer Placeholder 4"/>
          <p:cNvSpPr>
            <a:spLocks noGrp="1"/>
          </p:cNvSpPr>
          <p:nvPr>
            <p:ph type="ftr" sz="quarter" idx="11"/>
          </p:nvPr>
        </p:nvSpPr>
        <p:spPr>
          <a:xfrm>
            <a:off x="812805" y="6272785"/>
            <a:ext cx="4745736" cy="365125"/>
          </a:xfrm>
        </p:spPr>
        <p:txBody>
          <a:bodyPr/>
          <a:lstStyle/>
          <a:p>
            <a:endParaRPr lang="en-GB"/>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DBF2F89-B296-498B-B6A1-EAB97999843A}" type="slidenum">
              <a:rPr lang="en-GB" smtClean="0"/>
              <a:pPr/>
              <a:t>‹#›</a:t>
            </a:fld>
            <a:endParaRPr lang="en-GB"/>
          </a:p>
        </p:txBody>
      </p:sp>
    </p:spTree>
    <p:extLst>
      <p:ext uri="{BB962C8B-B14F-4D97-AF65-F5344CB8AC3E}">
        <p14:creationId xmlns:p14="http://schemas.microsoft.com/office/powerpoint/2010/main" val="93739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CC2AB6-203F-4F5F-843F-13DA911DC575}" type="datetimeFigureOut">
              <a:rPr lang="en-GB" smtClean="0"/>
              <a:pPr/>
              <a:t>28/06/2024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BF2F89-B296-498B-B6A1-EAB97999843A}" type="slidenum">
              <a:rPr lang="en-GB" smtClean="0"/>
              <a:pPr/>
              <a:t>‹#›</a:t>
            </a:fld>
            <a:endParaRPr lang="en-GB"/>
          </a:p>
        </p:txBody>
      </p:sp>
    </p:spTree>
    <p:extLst>
      <p:ext uri="{BB962C8B-B14F-4D97-AF65-F5344CB8AC3E}">
        <p14:creationId xmlns:p14="http://schemas.microsoft.com/office/powerpoint/2010/main" val="255165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CC2AB6-203F-4F5F-843F-13DA911DC575}" type="datetimeFigureOut">
              <a:rPr lang="en-GB" smtClean="0"/>
              <a:pPr/>
              <a:t>28/06/2024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BF2F89-B296-498B-B6A1-EAB97999843A}" type="slidenum">
              <a:rPr lang="en-GB" smtClean="0"/>
              <a:pPr/>
              <a:t>‹#›</a:t>
            </a:fld>
            <a:endParaRPr lang="en-GB"/>
          </a:p>
        </p:txBody>
      </p:sp>
    </p:spTree>
    <p:extLst>
      <p:ext uri="{BB962C8B-B14F-4D97-AF65-F5344CB8AC3E}">
        <p14:creationId xmlns:p14="http://schemas.microsoft.com/office/powerpoint/2010/main" val="3674049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D0CC2AB6-203F-4F5F-843F-13DA911DC575}" type="datetimeFigureOut">
              <a:rPr lang="en-GB" smtClean="0"/>
              <a:pPr/>
              <a:t>28/06/2024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BF2F89-B296-498B-B6A1-EAB97999843A}" type="slidenum">
              <a:rPr lang="en-GB" smtClean="0"/>
              <a:pPr/>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064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CC2AB6-203F-4F5F-843F-13DA911DC575}" type="datetimeFigureOut">
              <a:rPr lang="en-GB" smtClean="0"/>
              <a:pPr/>
              <a:t>28/06/2024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BF2F89-B296-498B-B6A1-EAB97999843A}" type="slidenum">
              <a:rPr lang="en-GB" smtClean="0"/>
              <a:pPr/>
              <a:t>‹#›</a:t>
            </a:fld>
            <a:endParaRPr lang="en-GB"/>
          </a:p>
        </p:txBody>
      </p:sp>
    </p:spTree>
    <p:extLst>
      <p:ext uri="{BB962C8B-B14F-4D97-AF65-F5344CB8AC3E}">
        <p14:creationId xmlns:p14="http://schemas.microsoft.com/office/powerpoint/2010/main" val="236178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0CC2AB6-203F-4F5F-843F-13DA911DC575}" type="datetimeFigureOut">
              <a:rPr lang="en-GB" smtClean="0"/>
              <a:pPr/>
              <a:t>28/06/2024</a:t>
            </a:fld>
            <a:endParaRPr lang="en-GB"/>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GB"/>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DBF2F89-B296-498B-B6A1-EAB97999843A}" type="slidenum">
              <a:rPr lang="en-GB" smtClean="0"/>
              <a:pPr/>
              <a:t>‹#›</a:t>
            </a:fld>
            <a:endParaRPr lang="en-GB"/>
          </a:p>
        </p:txBody>
      </p:sp>
    </p:spTree>
    <p:extLst>
      <p:ext uri="{BB962C8B-B14F-4D97-AF65-F5344CB8AC3E}">
        <p14:creationId xmlns:p14="http://schemas.microsoft.com/office/powerpoint/2010/main" val="23109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CC2AB6-203F-4F5F-843F-13DA911DC575}" type="datetimeFigureOut">
              <a:rPr lang="en-GB" smtClean="0"/>
              <a:pPr/>
              <a:t>28/06/2024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BF2F89-B296-498B-B6A1-EAB97999843A}" type="slidenum">
              <a:rPr lang="en-GB" smtClean="0"/>
              <a:pPr/>
              <a:t>‹#›</a:t>
            </a:fld>
            <a:endParaRPr lang="en-GB"/>
          </a:p>
        </p:txBody>
      </p:sp>
    </p:spTree>
    <p:extLst>
      <p:ext uri="{BB962C8B-B14F-4D97-AF65-F5344CB8AC3E}">
        <p14:creationId xmlns:p14="http://schemas.microsoft.com/office/powerpoint/2010/main" val="369811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CC2AB6-203F-4F5F-843F-13DA911DC575}" type="datetimeFigureOut">
              <a:rPr lang="en-GB" smtClean="0"/>
              <a:pPr/>
              <a:t>28/06/2024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BF2F89-B296-498B-B6A1-EAB97999843A}" type="slidenum">
              <a:rPr lang="en-GB" smtClean="0"/>
              <a:pPr/>
              <a:t>‹#›</a:t>
            </a:fld>
            <a:endParaRPr lang="en-GB"/>
          </a:p>
        </p:txBody>
      </p:sp>
    </p:spTree>
    <p:extLst>
      <p:ext uri="{BB962C8B-B14F-4D97-AF65-F5344CB8AC3E}">
        <p14:creationId xmlns:p14="http://schemas.microsoft.com/office/powerpoint/2010/main" val="30367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0CC2AB6-203F-4F5F-843F-13DA911DC575}" type="datetimeFigureOut">
              <a:rPr lang="en-GB" smtClean="0"/>
              <a:pPr/>
              <a:t>28/06/2024</a:t>
            </a:fld>
            <a:endParaRPr lang="en-GB"/>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GB"/>
          </a:p>
        </p:txBody>
      </p:sp>
      <p:sp>
        <p:nvSpPr>
          <p:cNvPr id="5" name="Slide Number Placeholder 4"/>
          <p:cNvSpPr>
            <a:spLocks noGrp="1"/>
          </p:cNvSpPr>
          <p:nvPr>
            <p:ph type="sldNum" sz="quarter" idx="12"/>
          </p:nvPr>
        </p:nvSpPr>
        <p:spPr/>
        <p:txBody>
          <a:bodyPr/>
          <a:lstStyle/>
          <a:p>
            <a:fld id="{4DBF2F89-B296-498B-B6A1-EAB97999843A}" type="slidenum">
              <a:rPr lang="en-GB" smtClean="0"/>
              <a:pPr/>
              <a:t>‹#›</a:t>
            </a:fld>
            <a:endParaRPr lang="en-GB"/>
          </a:p>
        </p:txBody>
      </p:sp>
    </p:spTree>
    <p:extLst>
      <p:ext uri="{BB962C8B-B14F-4D97-AF65-F5344CB8AC3E}">
        <p14:creationId xmlns:p14="http://schemas.microsoft.com/office/powerpoint/2010/main" val="370416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C2AB6-203F-4F5F-843F-13DA911DC575}" type="datetimeFigureOut">
              <a:rPr lang="en-GB" smtClean="0"/>
              <a:pPr/>
              <a:t>28/06/2024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BF2F89-B296-498B-B6A1-EAB97999843A}" type="slidenum">
              <a:rPr lang="en-GB" smtClean="0"/>
              <a:pPr/>
              <a:t>‹#›</a:t>
            </a:fld>
            <a:endParaRPr lang="en-GB"/>
          </a:p>
        </p:txBody>
      </p:sp>
    </p:spTree>
    <p:extLst>
      <p:ext uri="{BB962C8B-B14F-4D97-AF65-F5344CB8AC3E}">
        <p14:creationId xmlns:p14="http://schemas.microsoft.com/office/powerpoint/2010/main" val="208384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0CC2AB6-203F-4F5F-843F-13DA911DC575}" type="datetimeFigureOut">
              <a:rPr lang="en-GB" smtClean="0"/>
              <a:pPr/>
              <a:t>28/06/2024</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4DBF2F89-B296-498B-B6A1-EAB97999843A}" type="slidenum">
              <a:rPr lang="en-GB" smtClean="0"/>
              <a:pPr/>
              <a:t>‹#›</a:t>
            </a:fld>
            <a:endParaRPr lang="en-GB"/>
          </a:p>
        </p:txBody>
      </p:sp>
    </p:spTree>
    <p:extLst>
      <p:ext uri="{BB962C8B-B14F-4D97-AF65-F5344CB8AC3E}">
        <p14:creationId xmlns:p14="http://schemas.microsoft.com/office/powerpoint/2010/main" val="33126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0CC2AB6-203F-4F5F-843F-13DA911DC575}" type="datetimeFigureOut">
              <a:rPr lang="en-GB" smtClean="0"/>
              <a:pPr/>
              <a:t>28/06/2024</a:t>
            </a:fld>
            <a:endParaRPr lang="en-GB"/>
          </a:p>
        </p:txBody>
      </p:sp>
      <p:sp>
        <p:nvSpPr>
          <p:cNvPr id="10" name="Slide Number Placeholder 9"/>
          <p:cNvSpPr>
            <a:spLocks noGrp="1"/>
          </p:cNvSpPr>
          <p:nvPr>
            <p:ph type="sldNum" sz="quarter" idx="12"/>
          </p:nvPr>
        </p:nvSpPr>
        <p:spPr/>
        <p:txBody>
          <a:bodyPr/>
          <a:lstStyle/>
          <a:p>
            <a:fld id="{4DBF2F89-B296-498B-B6A1-EAB97999843A}" type="slidenum">
              <a:rPr lang="en-GB" smtClean="0"/>
              <a:pPr/>
              <a:t>‹#›</a:t>
            </a:fld>
            <a:endParaRPr lang="en-GB"/>
          </a:p>
        </p:txBody>
      </p:sp>
    </p:spTree>
    <p:extLst>
      <p:ext uri="{BB962C8B-B14F-4D97-AF65-F5344CB8AC3E}">
        <p14:creationId xmlns:p14="http://schemas.microsoft.com/office/powerpoint/2010/main" val="99905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0CC2AB6-203F-4F5F-843F-13DA911DC575}" type="datetimeFigureOut">
              <a:rPr lang="en-GB" smtClean="0"/>
              <a:pPr/>
              <a:t>28/06/2024</a:t>
            </a:fld>
            <a:endParaRPr lang="en-GB"/>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DBF2F89-B296-498B-B6A1-EAB97999843A}" type="slidenum">
              <a:rPr lang="en-GB" smtClean="0"/>
              <a:pPr/>
              <a:t>‹#›</a:t>
            </a:fld>
            <a:endParaRPr lang="en-GB"/>
          </a:p>
        </p:txBody>
      </p:sp>
    </p:spTree>
    <p:extLst>
      <p:ext uri="{BB962C8B-B14F-4D97-AF65-F5344CB8AC3E}">
        <p14:creationId xmlns:p14="http://schemas.microsoft.com/office/powerpoint/2010/main" val="288130711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 Level Music Technology</a:t>
            </a:r>
          </a:p>
        </p:txBody>
      </p:sp>
      <p:sp>
        <p:nvSpPr>
          <p:cNvPr id="3" name="Subtitle 2"/>
          <p:cNvSpPr>
            <a:spLocks noGrp="1"/>
          </p:cNvSpPr>
          <p:nvPr>
            <p:ph type="subTitle" idx="1"/>
          </p:nvPr>
        </p:nvSpPr>
        <p:spPr/>
        <p:txBody>
          <a:bodyPr>
            <a:normAutofit/>
          </a:bodyPr>
          <a:lstStyle/>
          <a:p>
            <a:r>
              <a:rPr lang="en-GB" dirty="0"/>
              <a:t>What you should expect and what will be expected of you.</a:t>
            </a:r>
          </a:p>
        </p:txBody>
      </p:sp>
    </p:spTree>
    <p:extLst>
      <p:ext uri="{BB962C8B-B14F-4D97-AF65-F5344CB8AC3E}">
        <p14:creationId xmlns:p14="http://schemas.microsoft.com/office/powerpoint/2010/main" val="256795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4BB0-27F4-4049-91C1-F81B2599E69E}"/>
              </a:ext>
            </a:extLst>
          </p:cNvPr>
          <p:cNvSpPr>
            <a:spLocks noGrp="1"/>
          </p:cNvSpPr>
          <p:nvPr>
            <p:ph type="title"/>
          </p:nvPr>
        </p:nvSpPr>
        <p:spPr/>
        <p:txBody>
          <a:bodyPr/>
          <a:lstStyle/>
          <a:p>
            <a:r>
              <a:rPr lang="en-US" dirty="0"/>
              <a:t>Microphone Placement</a:t>
            </a:r>
            <a:endParaRPr lang="en-GB" dirty="0"/>
          </a:p>
        </p:txBody>
      </p:sp>
      <p:sp>
        <p:nvSpPr>
          <p:cNvPr id="3" name="Content Placeholder 2">
            <a:extLst>
              <a:ext uri="{FF2B5EF4-FFF2-40B4-BE49-F238E27FC236}">
                <a16:creationId xmlns:a16="http://schemas.microsoft.com/office/drawing/2014/main" id="{AE784AD1-28D9-4C8D-A601-24BBE27D2D22}"/>
              </a:ext>
            </a:extLst>
          </p:cNvPr>
          <p:cNvSpPr>
            <a:spLocks noGrp="1"/>
          </p:cNvSpPr>
          <p:nvPr>
            <p:ph sz="quarter" idx="13"/>
          </p:nvPr>
        </p:nvSpPr>
        <p:spPr/>
        <p:txBody>
          <a:bodyPr/>
          <a:lstStyle/>
          <a:p>
            <a:r>
              <a:rPr lang="en-US" dirty="0"/>
              <a:t>When we record an acoustic guitar, the placement of microphone makes a huge difference to the overall sound as we will discover today. </a:t>
            </a:r>
          </a:p>
          <a:p>
            <a:endParaRPr lang="en-US" dirty="0"/>
          </a:p>
          <a:p>
            <a:r>
              <a:rPr lang="en-US" dirty="0"/>
              <a:t>Sound Hole – Main area the sound comes out of, consider that the closer you get the more low end / bass frequencies you will get alongside increased noise from strumming. </a:t>
            </a:r>
          </a:p>
          <a:p>
            <a:endParaRPr lang="en-US" dirty="0"/>
          </a:p>
          <a:p>
            <a:r>
              <a:rPr lang="en-US" dirty="0"/>
              <a:t>Fretboard – Not where you would think but a really nice sound to blend with the other parts, closer / straight at the fretboard will give you increased finger noise. </a:t>
            </a:r>
            <a:endParaRPr lang="en-GB" dirty="0"/>
          </a:p>
        </p:txBody>
      </p:sp>
    </p:spTree>
    <p:extLst>
      <p:ext uri="{BB962C8B-B14F-4D97-AF65-F5344CB8AC3E}">
        <p14:creationId xmlns:p14="http://schemas.microsoft.com/office/powerpoint/2010/main" val="182130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170" y="4384781"/>
            <a:ext cx="2108120" cy="21081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251"/>
            <a:ext cx="2791033" cy="21081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14830"/>
            <a:ext cx="2984183" cy="20502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91440" y="3059430"/>
            <a:ext cx="2699593" cy="1061829"/>
          </a:xfrm>
          <a:prstGeom prst="rect">
            <a:avLst/>
          </a:prstGeom>
          <a:noFill/>
        </p:spPr>
        <p:txBody>
          <a:bodyPr wrap="square" rtlCol="0">
            <a:spAutoFit/>
          </a:bodyPr>
          <a:lstStyle/>
          <a:p>
            <a:pPr algn="ctr"/>
            <a:r>
              <a:rPr lang="en-GB" sz="2100" b="1" i="1" dirty="0">
                <a:solidFill>
                  <a:srgbClr val="0070C0"/>
                </a:solidFill>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2776265" y="434371"/>
            <a:ext cx="2875855" cy="1038746"/>
          </a:xfrm>
          <a:prstGeom prst="rect">
            <a:avLst/>
          </a:prstGeom>
          <a:noFill/>
        </p:spPr>
        <p:txBody>
          <a:bodyPr wrap="square" lIns="68580" tIns="34290" rIns="68580" bIns="34290" rtlCol="0" anchor="t">
            <a:spAutoFit/>
          </a:bodyPr>
          <a:lstStyle/>
          <a:p>
            <a:r>
              <a:rPr lang="en-GB" sz="2100" b="1" u="sng" dirty="0"/>
              <a:t>Title: Recording a </a:t>
            </a:r>
          </a:p>
          <a:p>
            <a:r>
              <a:rPr lang="en-GB" sz="2100" b="1" u="sng" dirty="0"/>
              <a:t>guitar part and </a:t>
            </a:r>
          </a:p>
          <a:p>
            <a:r>
              <a:rPr lang="en-GB" sz="2100" b="1" u="sng" dirty="0"/>
              <a:t>adding effects</a:t>
            </a:r>
          </a:p>
        </p:txBody>
      </p:sp>
      <p:sp>
        <p:nvSpPr>
          <p:cNvPr id="6" name="TextBox 5">
            <a:extLst>
              <a:ext uri="{FF2B5EF4-FFF2-40B4-BE49-F238E27FC236}">
                <a16:creationId xmlns:a16="http://schemas.microsoft.com/office/drawing/2014/main" id="{6B680610-4F80-46A2-AB4C-8A9B847B68AC}"/>
              </a:ext>
            </a:extLst>
          </p:cNvPr>
          <p:cNvSpPr txBox="1"/>
          <p:nvPr/>
        </p:nvSpPr>
        <p:spPr>
          <a:xfrm>
            <a:off x="2995155" y="1745321"/>
            <a:ext cx="3510816" cy="2977738"/>
          </a:xfrm>
          <a:prstGeom prst="rect">
            <a:avLst/>
          </a:prstGeom>
          <a:noFill/>
        </p:spPr>
        <p:txBody>
          <a:bodyPr wrap="square" lIns="68580" tIns="34290" rIns="68580" bIns="34290" rtlCol="0" anchor="t">
            <a:spAutoFit/>
          </a:bodyPr>
          <a:lstStyle/>
          <a:p>
            <a:r>
              <a:rPr lang="en-GB" sz="2100" dirty="0"/>
              <a:t>Aims:</a:t>
            </a:r>
          </a:p>
          <a:p>
            <a:pPr marL="257175" indent="-257175">
              <a:buAutoNum type="arabicPeriod"/>
            </a:pPr>
            <a:r>
              <a:rPr lang="en-GB" sz="2100" dirty="0"/>
              <a:t>To be able to add a variety of different effects to a guitar part.</a:t>
            </a:r>
          </a:p>
          <a:p>
            <a:pPr marL="257175" indent="-257175">
              <a:buAutoNum type="arabicPeriod"/>
            </a:pPr>
            <a:r>
              <a:rPr lang="en-GB" sz="2100" dirty="0">
                <a:ea typeface="Calibri"/>
                <a:cs typeface="Calibri"/>
              </a:rPr>
              <a:t>To understand the differences between recording techniques and the sound they create.</a:t>
            </a:r>
          </a:p>
        </p:txBody>
      </p:sp>
      <p:sp>
        <p:nvSpPr>
          <p:cNvPr id="2" name="TextBox 1">
            <a:extLst>
              <a:ext uri="{FF2B5EF4-FFF2-40B4-BE49-F238E27FC236}">
                <a16:creationId xmlns:a16="http://schemas.microsoft.com/office/drawing/2014/main" id="{DD40849A-58A8-4EBA-9FD3-8C38F19A6997}"/>
              </a:ext>
            </a:extLst>
          </p:cNvPr>
          <p:cNvSpPr txBox="1"/>
          <p:nvPr/>
        </p:nvSpPr>
        <p:spPr>
          <a:xfrm>
            <a:off x="6584481" y="405063"/>
            <a:ext cx="2380891" cy="3624069"/>
          </a:xfrm>
          <a:prstGeom prst="rect">
            <a:avLst/>
          </a:prstGeom>
          <a:noFill/>
          <a:ln>
            <a:solidFill>
              <a:schemeClr val="tx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2100" b="1" dirty="0"/>
              <a:t>DNA:</a:t>
            </a:r>
          </a:p>
          <a:p>
            <a:r>
              <a:rPr lang="en-US" sz="2100" b="1" dirty="0">
                <a:ea typeface="Calibri"/>
                <a:cs typeface="Calibri"/>
              </a:rPr>
              <a:t>Write down a list of effects that can be added to a guitar part.</a:t>
            </a:r>
          </a:p>
          <a:p>
            <a:endParaRPr lang="en-US" sz="2100" b="1" dirty="0">
              <a:ea typeface="Calibri"/>
              <a:cs typeface="Calibri"/>
            </a:endParaRPr>
          </a:p>
          <a:p>
            <a:r>
              <a:rPr lang="en-US" sz="2100" b="1" u="sng" dirty="0">
                <a:ea typeface="Calibri"/>
                <a:cs typeface="Calibri"/>
              </a:rPr>
              <a:t>Extension:</a:t>
            </a:r>
          </a:p>
          <a:p>
            <a:r>
              <a:rPr lang="en-US" sz="2100" b="1" dirty="0">
                <a:ea typeface="Calibri"/>
                <a:cs typeface="Calibri"/>
              </a:rPr>
              <a:t>Write down how they sound and / or how the sound is created.</a:t>
            </a: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5361860" y="4566860"/>
            <a:ext cx="1519933" cy="1581185"/>
          </a:xfrm>
          <a:prstGeom prst="rect">
            <a:avLst/>
          </a:prstGeom>
        </p:spPr>
      </p:pic>
    </p:spTree>
    <p:extLst>
      <p:ext uri="{BB962C8B-B14F-4D97-AF65-F5344CB8AC3E}">
        <p14:creationId xmlns:p14="http://schemas.microsoft.com/office/powerpoint/2010/main" val="175693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t>Why study music Technology?</a:t>
            </a:r>
          </a:p>
        </p:txBody>
      </p:sp>
      <p:sp>
        <p:nvSpPr>
          <p:cNvPr id="3" name="Content Placeholder 2"/>
          <p:cNvSpPr>
            <a:spLocks noGrp="1"/>
          </p:cNvSpPr>
          <p:nvPr>
            <p:ph sz="quarter" idx="13"/>
          </p:nvPr>
        </p:nvSpPr>
        <p:spPr/>
        <p:txBody>
          <a:bodyPr>
            <a:normAutofit/>
          </a:bodyPr>
          <a:lstStyle/>
          <a:p>
            <a:r>
              <a:rPr lang="en-US" sz="2000" dirty="0"/>
              <a:t>Studying Music Technology gives you the opportunity to develop your skills in three key areas – recording and production techniques, the principles of sound and audio technology and the development of recording and production.</a:t>
            </a:r>
            <a:endParaRPr lang="en-GB" sz="2000" dirty="0"/>
          </a:p>
          <a:p>
            <a:r>
              <a:rPr lang="en-US" sz="2000" dirty="0"/>
              <a:t>You will have access to our purpose-built recording studio and will be given the opportunity to develop the technical skills needed to excel in this exciting field of work.</a:t>
            </a:r>
            <a:endParaRPr lang="en-GB" sz="2000" dirty="0"/>
          </a:p>
          <a:p>
            <a:r>
              <a:rPr lang="en-US" sz="2000" dirty="0"/>
              <a:t>This subject provides a solid foundation for musicians whose interests lie in contemporary music, either behind the scenes as an engineer/producer, or in the spotlight as a performer/composer.</a:t>
            </a:r>
            <a:endParaRPr lang="en-GB" sz="2000" dirty="0"/>
          </a:p>
          <a:p>
            <a:endParaRPr lang="en-GB" dirty="0"/>
          </a:p>
        </p:txBody>
      </p:sp>
    </p:spTree>
    <p:extLst>
      <p:ext uri="{BB962C8B-B14F-4D97-AF65-F5344CB8AC3E}">
        <p14:creationId xmlns:p14="http://schemas.microsoft.com/office/powerpoint/2010/main" val="238048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Entry Requirements</a:t>
            </a:r>
            <a:br>
              <a:rPr lang="en-GB" dirty="0"/>
            </a:br>
            <a:endParaRPr lang="en-GB" dirty="0"/>
          </a:p>
        </p:txBody>
      </p:sp>
      <p:sp>
        <p:nvSpPr>
          <p:cNvPr id="3" name="Content Placeholder 2"/>
          <p:cNvSpPr>
            <a:spLocks noGrp="1"/>
          </p:cNvSpPr>
          <p:nvPr>
            <p:ph sz="quarter" idx="13"/>
          </p:nvPr>
        </p:nvSpPr>
        <p:spPr/>
        <p:txBody>
          <a:bodyPr/>
          <a:lstStyle/>
          <a:p>
            <a:r>
              <a:rPr lang="en-GB" sz="2400" dirty="0"/>
              <a:t>5 GCSE’s 4-9.</a:t>
            </a:r>
          </a:p>
          <a:p>
            <a:r>
              <a:rPr lang="en-GB" sz="2400" dirty="0"/>
              <a:t> ‘4 or above’ Grade in GCSE Music.</a:t>
            </a:r>
          </a:p>
          <a:p>
            <a:r>
              <a:rPr lang="en-GB" sz="2400" dirty="0"/>
              <a:t>We will also consider students who haven't taken GCSE Music but who can play an instrument and/or have a genuine in studio and creation</a:t>
            </a:r>
          </a:p>
          <a:p>
            <a:r>
              <a:rPr lang="en-GB" sz="2400" dirty="0"/>
              <a:t>The ability to play ideas on a keyboard is also highly beneficial</a:t>
            </a:r>
          </a:p>
          <a:p>
            <a:r>
              <a:rPr lang="en-GB" sz="2400" dirty="0"/>
              <a:t>Willingness to take part in extended listening and use the facilities to further your own development alongside the course content. </a:t>
            </a:r>
          </a:p>
          <a:p>
            <a:endParaRPr lang="en-GB" sz="2400" dirty="0"/>
          </a:p>
          <a:p>
            <a:endParaRPr lang="en-GB" sz="2400" dirty="0"/>
          </a:p>
        </p:txBody>
      </p:sp>
    </p:spTree>
    <p:extLst>
      <p:ext uri="{BB962C8B-B14F-4D97-AF65-F5344CB8AC3E}">
        <p14:creationId xmlns:p14="http://schemas.microsoft.com/office/powerpoint/2010/main" val="36562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7924800" cy="1008112"/>
          </a:xfrm>
        </p:spPr>
        <p:txBody>
          <a:bodyPr>
            <a:normAutofit fontScale="90000"/>
          </a:bodyPr>
          <a:lstStyle/>
          <a:p>
            <a:r>
              <a:rPr lang="en-GB" b="1" u="sng" dirty="0"/>
              <a:t>A Level Course</a:t>
            </a:r>
            <a:br>
              <a:rPr lang="en-GB" dirty="0"/>
            </a:br>
            <a:endParaRPr lang="en-GB" dirty="0"/>
          </a:p>
        </p:txBody>
      </p:sp>
      <p:sp>
        <p:nvSpPr>
          <p:cNvPr id="3" name="Content Placeholder 2"/>
          <p:cNvSpPr>
            <a:spLocks noGrp="1"/>
          </p:cNvSpPr>
          <p:nvPr>
            <p:ph sz="quarter" idx="13"/>
          </p:nvPr>
        </p:nvSpPr>
        <p:spPr>
          <a:xfrm>
            <a:off x="609600" y="620688"/>
            <a:ext cx="7924800" cy="5544616"/>
          </a:xfrm>
        </p:spPr>
        <p:txBody>
          <a:bodyPr>
            <a:normAutofit fontScale="92500" lnSpcReduction="20000"/>
          </a:bodyPr>
          <a:lstStyle/>
          <a:p>
            <a:pPr marL="0" indent="0" algn="ctr">
              <a:buNone/>
            </a:pPr>
            <a:r>
              <a:rPr lang="en-US" sz="1400" u="sng" dirty="0"/>
              <a:t>Component one: Recording</a:t>
            </a:r>
            <a:endParaRPr lang="en-GB" sz="1400" dirty="0"/>
          </a:p>
          <a:p>
            <a:pPr lvl="0"/>
            <a:r>
              <a:rPr lang="en-US" sz="1400" dirty="0"/>
              <a:t>You will be required to submit a 3 to 3 ½ minute multi-track recording, chosen from a list of 10 songs supplied by the exam board.</a:t>
            </a:r>
            <a:endParaRPr lang="en-GB" sz="1400" dirty="0"/>
          </a:p>
          <a:p>
            <a:pPr lvl="0"/>
            <a:r>
              <a:rPr lang="en-US" sz="1400" dirty="0"/>
              <a:t>It must consist of a minimum of five compulsory instruments and two additional instruments. </a:t>
            </a:r>
            <a:endParaRPr lang="en-GB" sz="1400" dirty="0"/>
          </a:p>
          <a:p>
            <a:pPr marL="0" indent="0" algn="ctr">
              <a:buNone/>
            </a:pPr>
            <a:r>
              <a:rPr lang="en-US" sz="1400" u="sng" dirty="0"/>
              <a:t>Component two: Technology-based composition</a:t>
            </a:r>
            <a:endParaRPr lang="en-GB" sz="1400" dirty="0"/>
          </a:p>
          <a:p>
            <a:pPr lvl="0"/>
            <a:r>
              <a:rPr lang="en-US" sz="1400" dirty="0"/>
              <a:t>Submit a 3- minute composition based on a brief set by the exam board. (Students will have a choice of three briefs.)</a:t>
            </a:r>
            <a:endParaRPr lang="en-GB" sz="1400" dirty="0"/>
          </a:p>
          <a:p>
            <a:pPr lvl="0"/>
            <a:r>
              <a:rPr lang="en-US" sz="1400" dirty="0"/>
              <a:t>Synthesis, sampling/audio manipulation and creative effects must be included. </a:t>
            </a:r>
            <a:endParaRPr lang="en-GB" sz="1400" dirty="0"/>
          </a:p>
          <a:p>
            <a:pPr marL="0" indent="0" algn="ctr">
              <a:buNone/>
            </a:pPr>
            <a:r>
              <a:rPr lang="en-US" sz="1400" u="sng" dirty="0"/>
              <a:t>Component three: Listening and analysing</a:t>
            </a:r>
            <a:endParaRPr lang="en-GB" sz="1400" dirty="0"/>
          </a:p>
          <a:p>
            <a:pPr lvl="0"/>
            <a:r>
              <a:rPr lang="en-US" sz="1400" dirty="0"/>
              <a:t>In this exam, students will be required to demonstrate their understanding of recording and production techniques and principles when listening to unfamiliar recordings.</a:t>
            </a:r>
            <a:endParaRPr lang="en-GB" sz="1400" dirty="0"/>
          </a:p>
          <a:p>
            <a:pPr lvl="0"/>
            <a:r>
              <a:rPr lang="en-US" sz="1400" dirty="0"/>
              <a:t>This exam comprises of two sections. In the first, Section A, they will be asked to answer four sets of shorter questions about separate pieces of unfamiliar music and in Section B, students will be required to provide two extended written responses. The first a comparison question and the second based on one unfamiliar commercial recording.</a:t>
            </a:r>
            <a:endParaRPr lang="en-GB" sz="1400" dirty="0"/>
          </a:p>
          <a:p>
            <a:pPr marL="0" indent="0" algn="ctr">
              <a:buNone/>
            </a:pPr>
            <a:r>
              <a:rPr lang="en-US" sz="1400" u="sng" dirty="0"/>
              <a:t>Component four: Producing and analysing</a:t>
            </a:r>
            <a:endParaRPr lang="en-GB" sz="1400" dirty="0"/>
          </a:p>
          <a:p>
            <a:pPr lvl="0"/>
            <a:r>
              <a:rPr lang="en-US" sz="1400" dirty="0"/>
              <a:t>In this exam, students will be required to demonstrate their knowledge and understanding of editing, mixing and production techniques to unfamiliar materials. Students will be given audio and MIDI materials in the practical element of the exam.</a:t>
            </a:r>
            <a:endParaRPr lang="en-GB" sz="1400" dirty="0"/>
          </a:p>
          <a:p>
            <a:pPr lvl="0"/>
            <a:r>
              <a:rPr lang="en-US" sz="1400" dirty="0"/>
              <a:t>Students will also be required to demonstrate their understanding of specific signal processes, effects or music technology hardware units in a written response.</a:t>
            </a:r>
            <a:endParaRPr lang="en-GB" sz="1400" dirty="0"/>
          </a:p>
          <a:p>
            <a:pPr lvl="0"/>
            <a:r>
              <a:rPr lang="en-US" sz="1400" dirty="0"/>
              <a:t>This exam comprises of two sections: Section A and Section B. In Section A, students will be required to provide practical and written responses to five questions relating to the audio and MIDI materials. In Section B, students will need to provide an extended written response.</a:t>
            </a:r>
            <a:endParaRPr lang="en-GB" sz="1400" dirty="0"/>
          </a:p>
        </p:txBody>
      </p:sp>
    </p:spTree>
    <p:extLst>
      <p:ext uri="{BB962C8B-B14F-4D97-AF65-F5344CB8AC3E}">
        <p14:creationId xmlns:p14="http://schemas.microsoft.com/office/powerpoint/2010/main" val="391745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A4FB-F412-4E02-8459-62E757B98ADB}"/>
              </a:ext>
            </a:extLst>
          </p:cNvPr>
          <p:cNvSpPr>
            <a:spLocks noGrp="1"/>
          </p:cNvSpPr>
          <p:nvPr>
            <p:ph type="title"/>
          </p:nvPr>
        </p:nvSpPr>
        <p:spPr/>
        <p:txBody>
          <a:bodyPr/>
          <a:lstStyle/>
          <a:p>
            <a:r>
              <a:rPr lang="en-GB" dirty="0"/>
              <a:t>What do we learn and how? </a:t>
            </a:r>
            <a:endParaRPr lang="en-US" dirty="0"/>
          </a:p>
        </p:txBody>
      </p:sp>
      <p:sp>
        <p:nvSpPr>
          <p:cNvPr id="3" name="Content Placeholder 2">
            <a:extLst>
              <a:ext uri="{FF2B5EF4-FFF2-40B4-BE49-F238E27FC236}">
                <a16:creationId xmlns:a16="http://schemas.microsoft.com/office/drawing/2014/main" id="{AE46B714-5F98-440E-9E50-D249F8ECBC85}"/>
              </a:ext>
            </a:extLst>
          </p:cNvPr>
          <p:cNvSpPr>
            <a:spLocks noGrp="1"/>
          </p:cNvSpPr>
          <p:nvPr>
            <p:ph sz="quarter" idx="13"/>
          </p:nvPr>
        </p:nvSpPr>
        <p:spPr/>
        <p:txBody>
          <a:bodyPr>
            <a:normAutofit fontScale="62500" lnSpcReduction="20000"/>
          </a:bodyPr>
          <a:lstStyle/>
          <a:p>
            <a:pPr marL="0" indent="0">
              <a:buNone/>
            </a:pPr>
            <a:r>
              <a:rPr lang="en-GB" dirty="0"/>
              <a:t>Most of your learning will take place through a balance of theory based knowledge demonstrated through practical application leading to practice tasks. </a:t>
            </a:r>
          </a:p>
          <a:p>
            <a:endParaRPr lang="en-GB" dirty="0"/>
          </a:p>
          <a:p>
            <a:pPr marL="0" indent="0" algn="ctr">
              <a:buNone/>
            </a:pPr>
            <a:r>
              <a:rPr lang="en-GB" dirty="0"/>
              <a:t>Sampling</a:t>
            </a:r>
          </a:p>
          <a:p>
            <a:pPr marL="0" indent="0" algn="ctr">
              <a:buNone/>
            </a:pPr>
            <a:r>
              <a:rPr lang="en-GB" dirty="0"/>
              <a:t>Taking a short audio clip and manipulating it into something else</a:t>
            </a:r>
          </a:p>
          <a:p>
            <a:pPr algn="ctr"/>
            <a:endParaRPr lang="en-GB" dirty="0"/>
          </a:p>
          <a:p>
            <a:pPr marL="0" indent="0" algn="ctr">
              <a:buNone/>
            </a:pPr>
            <a:r>
              <a:rPr lang="en-GB" dirty="0"/>
              <a:t>Synthesis</a:t>
            </a:r>
          </a:p>
          <a:p>
            <a:pPr marL="0" indent="0" algn="ctr">
              <a:buNone/>
            </a:pPr>
            <a:r>
              <a:rPr lang="en-GB" dirty="0"/>
              <a:t>Using software to design and create your own instruments and sounds</a:t>
            </a:r>
          </a:p>
          <a:p>
            <a:pPr algn="ctr"/>
            <a:endParaRPr lang="en-GB" dirty="0"/>
          </a:p>
          <a:p>
            <a:pPr marL="0" indent="0" algn="ctr">
              <a:buNone/>
            </a:pPr>
            <a:r>
              <a:rPr lang="en-GB" dirty="0"/>
              <a:t>Recording and mixing Techniques</a:t>
            </a:r>
          </a:p>
          <a:p>
            <a:pPr marL="0" indent="0" algn="ctr">
              <a:buNone/>
            </a:pPr>
            <a:r>
              <a:rPr lang="en-GB" dirty="0"/>
              <a:t>How to record instruments including drums, guitars and vocals including how to mix and balance them.</a:t>
            </a:r>
          </a:p>
          <a:p>
            <a:pPr algn="ctr"/>
            <a:endParaRPr lang="en-GB" dirty="0"/>
          </a:p>
          <a:p>
            <a:pPr marL="0" indent="0" algn="ctr">
              <a:buNone/>
            </a:pPr>
            <a:r>
              <a:rPr lang="en-GB" dirty="0"/>
              <a:t>Effects and how they alter soundwaves </a:t>
            </a:r>
          </a:p>
          <a:p>
            <a:pPr marL="0" indent="0" algn="ctr">
              <a:buNone/>
            </a:pPr>
            <a:r>
              <a:rPr lang="en-GB" dirty="0"/>
              <a:t>How does each process alter the sound and which effects are linked? </a:t>
            </a:r>
          </a:p>
          <a:p>
            <a:endParaRPr lang="en-GB" dirty="0"/>
          </a:p>
        </p:txBody>
      </p:sp>
    </p:spTree>
    <p:extLst>
      <p:ext uri="{BB962C8B-B14F-4D97-AF65-F5344CB8AC3E}">
        <p14:creationId xmlns:p14="http://schemas.microsoft.com/office/powerpoint/2010/main" val="313889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06090"/>
          </a:xfrm>
        </p:spPr>
        <p:txBody>
          <a:bodyPr>
            <a:normAutofit fontScale="90000"/>
          </a:bodyPr>
          <a:lstStyle/>
          <a:p>
            <a:r>
              <a:rPr lang="en-GB" b="1" u="sng" dirty="0"/>
              <a:t>How will I be assessed and examined?</a:t>
            </a:r>
            <a:endParaRPr lang="en-GB" dirty="0"/>
          </a:p>
        </p:txBody>
      </p:sp>
      <p:sp>
        <p:nvSpPr>
          <p:cNvPr id="3" name="Content Placeholder 2"/>
          <p:cNvSpPr>
            <a:spLocks noGrp="1"/>
          </p:cNvSpPr>
          <p:nvPr>
            <p:ph sz="quarter" idx="13"/>
          </p:nvPr>
        </p:nvSpPr>
        <p:spPr>
          <a:xfrm>
            <a:off x="611560" y="1484784"/>
            <a:ext cx="7924800" cy="4734272"/>
          </a:xfrm>
        </p:spPr>
        <p:txBody>
          <a:bodyPr>
            <a:normAutofit fontScale="92500"/>
          </a:bodyPr>
          <a:lstStyle/>
          <a:p>
            <a:r>
              <a:rPr lang="en-US" sz="2800" dirty="0"/>
              <a:t>AS and A Level Music Technology qualifications have a very similar content however the content in the A Level qualification is at a higher level and requires a more developed understanding and knowledge.</a:t>
            </a:r>
            <a:endParaRPr lang="en-GB" sz="2800" dirty="0"/>
          </a:p>
          <a:p>
            <a:r>
              <a:rPr lang="en-US" sz="2800" dirty="0"/>
              <a:t> </a:t>
            </a:r>
            <a:endParaRPr lang="en-GB" sz="2800" dirty="0"/>
          </a:p>
          <a:p>
            <a:r>
              <a:rPr lang="en-US" sz="2800" dirty="0"/>
              <a:t>Components 1 and 2 at AS and A Level, are non-examined assessments. Students will complete these tasks in school and these will be submitted and marked externally. Components 3 and 4 are examinations which will be sat in the examination period in the Summer Term.</a:t>
            </a:r>
            <a:endParaRPr lang="en-GB" sz="2800" dirty="0"/>
          </a:p>
          <a:p>
            <a:endParaRPr lang="en-GB" sz="2600" dirty="0"/>
          </a:p>
          <a:p>
            <a:endParaRPr lang="en-GB" dirty="0"/>
          </a:p>
        </p:txBody>
      </p:sp>
    </p:spTree>
    <p:extLst>
      <p:ext uri="{BB962C8B-B14F-4D97-AF65-F5344CB8AC3E}">
        <p14:creationId xmlns:p14="http://schemas.microsoft.com/office/powerpoint/2010/main" val="35617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Future Courses and Possible Careers</a:t>
            </a:r>
            <a:endParaRPr lang="en-GB" dirty="0"/>
          </a:p>
        </p:txBody>
      </p:sp>
      <p:sp>
        <p:nvSpPr>
          <p:cNvPr id="3" name="Content Placeholder 2"/>
          <p:cNvSpPr>
            <a:spLocks noGrp="1"/>
          </p:cNvSpPr>
          <p:nvPr>
            <p:ph sz="quarter" idx="13"/>
          </p:nvPr>
        </p:nvSpPr>
        <p:spPr/>
        <p:txBody>
          <a:bodyPr>
            <a:normAutofit/>
          </a:bodyPr>
          <a:lstStyle/>
          <a:p>
            <a:r>
              <a:rPr lang="en-GB" sz="2000" dirty="0"/>
              <a:t>Studying Music Technology will provide you with a vast array of skills suitable for a range of future courses and careers, including sound engineer, record producer, musician, teacher. It can also open up the world of Film / TV / Video game production. </a:t>
            </a:r>
          </a:p>
          <a:p>
            <a:r>
              <a:rPr lang="en-GB" sz="2000" dirty="0"/>
              <a:t>In addition to all of these A level Music Technology develops powers of analysis, listening,  composing, literacy and the ability to work to specific briefs and specifications. </a:t>
            </a:r>
          </a:p>
        </p:txBody>
      </p:sp>
    </p:spTree>
    <p:extLst>
      <p:ext uri="{BB962C8B-B14F-4D97-AF65-F5344CB8AC3E}">
        <p14:creationId xmlns:p14="http://schemas.microsoft.com/office/powerpoint/2010/main" val="167788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E32D-BF74-4364-9308-1E41642BCB68}"/>
              </a:ext>
            </a:extLst>
          </p:cNvPr>
          <p:cNvSpPr>
            <a:spLocks noGrp="1"/>
          </p:cNvSpPr>
          <p:nvPr>
            <p:ph type="title"/>
          </p:nvPr>
        </p:nvSpPr>
        <p:spPr/>
        <p:txBody>
          <a:bodyPr/>
          <a:lstStyle/>
          <a:p>
            <a:r>
              <a:rPr lang="en-GB" dirty="0"/>
              <a:t>Recording Guitar</a:t>
            </a:r>
            <a:endParaRPr lang="en-US" dirty="0"/>
          </a:p>
        </p:txBody>
      </p:sp>
      <p:sp>
        <p:nvSpPr>
          <p:cNvPr id="3" name="Content Placeholder 2">
            <a:extLst>
              <a:ext uri="{FF2B5EF4-FFF2-40B4-BE49-F238E27FC236}">
                <a16:creationId xmlns:a16="http://schemas.microsoft.com/office/drawing/2014/main" id="{9ACDF5B7-FF13-470A-B888-184FACEDE562}"/>
              </a:ext>
            </a:extLst>
          </p:cNvPr>
          <p:cNvSpPr>
            <a:spLocks noGrp="1"/>
          </p:cNvSpPr>
          <p:nvPr>
            <p:ph sz="quarter" idx="13"/>
          </p:nvPr>
        </p:nvSpPr>
        <p:spPr>
          <a:xfrm>
            <a:off x="609600" y="1196752"/>
            <a:ext cx="7924800" cy="5256584"/>
          </a:xfrm>
        </p:spPr>
        <p:txBody>
          <a:bodyPr/>
          <a:lstStyle/>
          <a:p>
            <a:pPr marL="0" indent="0">
              <a:buNone/>
            </a:pPr>
            <a:r>
              <a:rPr lang="en-US" dirty="0"/>
              <a:t>In the session today, we are going to be looking at the different microphone types and how their placement impacts on the frequency and balance of the recorded audio. </a:t>
            </a:r>
          </a:p>
          <a:p>
            <a:pPr marL="0" indent="0">
              <a:buNone/>
            </a:pPr>
            <a:endParaRPr lang="en-US" dirty="0"/>
          </a:p>
          <a:p>
            <a:pPr marL="0" indent="0">
              <a:buNone/>
            </a:pPr>
            <a:r>
              <a:rPr lang="en-US" dirty="0"/>
              <a:t>Dynamic Microphones</a:t>
            </a:r>
          </a:p>
          <a:p>
            <a:pPr marL="0" indent="0">
              <a:buNone/>
            </a:pPr>
            <a:r>
              <a:rPr lang="en-US" dirty="0"/>
              <a:t>Good for live sound, very robust and </a:t>
            </a:r>
          </a:p>
          <a:p>
            <a:pPr marL="0" indent="0">
              <a:buNone/>
            </a:pPr>
            <a:r>
              <a:rPr lang="en-US" dirty="0"/>
              <a:t>average range of frequencies recorded. </a:t>
            </a:r>
          </a:p>
          <a:p>
            <a:pPr marL="0" indent="0">
              <a:buNone/>
            </a:pPr>
            <a:endParaRPr lang="en-US" dirty="0"/>
          </a:p>
          <a:p>
            <a:pPr marL="0" indent="0">
              <a:buNone/>
            </a:pPr>
            <a:r>
              <a:rPr lang="en-US" dirty="0"/>
              <a:t>Condenser Microphones</a:t>
            </a:r>
          </a:p>
          <a:p>
            <a:pPr marL="0" indent="0">
              <a:buNone/>
            </a:pPr>
            <a:r>
              <a:rPr lang="en-US" dirty="0"/>
              <a:t>More sensitive than dynamic making them less </a:t>
            </a:r>
          </a:p>
          <a:p>
            <a:pPr marL="0" indent="0">
              <a:buNone/>
            </a:pPr>
            <a:r>
              <a:rPr lang="en-US" dirty="0"/>
              <a:t>suitable for live sound but provide much more </a:t>
            </a:r>
          </a:p>
          <a:p>
            <a:pPr marL="0" indent="0">
              <a:buNone/>
            </a:pPr>
            <a:r>
              <a:rPr lang="en-US" dirty="0"/>
              <a:t>clarity and high frequency detail then a </a:t>
            </a:r>
          </a:p>
          <a:p>
            <a:pPr marL="0" indent="0">
              <a:buNone/>
            </a:pPr>
            <a:r>
              <a:rPr lang="en-US" dirty="0"/>
              <a:t>dynamic microphone. </a:t>
            </a:r>
            <a:endParaRPr lang="en-GB" dirty="0"/>
          </a:p>
          <a:p>
            <a:endParaRPr lang="en-GB" dirty="0"/>
          </a:p>
          <a:p>
            <a:endParaRPr lang="en-GB" dirty="0"/>
          </a:p>
          <a:p>
            <a:endParaRPr lang="en-GB" dirty="0"/>
          </a:p>
          <a:p>
            <a:endParaRPr lang="en-GB" dirty="0"/>
          </a:p>
          <a:p>
            <a:pPr marL="0" indent="0">
              <a:buNone/>
            </a:pPr>
            <a:endParaRPr lang="en-GB" dirty="0"/>
          </a:p>
        </p:txBody>
      </p:sp>
      <p:pic>
        <p:nvPicPr>
          <p:cNvPr id="4" name="Picture 3">
            <a:extLst>
              <a:ext uri="{FF2B5EF4-FFF2-40B4-BE49-F238E27FC236}">
                <a16:creationId xmlns:a16="http://schemas.microsoft.com/office/drawing/2014/main" id="{8B0DB235-82AE-4B9F-8E60-A8C741029F09}"/>
              </a:ext>
            </a:extLst>
          </p:cNvPr>
          <p:cNvPicPr>
            <a:picLocks noChangeAspect="1"/>
          </p:cNvPicPr>
          <p:nvPr/>
        </p:nvPicPr>
        <p:blipFill rotWithShape="1">
          <a:blip r:embed="rId2"/>
          <a:srcRect l="31888" t="40200" r="38187" b="31800"/>
          <a:stretch/>
        </p:blipFill>
        <p:spPr>
          <a:xfrm>
            <a:off x="5508104" y="2708920"/>
            <a:ext cx="2736304" cy="1440160"/>
          </a:xfrm>
          <a:prstGeom prst="rect">
            <a:avLst/>
          </a:prstGeom>
        </p:spPr>
      </p:pic>
      <p:pic>
        <p:nvPicPr>
          <p:cNvPr id="5" name="Picture 4">
            <a:extLst>
              <a:ext uri="{FF2B5EF4-FFF2-40B4-BE49-F238E27FC236}">
                <a16:creationId xmlns:a16="http://schemas.microsoft.com/office/drawing/2014/main" id="{C7514059-1E87-4FBB-AABC-FCF3ACD8E4A4}"/>
              </a:ext>
            </a:extLst>
          </p:cNvPr>
          <p:cNvPicPr>
            <a:picLocks noChangeAspect="1"/>
          </p:cNvPicPr>
          <p:nvPr/>
        </p:nvPicPr>
        <p:blipFill rotWithShape="1">
          <a:blip r:embed="rId3"/>
          <a:srcRect l="24800" t="37400" r="8263" b="15001"/>
          <a:stretch/>
        </p:blipFill>
        <p:spPr>
          <a:xfrm>
            <a:off x="6228184" y="4581128"/>
            <a:ext cx="2628292" cy="1440160"/>
          </a:xfrm>
          <a:prstGeom prst="rect">
            <a:avLst/>
          </a:prstGeom>
        </p:spPr>
      </p:pic>
    </p:spTree>
    <p:extLst>
      <p:ext uri="{BB962C8B-B14F-4D97-AF65-F5344CB8AC3E}">
        <p14:creationId xmlns:p14="http://schemas.microsoft.com/office/powerpoint/2010/main" val="3716764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5" ma:contentTypeDescription="Create a new document." ma:contentTypeScope="" ma:versionID="68db968f3c201d6bda36f7e0937378bf">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a4c179d4ccee0a51f8c94465ac42ae55"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247568-1B3B-47D8-BE83-88F116D5AB71}"/>
</file>

<file path=customXml/itemProps2.xml><?xml version="1.0" encoding="utf-8"?>
<ds:datastoreItem xmlns:ds="http://schemas.openxmlformats.org/officeDocument/2006/customXml" ds:itemID="{CC6066FB-3B8C-4FC3-A9D9-33790FA61AAF}"/>
</file>

<file path=customXml/itemProps3.xml><?xml version="1.0" encoding="utf-8"?>
<ds:datastoreItem xmlns:ds="http://schemas.openxmlformats.org/officeDocument/2006/customXml" ds:itemID="{20C7B849-E783-4591-B50D-307E85D79CF9}"/>
</file>

<file path=docProps/app.xml><?xml version="1.0" encoding="utf-8"?>
<Properties xmlns="http://schemas.openxmlformats.org/officeDocument/2006/extended-properties" xmlns:vt="http://schemas.openxmlformats.org/officeDocument/2006/docPropsVTypes">
  <Template>Wood Type</Template>
  <TotalTime>2194</TotalTime>
  <Words>1030</Words>
  <Application>Microsoft Office PowerPoint</Application>
  <PresentationFormat>On-screen Show (4:3)</PresentationFormat>
  <Paragraphs>80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Rockwell</vt:lpstr>
      <vt:lpstr>Rockwell Condensed</vt:lpstr>
      <vt:lpstr>Wingdings</vt:lpstr>
      <vt:lpstr>Wood Type</vt:lpstr>
      <vt:lpstr>A Level Music Technology</vt:lpstr>
      <vt:lpstr>PowerPoint Presentation</vt:lpstr>
      <vt:lpstr>Why study music Technology?</vt:lpstr>
      <vt:lpstr>Entry Requirements </vt:lpstr>
      <vt:lpstr>A Level Course </vt:lpstr>
      <vt:lpstr>What do we learn and how? </vt:lpstr>
      <vt:lpstr>How will I be assessed and examined?</vt:lpstr>
      <vt:lpstr>Future Courses and Possible Careers</vt:lpstr>
      <vt:lpstr>Recording Guitar</vt:lpstr>
      <vt:lpstr>Microphone Placement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Music</dc:title>
  <dc:creator>Nadia Hancock</dc:creator>
  <cp:lastModifiedBy>Mr C Davies</cp:lastModifiedBy>
  <cp:revision>29</cp:revision>
  <dcterms:created xsi:type="dcterms:W3CDTF">2014-01-13T16:21:48Z</dcterms:created>
  <dcterms:modified xsi:type="dcterms:W3CDTF">2024-06-28T07:27:32Z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