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254C-D610-4A46-88A1-F33EA4640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BD976-DEDE-4CA4-8CF9-16F2940D6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E4AA-CBFB-4570-BBBB-953B041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4F71-488D-4846-A6F7-7CFD7676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63B5-B805-41E2-B041-0761D533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C5E3-E1C2-4C8C-BD81-D617B6AA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6E1C4-B83A-44D2-8E3D-3D5715090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A95B-845C-4045-97DB-9E75E246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73C75-4A76-4BD8-A008-9F1D5163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7274-AD4E-4322-B473-1B1F94C7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4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2C27-04CD-48D2-9293-6F2668995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2B554-4FC1-4DBE-B9D5-730230DBE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B64BB-92AF-4561-8CDD-400298DA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4BCD-2DBA-4D87-BB36-EE44A8C7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2D033-C95C-467E-A71A-32EEF08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0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48EC-630B-4978-BCBD-927C0642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D3FA-B89E-4FA1-B9CE-D4419B470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DE9A-32CD-48B6-A8D8-B7B4F4AD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8A9A0-E2F2-495C-B38F-2EC6D606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470A-2CBD-4B50-A4A1-34017028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2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725F-40AD-4982-9225-DCD168D4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00D6-9C13-430D-A9D3-667CBA0BC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8CB1B-B69B-48F3-A41D-647058B3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C12B-5515-4AB8-A72E-7BA1FED5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1830-4400-4CA2-801D-5960166F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5B37-1335-4DAA-8EB0-E37D4B02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B8C5-273D-4587-A61A-AA72E5C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704E-254F-4336-A74E-03DA13276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461-BD6E-44A3-B0D1-C9574E21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D67A9-02D2-4F92-9365-DC3FDF83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59C3-BC4D-4A0D-8231-51759E9C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1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9045-71EC-4E8A-9CD3-01AF415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1EA3F-7222-453C-B973-3899CA473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4C3E3-B964-4866-956D-ADCE0031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00A23-12C4-4988-BF52-B5822E359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B7B2C-E9E0-4061-96CA-F23524FF7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14E8B-6204-4E0F-92B5-A88A2E55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236CF-35CE-4D3A-824E-A6CA08AA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9F569-52F0-438D-94F6-B34C2544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1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61E7-B435-4BF6-8172-10B4ED26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CB421-9542-4108-B808-8D365058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A75DE-4133-4B20-8909-E724B2A8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A2B04-3DFE-4C17-AE65-73D6EB60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4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78C05-3164-475B-B290-32204A55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3422E-3F5E-4057-A50A-9FE9AC5C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6EF0F-207C-45CF-8882-52688D51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074B-CB7A-4D87-AE2B-1A3EC0F4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B5C1E-45C7-44E4-B405-599A3F3B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D8FCB-8B94-4266-A453-572925B9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840B7-8D3B-4478-BF7F-3FFFBEE8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A3665-50F1-4473-A04F-F164EEEA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23BA3-4B11-4BAE-821B-97D4151A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B48E-51D2-4208-B6A5-7644716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34418-3EC7-4D0F-9B09-C1DE4723D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F4D54-5C96-4D40-964C-4EA950D8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FCE8B-3DE4-468D-BBCC-52D92619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6D202-99EC-4E64-BF70-698BC837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05858-A7F2-4D36-AA01-B23C3F16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8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AD971-C310-4404-80A5-82D7B847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C2244-1529-499F-9D06-18811770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22DE-D600-4728-9513-5DC2EA09F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D0B9-59AE-4060-A3B0-CD07E1D88D0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F93D7-8DB2-44A1-8378-B9E93728D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9A88B-B9C6-48F4-8B21-946DD35B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wilson@littleheath.org.uk" TargetMode="External"/><Relationship Id="rId2" Type="http://schemas.openxmlformats.org/officeDocument/2006/relationships/hyperlink" Target="https://qualifications.pearson.com/en/qualifications/edexcel-a-levels/economics-a-201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5B47D-5324-4F45-83C3-87AA13322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7" y="10633"/>
            <a:ext cx="12192000" cy="1001730"/>
          </a:xfrm>
          <a:solidFill>
            <a:schemeClr val="bg1"/>
          </a:solidFill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6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Heath School Sixth Form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222B7-2E57-4E9F-878E-85F69EF0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665"/>
            <a:ext cx="12192000" cy="30322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5A56AA-2EA7-4452-86A2-1D4B3AD22E47}"/>
              </a:ext>
            </a:extLst>
          </p:cNvPr>
          <p:cNvGrpSpPr/>
          <p:nvPr/>
        </p:nvGrpSpPr>
        <p:grpSpPr>
          <a:xfrm>
            <a:off x="9027042" y="3848986"/>
            <a:ext cx="3005469" cy="2866321"/>
            <a:chOff x="8812204" y="120244"/>
            <a:chExt cx="1320900" cy="135059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B5E10B-CD42-48E5-B079-36F47E0EBE35}"/>
                </a:ext>
              </a:extLst>
            </p:cNvPr>
            <p:cNvSpPr/>
            <p:nvPr/>
          </p:nvSpPr>
          <p:spPr>
            <a:xfrm>
              <a:off x="8850608" y="1210939"/>
              <a:ext cx="1234951" cy="2598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4DCBA0-D54B-4EA8-907C-6B896CC2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204" y="120244"/>
              <a:ext cx="1320900" cy="1350592"/>
            </a:xfrm>
            <a:prstGeom prst="rect">
              <a:avLst/>
            </a:prstGeom>
            <a:grpFill/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64583B-6235-454B-B2E6-2AB5F250530A}"/>
              </a:ext>
            </a:extLst>
          </p:cNvPr>
          <p:cNvSpPr txBox="1"/>
          <p:nvPr/>
        </p:nvSpPr>
        <p:spPr>
          <a:xfrm>
            <a:off x="491796" y="4369981"/>
            <a:ext cx="7729870" cy="18620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rgbClr val="A61919"/>
                </a:solidFill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3953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solidFill>
            <a:schemeClr val="bg1"/>
          </a:solidFill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Subject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11794-4313-4B15-956F-A961A7F0B5AB}"/>
              </a:ext>
            </a:extLst>
          </p:cNvPr>
          <p:cNvSpPr txBox="1"/>
          <p:nvPr/>
        </p:nvSpPr>
        <p:spPr>
          <a:xfrm>
            <a:off x="159489" y="1610588"/>
            <a:ext cx="11804184" cy="4708981"/>
          </a:xfrm>
          <a:prstGeom prst="rect">
            <a:avLst/>
          </a:prstGeom>
          <a:solidFill>
            <a:schemeClr val="bg1"/>
          </a:solidFill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A61919"/>
                </a:solidFill>
              </a:rPr>
              <a:t>Entry requirements?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GCSE grades 9-5 including grade 5 English and maths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Exam board?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Pearson Edexcel Economics A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Which GCSE subjects does it link to?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A wide range including maths, history, geography and business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What type of students might like this course?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People with a real interest in the world around them and the way their lives will be impacted by financial events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Amount of homework and independent study?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About 4-5 hours per week, including independent reading.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Average class size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8-20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What makes a successful student of Economics?</a:t>
            </a:r>
          </a:p>
          <a:p>
            <a:r>
              <a:rPr lang="en-GB" sz="2000" b="1" dirty="0">
                <a:solidFill>
                  <a:srgbClr val="A61919"/>
                </a:solidFill>
              </a:rPr>
              <a:t>People willing to investigate ideas and evaluate a range of views. Some mathematical ability is also required.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6E6367-B284-4736-BE17-F7F5434DF306}"/>
              </a:ext>
            </a:extLst>
          </p:cNvPr>
          <p:cNvGrpSpPr/>
          <p:nvPr/>
        </p:nvGrpSpPr>
        <p:grpSpPr>
          <a:xfrm>
            <a:off x="10120045" y="5013789"/>
            <a:ext cx="1912466" cy="1701518"/>
            <a:chOff x="8812204" y="120244"/>
            <a:chExt cx="1320900" cy="1350592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DFCD2-AB8E-4F28-8352-295BCC512790}"/>
                </a:ext>
              </a:extLst>
            </p:cNvPr>
            <p:cNvSpPr/>
            <p:nvPr/>
          </p:nvSpPr>
          <p:spPr>
            <a:xfrm>
              <a:off x="8850608" y="1210939"/>
              <a:ext cx="1234951" cy="2598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7E84B-F4B5-4C31-8319-16CD3723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204" y="120244"/>
              <a:ext cx="1320900" cy="13505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6761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D11788-BC53-45EF-A273-BC8B85AB58CB}"/>
              </a:ext>
            </a:extLst>
          </p:cNvPr>
          <p:cNvGrpSpPr/>
          <p:nvPr/>
        </p:nvGrpSpPr>
        <p:grpSpPr>
          <a:xfrm>
            <a:off x="2485359" y="542261"/>
            <a:ext cx="7477348" cy="5911702"/>
            <a:chOff x="8812204" y="120244"/>
            <a:chExt cx="1320900" cy="135059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A3CCF9-183D-47D5-BC82-88152CAEDAE7}"/>
                </a:ext>
              </a:extLst>
            </p:cNvPr>
            <p:cNvSpPr/>
            <p:nvPr/>
          </p:nvSpPr>
          <p:spPr>
            <a:xfrm>
              <a:off x="8850608" y="1210939"/>
              <a:ext cx="1234951" cy="2598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E9F2C9-97F8-4FE9-AD52-F99883AA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204" y="120244"/>
              <a:ext cx="1320900" cy="1350592"/>
            </a:xfrm>
            <a:prstGeom prst="rect">
              <a:avLst/>
            </a:prstGeom>
            <a:grpFill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Course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11794-4313-4B15-956F-A961A7F0B5AB}"/>
              </a:ext>
            </a:extLst>
          </p:cNvPr>
          <p:cNvSpPr txBox="1"/>
          <p:nvPr/>
        </p:nvSpPr>
        <p:spPr>
          <a:xfrm>
            <a:off x="616688" y="1807535"/>
            <a:ext cx="5295013" cy="4832092"/>
          </a:xfrm>
          <a:prstGeom prst="rect">
            <a:avLst/>
          </a:prstGeom>
          <a:noFill/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Year 1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Theme 1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This looks at markets and how prices are determined. It also considers why markets might fail.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Theme 2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This looks at the UK economy investigating inflation, growth, employment and other macro economic ideas.</a:t>
            </a:r>
          </a:p>
          <a:p>
            <a:endParaRPr lang="en-GB" sz="2800" b="1" dirty="0">
              <a:solidFill>
                <a:srgbClr val="A6191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0CE3A-AB7B-459B-9A3F-5C778736192D}"/>
              </a:ext>
            </a:extLst>
          </p:cNvPr>
          <p:cNvSpPr txBox="1"/>
          <p:nvPr/>
        </p:nvSpPr>
        <p:spPr>
          <a:xfrm>
            <a:off x="6096000" y="1805786"/>
            <a:ext cx="5479311" cy="4401205"/>
          </a:xfrm>
          <a:prstGeom prst="rect">
            <a:avLst/>
          </a:prstGeom>
          <a:noFill/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Year 2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Theme 3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This looks at Business behaviour and develops some of the ideas from Theme 1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Theme 3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This extends the macro economic study by looking at the global economy.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15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solidFill>
            <a:schemeClr val="bg1"/>
          </a:solidFill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11794-4313-4B15-956F-A961A7F0B5AB}"/>
              </a:ext>
            </a:extLst>
          </p:cNvPr>
          <p:cNvSpPr txBox="1"/>
          <p:nvPr/>
        </p:nvSpPr>
        <p:spPr>
          <a:xfrm>
            <a:off x="616688" y="1807535"/>
            <a:ext cx="5295013" cy="4401205"/>
          </a:xfrm>
          <a:prstGeom prst="rect">
            <a:avLst/>
          </a:prstGeom>
          <a:solidFill>
            <a:schemeClr val="bg1"/>
          </a:solidFill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Exam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There are 3 terminal exams at the end of Year 13. Each is 2 hours long.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Paper 1 is on Themes 1 and 3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Paper 2 is on Themes 2 and 4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Paper 3 is synoptic and considers all of the themes.</a:t>
            </a:r>
          </a:p>
          <a:p>
            <a:endParaRPr lang="en-GB" sz="2800" b="1" dirty="0">
              <a:solidFill>
                <a:srgbClr val="A61919"/>
              </a:solidFill>
            </a:endParaRPr>
          </a:p>
          <a:p>
            <a:r>
              <a:rPr lang="en-GB" sz="2800" b="1" dirty="0">
                <a:solidFill>
                  <a:srgbClr val="A61919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0CE3A-AB7B-459B-9A3F-5C778736192D}"/>
              </a:ext>
            </a:extLst>
          </p:cNvPr>
          <p:cNvSpPr txBox="1"/>
          <p:nvPr/>
        </p:nvSpPr>
        <p:spPr>
          <a:xfrm>
            <a:off x="6096000" y="1805786"/>
            <a:ext cx="5479311" cy="2677656"/>
          </a:xfrm>
          <a:prstGeom prst="rect">
            <a:avLst/>
          </a:prstGeom>
          <a:solidFill>
            <a:schemeClr val="bg1"/>
          </a:solidFill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NEA/Coursework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There is no </a:t>
            </a:r>
            <a:r>
              <a:rPr lang="en-GB" sz="2800" b="1">
                <a:solidFill>
                  <a:srgbClr val="A61919"/>
                </a:solidFill>
              </a:rPr>
              <a:t>assessed coursework</a:t>
            </a:r>
            <a:endParaRPr lang="en-GB" sz="2800" b="1" dirty="0">
              <a:solidFill>
                <a:srgbClr val="A61919"/>
              </a:solidFill>
            </a:endParaRPr>
          </a:p>
          <a:p>
            <a:endParaRPr lang="en-GB" sz="2800" b="1" dirty="0">
              <a:solidFill>
                <a:srgbClr val="A61919"/>
              </a:solidFill>
            </a:endParaRPr>
          </a:p>
          <a:p>
            <a:endParaRPr lang="en-GB" sz="2800" b="1" dirty="0">
              <a:solidFill>
                <a:srgbClr val="A61919"/>
              </a:solidFill>
            </a:endParaRPr>
          </a:p>
          <a:p>
            <a:endParaRPr lang="en-GB" sz="2800" b="1" dirty="0">
              <a:solidFill>
                <a:srgbClr val="A61919"/>
              </a:solidFill>
            </a:endParaRPr>
          </a:p>
          <a:p>
            <a:r>
              <a:rPr lang="en-GB" sz="2800" b="1" dirty="0">
                <a:solidFill>
                  <a:srgbClr val="A61919"/>
                </a:solidFill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6E6367-B284-4736-BE17-F7F5434DF306}"/>
              </a:ext>
            </a:extLst>
          </p:cNvPr>
          <p:cNvGrpSpPr/>
          <p:nvPr/>
        </p:nvGrpSpPr>
        <p:grpSpPr>
          <a:xfrm>
            <a:off x="10120045" y="5013789"/>
            <a:ext cx="1912466" cy="1701518"/>
            <a:chOff x="8812204" y="120244"/>
            <a:chExt cx="1320900" cy="1350592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DFCD2-AB8E-4F28-8352-295BCC512790}"/>
                </a:ext>
              </a:extLst>
            </p:cNvPr>
            <p:cNvSpPr/>
            <p:nvPr/>
          </p:nvSpPr>
          <p:spPr>
            <a:xfrm>
              <a:off x="8850608" y="1210939"/>
              <a:ext cx="1234951" cy="2598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7E84B-F4B5-4C31-8319-16CD3723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204" y="120244"/>
              <a:ext cx="1320900" cy="13505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3146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D11788-BC53-45EF-A273-BC8B85AB58CB}"/>
              </a:ext>
            </a:extLst>
          </p:cNvPr>
          <p:cNvGrpSpPr/>
          <p:nvPr/>
        </p:nvGrpSpPr>
        <p:grpSpPr>
          <a:xfrm>
            <a:off x="2485359" y="542261"/>
            <a:ext cx="7477348" cy="5911702"/>
            <a:chOff x="8812204" y="120244"/>
            <a:chExt cx="1320900" cy="135059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A3CCF9-183D-47D5-BC82-88152CAEDAE7}"/>
                </a:ext>
              </a:extLst>
            </p:cNvPr>
            <p:cNvSpPr/>
            <p:nvPr/>
          </p:nvSpPr>
          <p:spPr>
            <a:xfrm>
              <a:off x="8850608" y="1210939"/>
              <a:ext cx="1234951" cy="2598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E9F2C9-97F8-4FE9-AD52-F99883AA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204" y="120244"/>
              <a:ext cx="1320900" cy="1350592"/>
            </a:xfrm>
            <a:prstGeom prst="rect">
              <a:avLst/>
            </a:prstGeom>
            <a:grpFill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Future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0CE3A-AB7B-459B-9A3F-5C778736192D}"/>
              </a:ext>
            </a:extLst>
          </p:cNvPr>
          <p:cNvSpPr txBox="1"/>
          <p:nvPr/>
        </p:nvSpPr>
        <p:spPr>
          <a:xfrm>
            <a:off x="939931" y="1723986"/>
            <a:ext cx="4156051" cy="4832092"/>
          </a:xfrm>
          <a:prstGeom prst="rect">
            <a:avLst/>
          </a:prstGeom>
          <a:noFill/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Courses: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There are a huge range of courses in economics and other financial areas such as accountancy and business.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Economics graduates are amongst the top earners post degree.</a:t>
            </a:r>
          </a:p>
          <a:p>
            <a:endParaRPr lang="en-GB" sz="2800" b="1" dirty="0">
              <a:solidFill>
                <a:srgbClr val="A61919"/>
              </a:solidFill>
            </a:endParaRPr>
          </a:p>
          <a:p>
            <a:r>
              <a:rPr lang="en-GB" sz="2800" b="1" dirty="0">
                <a:solidFill>
                  <a:srgbClr val="A61919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288A7-A3E2-4D3A-A352-8A2E77809580}"/>
              </a:ext>
            </a:extLst>
          </p:cNvPr>
          <p:cNvSpPr txBox="1"/>
          <p:nvPr/>
        </p:nvSpPr>
        <p:spPr>
          <a:xfrm>
            <a:off x="6226140" y="1723986"/>
            <a:ext cx="4407614" cy="4832092"/>
          </a:xfrm>
          <a:prstGeom prst="rect">
            <a:avLst/>
          </a:prstGeom>
          <a:noFill/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Careers:</a:t>
            </a:r>
          </a:p>
          <a:p>
            <a:r>
              <a:rPr lang="en-GB" sz="2800" b="1" dirty="0">
                <a:solidFill>
                  <a:srgbClr val="A61919"/>
                </a:solidFill>
              </a:rPr>
              <a:t>These include areas such as economist, accountant, financial advisor, investment banking, financial management and more generally roles in both UK and international institutions. </a:t>
            </a:r>
          </a:p>
          <a:p>
            <a:endParaRPr lang="en-GB" sz="2800" b="1" dirty="0">
              <a:solidFill>
                <a:srgbClr val="A61919"/>
              </a:solidFill>
            </a:endParaRPr>
          </a:p>
          <a:p>
            <a:r>
              <a:rPr lang="en-GB" sz="2800" b="1" dirty="0">
                <a:solidFill>
                  <a:srgbClr val="A6191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62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solidFill>
            <a:schemeClr val="bg1"/>
          </a:solidFill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Further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11794-4313-4B15-956F-A961A7F0B5AB}"/>
              </a:ext>
            </a:extLst>
          </p:cNvPr>
          <p:cNvSpPr txBox="1"/>
          <p:nvPr/>
        </p:nvSpPr>
        <p:spPr>
          <a:xfrm>
            <a:off x="337194" y="1469741"/>
            <a:ext cx="7582090" cy="4401205"/>
          </a:xfrm>
          <a:prstGeom prst="rect">
            <a:avLst/>
          </a:prstGeom>
          <a:solidFill>
            <a:schemeClr val="bg1"/>
          </a:solidFill>
          <a:ln>
            <a:solidFill>
              <a:srgbClr val="A6191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61919"/>
                </a:solidFill>
              </a:rPr>
              <a:t>Downloads from website: Course information booklet; Study programmes</a:t>
            </a:r>
          </a:p>
          <a:p>
            <a:br>
              <a:rPr lang="en-GB" sz="2800" b="1" dirty="0">
                <a:solidFill>
                  <a:srgbClr val="A61919"/>
                </a:solidFill>
              </a:rPr>
            </a:br>
            <a:r>
              <a:rPr lang="en-GB" sz="2800" b="1" dirty="0">
                <a:solidFill>
                  <a:srgbClr val="A61919"/>
                </a:solidFill>
              </a:rPr>
              <a:t>Exam board specification: </a:t>
            </a:r>
            <a:r>
              <a:rPr lang="en-GB" sz="2800" b="1" dirty="0">
                <a:solidFill>
                  <a:srgbClr val="A61919"/>
                </a:solidFill>
                <a:hlinkClick r:id="rId2"/>
              </a:rPr>
              <a:t>https://qualifications.pearson.com/en/qualifications/edexcel-a-levels/economics-a-2015.html</a:t>
            </a:r>
            <a:endParaRPr lang="en-GB" sz="2800" b="1" dirty="0">
              <a:solidFill>
                <a:srgbClr val="A61919"/>
              </a:solidFill>
            </a:endParaRPr>
          </a:p>
          <a:p>
            <a:endParaRPr lang="en-GB" sz="2800" b="1" dirty="0">
              <a:solidFill>
                <a:srgbClr val="A61919"/>
              </a:solidFill>
            </a:endParaRPr>
          </a:p>
          <a:p>
            <a:r>
              <a:rPr lang="en-GB" sz="2800" b="1" dirty="0">
                <a:solidFill>
                  <a:srgbClr val="A61919"/>
                </a:solidFill>
              </a:rPr>
              <a:t>Submit a question via survey monkey </a:t>
            </a:r>
            <a:br>
              <a:rPr lang="en-GB" sz="2800" b="1" dirty="0">
                <a:solidFill>
                  <a:srgbClr val="A61919"/>
                </a:solidFill>
              </a:rPr>
            </a:br>
            <a:endParaRPr lang="en-GB" sz="2800" b="1" dirty="0">
              <a:solidFill>
                <a:srgbClr val="A61919"/>
              </a:solidFill>
            </a:endParaRPr>
          </a:p>
          <a:p>
            <a:r>
              <a:rPr lang="en-GB" sz="2800" b="1" dirty="0">
                <a:solidFill>
                  <a:srgbClr val="A61919"/>
                </a:solidFill>
              </a:rPr>
              <a:t>E-mail: </a:t>
            </a:r>
            <a:r>
              <a:rPr lang="en-GB" sz="2800" b="1" dirty="0">
                <a:solidFill>
                  <a:srgbClr val="A61919"/>
                </a:solidFill>
                <a:hlinkClick r:id="rId3"/>
              </a:rPr>
              <a:t>awilson@littleheath.org.uk</a:t>
            </a:r>
            <a:endParaRPr lang="en-GB" sz="2800" b="1" dirty="0">
              <a:solidFill>
                <a:srgbClr val="A6191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6E6367-B284-4736-BE17-F7F5434DF306}"/>
              </a:ext>
            </a:extLst>
          </p:cNvPr>
          <p:cNvGrpSpPr/>
          <p:nvPr/>
        </p:nvGrpSpPr>
        <p:grpSpPr>
          <a:xfrm>
            <a:off x="8435082" y="2331516"/>
            <a:ext cx="3010327" cy="2677656"/>
            <a:chOff x="8812204" y="120244"/>
            <a:chExt cx="1320900" cy="1350592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DFCD2-AB8E-4F28-8352-295BCC512790}"/>
                </a:ext>
              </a:extLst>
            </p:cNvPr>
            <p:cNvSpPr/>
            <p:nvPr/>
          </p:nvSpPr>
          <p:spPr>
            <a:xfrm>
              <a:off x="8850608" y="1210939"/>
              <a:ext cx="1234951" cy="2598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7E84B-F4B5-4C31-8319-16CD3723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204" y="120244"/>
              <a:ext cx="1320900" cy="1350592"/>
            </a:xfrm>
            <a:prstGeom prst="rect">
              <a:avLst/>
            </a:prstGeom>
            <a:grpFill/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5F1A6-DFE3-4AB5-A155-C62DF1DFAD49}"/>
              </a:ext>
            </a:extLst>
          </p:cNvPr>
          <p:cNvSpPr txBox="1"/>
          <p:nvPr/>
        </p:nvSpPr>
        <p:spPr>
          <a:xfrm>
            <a:off x="294146" y="6040170"/>
            <a:ext cx="1174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Lucida Handwriting" panose="03010101010101010101" pitchFamily="66" charset="0"/>
              </a:rPr>
              <a:t>Looking forward to working with you…</a:t>
            </a:r>
          </a:p>
        </p:txBody>
      </p:sp>
    </p:spTree>
    <p:extLst>
      <p:ext uri="{BB962C8B-B14F-4D97-AF65-F5344CB8AC3E}">
        <p14:creationId xmlns:p14="http://schemas.microsoft.com/office/powerpoint/2010/main" val="230312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381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Handwriting</vt:lpstr>
      <vt:lpstr>Office Theme</vt:lpstr>
      <vt:lpstr>Little Heath School Sixth Form</vt:lpstr>
      <vt:lpstr>Subject profile</vt:lpstr>
      <vt:lpstr>Course structure</vt:lpstr>
      <vt:lpstr>Assessment</vt:lpstr>
      <vt:lpstr>Future pathways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Heath School Sixth Form</dc:title>
  <dc:creator>Samantha Chaventre</dc:creator>
  <cp:lastModifiedBy>Mrs S Chaventre</cp:lastModifiedBy>
  <cp:revision>8</cp:revision>
  <cp:lastPrinted>2020-10-23T09:45:32Z</cp:lastPrinted>
  <dcterms:created xsi:type="dcterms:W3CDTF">2020-10-10T18:37:01Z</dcterms:created>
  <dcterms:modified xsi:type="dcterms:W3CDTF">2020-11-03T14:35:26Z</dcterms:modified>
</cp:coreProperties>
</file>