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7" r:id="rId4"/>
    <p:sldId id="258" r:id="rId5"/>
    <p:sldId id="259" r:id="rId6"/>
    <p:sldId id="26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19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39" autoAdjust="0"/>
    <p:restoredTop sz="91682" autoAdjust="0"/>
  </p:normalViewPr>
  <p:slideViewPr>
    <p:cSldViewPr snapToGrid="0">
      <p:cViewPr varScale="1">
        <p:scale>
          <a:sx n="107" d="100"/>
          <a:sy n="107" d="100"/>
        </p:scale>
        <p:origin x="75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antha Chaventre" userId="e79c30ef2d79ef5c" providerId="LiveId" clId="{C8CA6482-D0AD-42E1-BE12-A8FCE6E182FF}"/>
    <pc:docChg chg="modSld">
      <pc:chgData name="Samantha Chaventre" userId="e79c30ef2d79ef5c" providerId="LiveId" clId="{C8CA6482-D0AD-42E1-BE12-A8FCE6E182FF}" dt="2020-10-11T19:48:16.318" v="75" actId="20577"/>
      <pc:docMkLst>
        <pc:docMk/>
      </pc:docMkLst>
      <pc:sldChg chg="modSp">
        <pc:chgData name="Samantha Chaventre" userId="e79c30ef2d79ef5c" providerId="LiveId" clId="{C8CA6482-D0AD-42E1-BE12-A8FCE6E182FF}" dt="2020-10-11T19:48:16.318" v="75" actId="20577"/>
        <pc:sldMkLst>
          <pc:docMk/>
          <pc:sldMk cId="2167610345" sldId="260"/>
        </pc:sldMkLst>
        <pc:spChg chg="mod">
          <ac:chgData name="Samantha Chaventre" userId="e79c30ef2d79ef5c" providerId="LiveId" clId="{C8CA6482-D0AD-42E1-BE12-A8FCE6E182FF}" dt="2020-10-11T19:48:16.318" v="75" actId="20577"/>
          <ac:spMkLst>
            <pc:docMk/>
            <pc:sldMk cId="2167610345" sldId="260"/>
            <ac:spMk id="4" creationId="{34611794-4313-4B15-956F-A961A7F0B5AB}"/>
          </ac:spMkLst>
        </pc:spChg>
      </pc:sldChg>
      <pc:sldChg chg="modSp">
        <pc:chgData name="Samantha Chaventre" userId="e79c30ef2d79ef5c" providerId="LiveId" clId="{C8CA6482-D0AD-42E1-BE12-A8FCE6E182FF}" dt="2020-10-11T19:32:41.404" v="46" actId="20577"/>
        <pc:sldMkLst>
          <pc:docMk/>
          <pc:sldMk cId="2303123475" sldId="262"/>
        </pc:sldMkLst>
        <pc:spChg chg="mod">
          <ac:chgData name="Samantha Chaventre" userId="e79c30ef2d79ef5c" providerId="LiveId" clId="{C8CA6482-D0AD-42E1-BE12-A8FCE6E182FF}" dt="2020-10-11T19:32:41.404" v="46" actId="20577"/>
          <ac:spMkLst>
            <pc:docMk/>
            <pc:sldMk cId="2303123475" sldId="262"/>
            <ac:spMk id="4" creationId="{34611794-4313-4B15-956F-A961A7F0B5AB}"/>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29254C-D610-4A46-88A1-F33EA4640CD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BD1BD976-DEDE-4CA4-8CF9-16F2940D60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9CB3E4AA-CBFB-4570-BBBB-953B041E7DDB}"/>
              </a:ext>
            </a:extLst>
          </p:cNvPr>
          <p:cNvSpPr>
            <a:spLocks noGrp="1"/>
          </p:cNvSpPr>
          <p:nvPr>
            <p:ph type="dt" sz="half" idx="10"/>
          </p:nvPr>
        </p:nvSpPr>
        <p:spPr/>
        <p:txBody>
          <a:bodyPr/>
          <a:lstStyle/>
          <a:p>
            <a:fld id="{03D4D0B9-59AE-4060-A3B0-CD07E1D88D0E}" type="datetimeFigureOut">
              <a:rPr lang="en-GB" smtClean="0"/>
              <a:t>01/11/2021</a:t>
            </a:fld>
            <a:endParaRPr lang="en-GB"/>
          </a:p>
        </p:txBody>
      </p:sp>
      <p:sp>
        <p:nvSpPr>
          <p:cNvPr id="5" name="Footer Placeholder 4">
            <a:extLst>
              <a:ext uri="{FF2B5EF4-FFF2-40B4-BE49-F238E27FC236}">
                <a16:creationId xmlns:a16="http://schemas.microsoft.com/office/drawing/2014/main" xmlns="" id="{B8AA4F71-488D-4846-A6F7-7CFD76767C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DA9963B5-B805-41E2-B041-0761D533B1C4}"/>
              </a:ext>
            </a:extLst>
          </p:cNvPr>
          <p:cNvSpPr>
            <a:spLocks noGrp="1"/>
          </p:cNvSpPr>
          <p:nvPr>
            <p:ph type="sldNum" sz="quarter" idx="12"/>
          </p:nvPr>
        </p:nvSpPr>
        <p:spPr/>
        <p:txBody>
          <a:bodyPr/>
          <a:lstStyle/>
          <a:p>
            <a:fld id="{A6CFA0F1-84BE-4D43-A11C-289792765D89}" type="slidenum">
              <a:rPr lang="en-GB" smtClean="0"/>
              <a:t>‹#›</a:t>
            </a:fld>
            <a:endParaRPr lang="en-GB"/>
          </a:p>
        </p:txBody>
      </p:sp>
    </p:spTree>
    <p:extLst>
      <p:ext uri="{BB962C8B-B14F-4D97-AF65-F5344CB8AC3E}">
        <p14:creationId xmlns:p14="http://schemas.microsoft.com/office/powerpoint/2010/main" val="3860516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42C5E3-E1C2-4C8C-BD81-D617B6AAB9E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0EB6E1C4-B83A-44D2-8E3D-3D57150901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E7A5A95B-845C-4045-97DB-9E75E24614FF}"/>
              </a:ext>
            </a:extLst>
          </p:cNvPr>
          <p:cNvSpPr>
            <a:spLocks noGrp="1"/>
          </p:cNvSpPr>
          <p:nvPr>
            <p:ph type="dt" sz="half" idx="10"/>
          </p:nvPr>
        </p:nvSpPr>
        <p:spPr/>
        <p:txBody>
          <a:bodyPr/>
          <a:lstStyle/>
          <a:p>
            <a:fld id="{03D4D0B9-59AE-4060-A3B0-CD07E1D88D0E}" type="datetimeFigureOut">
              <a:rPr lang="en-GB" smtClean="0"/>
              <a:t>01/11/2021</a:t>
            </a:fld>
            <a:endParaRPr lang="en-GB"/>
          </a:p>
        </p:txBody>
      </p:sp>
      <p:sp>
        <p:nvSpPr>
          <p:cNvPr id="5" name="Footer Placeholder 4">
            <a:extLst>
              <a:ext uri="{FF2B5EF4-FFF2-40B4-BE49-F238E27FC236}">
                <a16:creationId xmlns:a16="http://schemas.microsoft.com/office/drawing/2014/main" xmlns="" id="{DB373C75-4A76-4BD8-A008-9F1D5163EB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2DE27274-AD4E-4322-B473-1B1F94C76DC4}"/>
              </a:ext>
            </a:extLst>
          </p:cNvPr>
          <p:cNvSpPr>
            <a:spLocks noGrp="1"/>
          </p:cNvSpPr>
          <p:nvPr>
            <p:ph type="sldNum" sz="quarter" idx="12"/>
          </p:nvPr>
        </p:nvSpPr>
        <p:spPr/>
        <p:txBody>
          <a:bodyPr/>
          <a:lstStyle/>
          <a:p>
            <a:fld id="{A6CFA0F1-84BE-4D43-A11C-289792765D89}" type="slidenum">
              <a:rPr lang="en-GB" smtClean="0"/>
              <a:t>‹#›</a:t>
            </a:fld>
            <a:endParaRPr lang="en-GB"/>
          </a:p>
        </p:txBody>
      </p:sp>
    </p:spTree>
    <p:extLst>
      <p:ext uri="{BB962C8B-B14F-4D97-AF65-F5344CB8AC3E}">
        <p14:creationId xmlns:p14="http://schemas.microsoft.com/office/powerpoint/2010/main" val="3054044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9212C27-04CD-48D2-9293-6F266899529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8192B554-4FC1-4DBE-B9D5-730230DBE4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5E6B64BB-92AF-4561-8CDD-400298DA0BB3}"/>
              </a:ext>
            </a:extLst>
          </p:cNvPr>
          <p:cNvSpPr>
            <a:spLocks noGrp="1"/>
          </p:cNvSpPr>
          <p:nvPr>
            <p:ph type="dt" sz="half" idx="10"/>
          </p:nvPr>
        </p:nvSpPr>
        <p:spPr/>
        <p:txBody>
          <a:bodyPr/>
          <a:lstStyle/>
          <a:p>
            <a:fld id="{03D4D0B9-59AE-4060-A3B0-CD07E1D88D0E}" type="datetimeFigureOut">
              <a:rPr lang="en-GB" smtClean="0"/>
              <a:t>01/11/2021</a:t>
            </a:fld>
            <a:endParaRPr lang="en-GB"/>
          </a:p>
        </p:txBody>
      </p:sp>
      <p:sp>
        <p:nvSpPr>
          <p:cNvPr id="5" name="Footer Placeholder 4">
            <a:extLst>
              <a:ext uri="{FF2B5EF4-FFF2-40B4-BE49-F238E27FC236}">
                <a16:creationId xmlns:a16="http://schemas.microsoft.com/office/drawing/2014/main" xmlns="" id="{1FFE4BCD-2DBA-4D87-BB36-EE44A8C7D7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C1A2D033-C95C-467E-A71A-32EEF08F0D33}"/>
              </a:ext>
            </a:extLst>
          </p:cNvPr>
          <p:cNvSpPr>
            <a:spLocks noGrp="1"/>
          </p:cNvSpPr>
          <p:nvPr>
            <p:ph type="sldNum" sz="quarter" idx="12"/>
          </p:nvPr>
        </p:nvSpPr>
        <p:spPr/>
        <p:txBody>
          <a:bodyPr/>
          <a:lstStyle/>
          <a:p>
            <a:fld id="{A6CFA0F1-84BE-4D43-A11C-289792765D89}" type="slidenum">
              <a:rPr lang="en-GB" smtClean="0"/>
              <a:t>‹#›</a:t>
            </a:fld>
            <a:endParaRPr lang="en-GB"/>
          </a:p>
        </p:txBody>
      </p:sp>
    </p:spTree>
    <p:extLst>
      <p:ext uri="{BB962C8B-B14F-4D97-AF65-F5344CB8AC3E}">
        <p14:creationId xmlns:p14="http://schemas.microsoft.com/office/powerpoint/2010/main" val="1303400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A448EC-630B-4978-BCBD-927C0642815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2384D3FA-B89E-4FA1-B9CE-D4419B470CC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63D4DE9A-32CD-48B6-A8D8-B7B4F4AD6E62}"/>
              </a:ext>
            </a:extLst>
          </p:cNvPr>
          <p:cNvSpPr>
            <a:spLocks noGrp="1"/>
          </p:cNvSpPr>
          <p:nvPr>
            <p:ph type="dt" sz="half" idx="10"/>
          </p:nvPr>
        </p:nvSpPr>
        <p:spPr/>
        <p:txBody>
          <a:bodyPr/>
          <a:lstStyle/>
          <a:p>
            <a:fld id="{03D4D0B9-59AE-4060-A3B0-CD07E1D88D0E}" type="datetimeFigureOut">
              <a:rPr lang="en-GB" smtClean="0"/>
              <a:t>01/11/2021</a:t>
            </a:fld>
            <a:endParaRPr lang="en-GB"/>
          </a:p>
        </p:txBody>
      </p:sp>
      <p:sp>
        <p:nvSpPr>
          <p:cNvPr id="5" name="Footer Placeholder 4">
            <a:extLst>
              <a:ext uri="{FF2B5EF4-FFF2-40B4-BE49-F238E27FC236}">
                <a16:creationId xmlns:a16="http://schemas.microsoft.com/office/drawing/2014/main" xmlns="" id="{2E78A9A0-E2F2-495C-B38F-2EC6D60638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21DC470A-2CBD-4B50-A4A1-34017028ABCA}"/>
              </a:ext>
            </a:extLst>
          </p:cNvPr>
          <p:cNvSpPr>
            <a:spLocks noGrp="1"/>
          </p:cNvSpPr>
          <p:nvPr>
            <p:ph type="sldNum" sz="quarter" idx="12"/>
          </p:nvPr>
        </p:nvSpPr>
        <p:spPr/>
        <p:txBody>
          <a:bodyPr/>
          <a:lstStyle/>
          <a:p>
            <a:fld id="{A6CFA0F1-84BE-4D43-A11C-289792765D89}" type="slidenum">
              <a:rPr lang="en-GB" smtClean="0"/>
              <a:t>‹#›</a:t>
            </a:fld>
            <a:endParaRPr lang="en-GB"/>
          </a:p>
        </p:txBody>
      </p:sp>
    </p:spTree>
    <p:extLst>
      <p:ext uri="{BB962C8B-B14F-4D97-AF65-F5344CB8AC3E}">
        <p14:creationId xmlns:p14="http://schemas.microsoft.com/office/powerpoint/2010/main" val="3997620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37725F-40AD-4982-9225-DCD168D4856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BFAC00D6-9C13-430D-A9D3-667CBA0BC3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E68CB1B-B69B-48F3-A41D-647058B366E0}"/>
              </a:ext>
            </a:extLst>
          </p:cNvPr>
          <p:cNvSpPr>
            <a:spLocks noGrp="1"/>
          </p:cNvSpPr>
          <p:nvPr>
            <p:ph type="dt" sz="half" idx="10"/>
          </p:nvPr>
        </p:nvSpPr>
        <p:spPr/>
        <p:txBody>
          <a:bodyPr/>
          <a:lstStyle/>
          <a:p>
            <a:fld id="{03D4D0B9-59AE-4060-A3B0-CD07E1D88D0E}" type="datetimeFigureOut">
              <a:rPr lang="en-GB" smtClean="0"/>
              <a:t>01/11/2021</a:t>
            </a:fld>
            <a:endParaRPr lang="en-GB"/>
          </a:p>
        </p:txBody>
      </p:sp>
      <p:sp>
        <p:nvSpPr>
          <p:cNvPr id="5" name="Footer Placeholder 4">
            <a:extLst>
              <a:ext uri="{FF2B5EF4-FFF2-40B4-BE49-F238E27FC236}">
                <a16:creationId xmlns:a16="http://schemas.microsoft.com/office/drawing/2014/main" xmlns="" id="{1D31C12B-5515-4AB8-A72E-7BA1FED594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AF211830-4400-4CA2-801D-5960166F96A8}"/>
              </a:ext>
            </a:extLst>
          </p:cNvPr>
          <p:cNvSpPr>
            <a:spLocks noGrp="1"/>
          </p:cNvSpPr>
          <p:nvPr>
            <p:ph type="sldNum" sz="quarter" idx="12"/>
          </p:nvPr>
        </p:nvSpPr>
        <p:spPr/>
        <p:txBody>
          <a:bodyPr/>
          <a:lstStyle/>
          <a:p>
            <a:fld id="{A6CFA0F1-84BE-4D43-A11C-289792765D89}" type="slidenum">
              <a:rPr lang="en-GB" smtClean="0"/>
              <a:t>‹#›</a:t>
            </a:fld>
            <a:endParaRPr lang="en-GB"/>
          </a:p>
        </p:txBody>
      </p:sp>
    </p:spTree>
    <p:extLst>
      <p:ext uri="{BB962C8B-B14F-4D97-AF65-F5344CB8AC3E}">
        <p14:creationId xmlns:p14="http://schemas.microsoft.com/office/powerpoint/2010/main" val="2501694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8D5B37-1335-4DAA-8EB0-E37D4B024B6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C454B8C5-273D-4587-A61A-AA72E5CF90E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E0CF704E-254F-4336-A74E-03DA13276C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A4F0B461-BD6E-44A3-B0D1-C9574E2164A0}"/>
              </a:ext>
            </a:extLst>
          </p:cNvPr>
          <p:cNvSpPr>
            <a:spLocks noGrp="1"/>
          </p:cNvSpPr>
          <p:nvPr>
            <p:ph type="dt" sz="half" idx="10"/>
          </p:nvPr>
        </p:nvSpPr>
        <p:spPr/>
        <p:txBody>
          <a:bodyPr/>
          <a:lstStyle/>
          <a:p>
            <a:fld id="{03D4D0B9-59AE-4060-A3B0-CD07E1D88D0E}" type="datetimeFigureOut">
              <a:rPr lang="en-GB" smtClean="0"/>
              <a:t>01/11/2021</a:t>
            </a:fld>
            <a:endParaRPr lang="en-GB"/>
          </a:p>
        </p:txBody>
      </p:sp>
      <p:sp>
        <p:nvSpPr>
          <p:cNvPr id="6" name="Footer Placeholder 5">
            <a:extLst>
              <a:ext uri="{FF2B5EF4-FFF2-40B4-BE49-F238E27FC236}">
                <a16:creationId xmlns:a16="http://schemas.microsoft.com/office/drawing/2014/main" xmlns="" id="{1A0D67A9-02D2-4F92-9365-DC3FDF83804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0EA759C3-BC4D-4A0D-8231-51759E9C6802}"/>
              </a:ext>
            </a:extLst>
          </p:cNvPr>
          <p:cNvSpPr>
            <a:spLocks noGrp="1"/>
          </p:cNvSpPr>
          <p:nvPr>
            <p:ph type="sldNum" sz="quarter" idx="12"/>
          </p:nvPr>
        </p:nvSpPr>
        <p:spPr/>
        <p:txBody>
          <a:bodyPr/>
          <a:lstStyle/>
          <a:p>
            <a:fld id="{A6CFA0F1-84BE-4D43-A11C-289792765D89}" type="slidenum">
              <a:rPr lang="en-GB" smtClean="0"/>
              <a:t>‹#›</a:t>
            </a:fld>
            <a:endParaRPr lang="en-GB"/>
          </a:p>
        </p:txBody>
      </p:sp>
    </p:spTree>
    <p:extLst>
      <p:ext uri="{BB962C8B-B14F-4D97-AF65-F5344CB8AC3E}">
        <p14:creationId xmlns:p14="http://schemas.microsoft.com/office/powerpoint/2010/main" val="3726214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909045-71EC-4E8A-9CD3-01AF415DEE9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9181EA3F-7222-453C-B973-3899CA473C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554C3E3-B964-4866-956D-ADCE0031139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29700A23-12C4-4988-BF52-B5822E359F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151B7B2C-E9E0-4061-96CA-F23524FF7B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28314E8B-6204-4E0F-92B5-A88A2E55A597}"/>
              </a:ext>
            </a:extLst>
          </p:cNvPr>
          <p:cNvSpPr>
            <a:spLocks noGrp="1"/>
          </p:cNvSpPr>
          <p:nvPr>
            <p:ph type="dt" sz="half" idx="10"/>
          </p:nvPr>
        </p:nvSpPr>
        <p:spPr/>
        <p:txBody>
          <a:bodyPr/>
          <a:lstStyle/>
          <a:p>
            <a:fld id="{03D4D0B9-59AE-4060-A3B0-CD07E1D88D0E}" type="datetimeFigureOut">
              <a:rPr lang="en-GB" smtClean="0"/>
              <a:t>01/11/2021</a:t>
            </a:fld>
            <a:endParaRPr lang="en-GB"/>
          </a:p>
        </p:txBody>
      </p:sp>
      <p:sp>
        <p:nvSpPr>
          <p:cNvPr id="8" name="Footer Placeholder 7">
            <a:extLst>
              <a:ext uri="{FF2B5EF4-FFF2-40B4-BE49-F238E27FC236}">
                <a16:creationId xmlns:a16="http://schemas.microsoft.com/office/drawing/2014/main" xmlns="" id="{3F3236CF-35CE-4D3A-824E-A6CA08AAC36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6BF9F569-52F0-438D-94F6-B34C2544BC36}"/>
              </a:ext>
            </a:extLst>
          </p:cNvPr>
          <p:cNvSpPr>
            <a:spLocks noGrp="1"/>
          </p:cNvSpPr>
          <p:nvPr>
            <p:ph type="sldNum" sz="quarter" idx="12"/>
          </p:nvPr>
        </p:nvSpPr>
        <p:spPr/>
        <p:txBody>
          <a:bodyPr/>
          <a:lstStyle/>
          <a:p>
            <a:fld id="{A6CFA0F1-84BE-4D43-A11C-289792765D89}" type="slidenum">
              <a:rPr lang="en-GB" smtClean="0"/>
              <a:t>‹#›</a:t>
            </a:fld>
            <a:endParaRPr lang="en-GB"/>
          </a:p>
        </p:txBody>
      </p:sp>
    </p:spTree>
    <p:extLst>
      <p:ext uri="{BB962C8B-B14F-4D97-AF65-F5344CB8AC3E}">
        <p14:creationId xmlns:p14="http://schemas.microsoft.com/office/powerpoint/2010/main" val="945917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5961E7-B435-4BF6-8172-10B4ED2691E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340CB421-9542-4108-B808-8D3650586EA2}"/>
              </a:ext>
            </a:extLst>
          </p:cNvPr>
          <p:cNvSpPr>
            <a:spLocks noGrp="1"/>
          </p:cNvSpPr>
          <p:nvPr>
            <p:ph type="dt" sz="half" idx="10"/>
          </p:nvPr>
        </p:nvSpPr>
        <p:spPr/>
        <p:txBody>
          <a:bodyPr/>
          <a:lstStyle/>
          <a:p>
            <a:fld id="{03D4D0B9-59AE-4060-A3B0-CD07E1D88D0E}" type="datetimeFigureOut">
              <a:rPr lang="en-GB" smtClean="0"/>
              <a:t>01/11/2021</a:t>
            </a:fld>
            <a:endParaRPr lang="en-GB"/>
          </a:p>
        </p:txBody>
      </p:sp>
      <p:sp>
        <p:nvSpPr>
          <p:cNvPr id="4" name="Footer Placeholder 3">
            <a:extLst>
              <a:ext uri="{FF2B5EF4-FFF2-40B4-BE49-F238E27FC236}">
                <a16:creationId xmlns:a16="http://schemas.microsoft.com/office/drawing/2014/main" xmlns="" id="{101A75DE-4133-4B20-8909-E724B2A8BE8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BDDA2B04-3DFE-4C17-AE65-73D6EB60391D}"/>
              </a:ext>
            </a:extLst>
          </p:cNvPr>
          <p:cNvSpPr>
            <a:spLocks noGrp="1"/>
          </p:cNvSpPr>
          <p:nvPr>
            <p:ph type="sldNum" sz="quarter" idx="12"/>
          </p:nvPr>
        </p:nvSpPr>
        <p:spPr/>
        <p:txBody>
          <a:bodyPr/>
          <a:lstStyle/>
          <a:p>
            <a:fld id="{A6CFA0F1-84BE-4D43-A11C-289792765D89}" type="slidenum">
              <a:rPr lang="en-GB" smtClean="0"/>
              <a:t>‹#›</a:t>
            </a:fld>
            <a:endParaRPr lang="en-GB"/>
          </a:p>
        </p:txBody>
      </p:sp>
    </p:spTree>
    <p:extLst>
      <p:ext uri="{BB962C8B-B14F-4D97-AF65-F5344CB8AC3E}">
        <p14:creationId xmlns:p14="http://schemas.microsoft.com/office/powerpoint/2010/main" val="1937644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0C78C05-3164-475B-B290-32204A558194}"/>
              </a:ext>
            </a:extLst>
          </p:cNvPr>
          <p:cNvSpPr>
            <a:spLocks noGrp="1"/>
          </p:cNvSpPr>
          <p:nvPr>
            <p:ph type="dt" sz="half" idx="10"/>
          </p:nvPr>
        </p:nvSpPr>
        <p:spPr/>
        <p:txBody>
          <a:bodyPr/>
          <a:lstStyle/>
          <a:p>
            <a:fld id="{03D4D0B9-59AE-4060-A3B0-CD07E1D88D0E}" type="datetimeFigureOut">
              <a:rPr lang="en-GB" smtClean="0"/>
              <a:t>01/11/2021</a:t>
            </a:fld>
            <a:endParaRPr lang="en-GB"/>
          </a:p>
        </p:txBody>
      </p:sp>
      <p:sp>
        <p:nvSpPr>
          <p:cNvPr id="3" name="Footer Placeholder 2">
            <a:extLst>
              <a:ext uri="{FF2B5EF4-FFF2-40B4-BE49-F238E27FC236}">
                <a16:creationId xmlns:a16="http://schemas.microsoft.com/office/drawing/2014/main" xmlns="" id="{0213422E-3F5E-4057-A50A-9FE9AC5CF1E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0C86EF0F-207C-45CF-8882-52688D51926B}"/>
              </a:ext>
            </a:extLst>
          </p:cNvPr>
          <p:cNvSpPr>
            <a:spLocks noGrp="1"/>
          </p:cNvSpPr>
          <p:nvPr>
            <p:ph type="sldNum" sz="quarter" idx="12"/>
          </p:nvPr>
        </p:nvSpPr>
        <p:spPr/>
        <p:txBody>
          <a:bodyPr/>
          <a:lstStyle/>
          <a:p>
            <a:fld id="{A6CFA0F1-84BE-4D43-A11C-289792765D89}" type="slidenum">
              <a:rPr lang="en-GB" smtClean="0"/>
              <a:t>‹#›</a:t>
            </a:fld>
            <a:endParaRPr lang="en-GB"/>
          </a:p>
        </p:txBody>
      </p:sp>
    </p:spTree>
    <p:extLst>
      <p:ext uri="{BB962C8B-B14F-4D97-AF65-F5344CB8AC3E}">
        <p14:creationId xmlns:p14="http://schemas.microsoft.com/office/powerpoint/2010/main" val="46234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2F074B-CB7A-4D87-AE2B-1A3EC0F4D7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224B5C1E-45C7-44E4-B405-599A3F3BE7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C4DD8FCB-8B94-4266-A453-572925B91A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35840B7-8D3B-4478-BF7F-3FFFBEE8A3A0}"/>
              </a:ext>
            </a:extLst>
          </p:cNvPr>
          <p:cNvSpPr>
            <a:spLocks noGrp="1"/>
          </p:cNvSpPr>
          <p:nvPr>
            <p:ph type="dt" sz="half" idx="10"/>
          </p:nvPr>
        </p:nvSpPr>
        <p:spPr/>
        <p:txBody>
          <a:bodyPr/>
          <a:lstStyle/>
          <a:p>
            <a:fld id="{03D4D0B9-59AE-4060-A3B0-CD07E1D88D0E}" type="datetimeFigureOut">
              <a:rPr lang="en-GB" smtClean="0"/>
              <a:t>01/11/2021</a:t>
            </a:fld>
            <a:endParaRPr lang="en-GB"/>
          </a:p>
        </p:txBody>
      </p:sp>
      <p:sp>
        <p:nvSpPr>
          <p:cNvPr id="6" name="Footer Placeholder 5">
            <a:extLst>
              <a:ext uri="{FF2B5EF4-FFF2-40B4-BE49-F238E27FC236}">
                <a16:creationId xmlns:a16="http://schemas.microsoft.com/office/drawing/2014/main" xmlns="" id="{309A3665-50F1-4473-A04F-F164EEEAA93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55D23BA3-4B11-4BAE-821B-97D4151A5E3D}"/>
              </a:ext>
            </a:extLst>
          </p:cNvPr>
          <p:cNvSpPr>
            <a:spLocks noGrp="1"/>
          </p:cNvSpPr>
          <p:nvPr>
            <p:ph type="sldNum" sz="quarter" idx="12"/>
          </p:nvPr>
        </p:nvSpPr>
        <p:spPr/>
        <p:txBody>
          <a:bodyPr/>
          <a:lstStyle/>
          <a:p>
            <a:fld id="{A6CFA0F1-84BE-4D43-A11C-289792765D89}" type="slidenum">
              <a:rPr lang="en-GB" smtClean="0"/>
              <a:t>‹#›</a:t>
            </a:fld>
            <a:endParaRPr lang="en-GB"/>
          </a:p>
        </p:txBody>
      </p:sp>
    </p:spTree>
    <p:extLst>
      <p:ext uri="{BB962C8B-B14F-4D97-AF65-F5344CB8AC3E}">
        <p14:creationId xmlns:p14="http://schemas.microsoft.com/office/powerpoint/2010/main" val="3419126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F3B48E-51D2-4208-B6A5-76447163E4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35134418-3EC7-4D0F-9B09-C1DE4723DC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808F4D54-5C96-4D40-964C-4EA950D878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A7FCE8B-3DE4-468D-BBCC-52D926191B47}"/>
              </a:ext>
            </a:extLst>
          </p:cNvPr>
          <p:cNvSpPr>
            <a:spLocks noGrp="1"/>
          </p:cNvSpPr>
          <p:nvPr>
            <p:ph type="dt" sz="half" idx="10"/>
          </p:nvPr>
        </p:nvSpPr>
        <p:spPr/>
        <p:txBody>
          <a:bodyPr/>
          <a:lstStyle/>
          <a:p>
            <a:fld id="{03D4D0B9-59AE-4060-A3B0-CD07E1D88D0E}" type="datetimeFigureOut">
              <a:rPr lang="en-GB" smtClean="0"/>
              <a:t>01/11/2021</a:t>
            </a:fld>
            <a:endParaRPr lang="en-GB"/>
          </a:p>
        </p:txBody>
      </p:sp>
      <p:sp>
        <p:nvSpPr>
          <p:cNvPr id="6" name="Footer Placeholder 5">
            <a:extLst>
              <a:ext uri="{FF2B5EF4-FFF2-40B4-BE49-F238E27FC236}">
                <a16:creationId xmlns:a16="http://schemas.microsoft.com/office/drawing/2014/main" xmlns="" id="{8A06D202-99EC-4E64-BF70-698BC837BBA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DB405858-A7F2-4D36-AA01-B23C3F167D2C}"/>
              </a:ext>
            </a:extLst>
          </p:cNvPr>
          <p:cNvSpPr>
            <a:spLocks noGrp="1"/>
          </p:cNvSpPr>
          <p:nvPr>
            <p:ph type="sldNum" sz="quarter" idx="12"/>
          </p:nvPr>
        </p:nvSpPr>
        <p:spPr/>
        <p:txBody>
          <a:bodyPr/>
          <a:lstStyle/>
          <a:p>
            <a:fld id="{A6CFA0F1-84BE-4D43-A11C-289792765D89}" type="slidenum">
              <a:rPr lang="en-GB" smtClean="0"/>
              <a:t>‹#›</a:t>
            </a:fld>
            <a:endParaRPr lang="en-GB"/>
          </a:p>
        </p:txBody>
      </p:sp>
    </p:spTree>
    <p:extLst>
      <p:ext uri="{BB962C8B-B14F-4D97-AF65-F5344CB8AC3E}">
        <p14:creationId xmlns:p14="http://schemas.microsoft.com/office/powerpoint/2010/main" val="727987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DAAD971-C310-4404-80A5-82D7B8471A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7A8C2244-1529-499F-9D06-1881177077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47A822DE-D600-4728-9513-5DC2EA09FB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D4D0B9-59AE-4060-A3B0-CD07E1D88D0E}" type="datetimeFigureOut">
              <a:rPr lang="en-GB" smtClean="0"/>
              <a:t>01/11/2021</a:t>
            </a:fld>
            <a:endParaRPr lang="en-GB"/>
          </a:p>
        </p:txBody>
      </p:sp>
      <p:sp>
        <p:nvSpPr>
          <p:cNvPr id="5" name="Footer Placeholder 4">
            <a:extLst>
              <a:ext uri="{FF2B5EF4-FFF2-40B4-BE49-F238E27FC236}">
                <a16:creationId xmlns:a16="http://schemas.microsoft.com/office/drawing/2014/main" xmlns="" id="{03CF93D7-8DB2-44A1-8378-B9E93728D0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7CB9A88B-B9C6-48F4-8B21-946DD35B69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CFA0F1-84BE-4D43-A11C-289792765D89}" type="slidenum">
              <a:rPr lang="en-GB" smtClean="0"/>
              <a:t>‹#›</a:t>
            </a:fld>
            <a:endParaRPr lang="en-GB"/>
          </a:p>
        </p:txBody>
      </p:sp>
    </p:spTree>
    <p:extLst>
      <p:ext uri="{BB962C8B-B14F-4D97-AF65-F5344CB8AC3E}">
        <p14:creationId xmlns:p14="http://schemas.microsoft.com/office/powerpoint/2010/main" val="4078407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awilson@littleheath.org.u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4115B47D-5324-4F45-83C3-87AA133229ED}"/>
              </a:ext>
            </a:extLst>
          </p:cNvPr>
          <p:cNvSpPr>
            <a:spLocks noGrp="1"/>
          </p:cNvSpPr>
          <p:nvPr>
            <p:ph type="ctrTitle"/>
          </p:nvPr>
        </p:nvSpPr>
        <p:spPr>
          <a:xfrm>
            <a:off x="15767" y="10633"/>
            <a:ext cx="12192000" cy="1001730"/>
          </a:xfrm>
          <a:solidFill>
            <a:schemeClr val="bg1"/>
          </a:solidFill>
          <a:ln w="38100">
            <a:solidFill>
              <a:srgbClr val="A61919"/>
            </a:solidFill>
          </a:ln>
        </p:spPr>
        <p:txBody>
          <a:bodyPr>
            <a:normAutofit/>
          </a:bodyPr>
          <a:lstStyle/>
          <a:p>
            <a:r>
              <a:rPr lang="en-GB" b="1" dirty="0">
                <a:solidFill>
                  <a:srgbClr val="A61919"/>
                </a:solidFill>
                <a:latin typeface="Arial" panose="020B0604020202020204" pitchFamily="34" charset="0"/>
                <a:cs typeface="Arial" panose="020B0604020202020204" pitchFamily="34" charset="0"/>
              </a:rPr>
              <a:t>Little Heath School Sixth Form</a:t>
            </a:r>
          </a:p>
        </p:txBody>
      </p:sp>
      <p:pic>
        <p:nvPicPr>
          <p:cNvPr id="10" name="Picture 9">
            <a:extLst>
              <a:ext uri="{FF2B5EF4-FFF2-40B4-BE49-F238E27FC236}">
                <a16:creationId xmlns:a16="http://schemas.microsoft.com/office/drawing/2014/main" xmlns="" id="{2B1222B7-2E57-4E9F-878E-85F69EF0B81B}"/>
              </a:ext>
            </a:extLst>
          </p:cNvPr>
          <p:cNvPicPr>
            <a:picLocks noChangeAspect="1"/>
          </p:cNvPicPr>
          <p:nvPr/>
        </p:nvPicPr>
        <p:blipFill>
          <a:blip r:embed="rId2"/>
          <a:stretch>
            <a:fillRect/>
          </a:stretch>
        </p:blipFill>
        <p:spPr>
          <a:xfrm>
            <a:off x="0" y="1051665"/>
            <a:ext cx="12192000" cy="3032207"/>
          </a:xfrm>
          <a:prstGeom prst="rect">
            <a:avLst/>
          </a:prstGeom>
        </p:spPr>
      </p:pic>
      <p:grpSp>
        <p:nvGrpSpPr>
          <p:cNvPr id="7" name="Group 6">
            <a:extLst>
              <a:ext uri="{FF2B5EF4-FFF2-40B4-BE49-F238E27FC236}">
                <a16:creationId xmlns:a16="http://schemas.microsoft.com/office/drawing/2014/main" xmlns="" id="{935A56AA-2EA7-4452-86A2-1D4B3AD22E47}"/>
              </a:ext>
            </a:extLst>
          </p:cNvPr>
          <p:cNvGrpSpPr/>
          <p:nvPr/>
        </p:nvGrpSpPr>
        <p:grpSpPr>
          <a:xfrm>
            <a:off x="9027042" y="3848986"/>
            <a:ext cx="3005469" cy="2866321"/>
            <a:chOff x="8812204" y="120244"/>
            <a:chExt cx="1320900" cy="1350592"/>
          </a:xfrm>
          <a:solidFill>
            <a:schemeClr val="bg1"/>
          </a:solidFill>
        </p:grpSpPr>
        <p:sp>
          <p:nvSpPr>
            <p:cNvPr id="8" name="Rectangle 7">
              <a:extLst>
                <a:ext uri="{FF2B5EF4-FFF2-40B4-BE49-F238E27FC236}">
                  <a16:creationId xmlns:a16="http://schemas.microsoft.com/office/drawing/2014/main" xmlns="" id="{92B5E10B-CD42-48E5-B079-36F47E0EBE35}"/>
                </a:ext>
              </a:extLst>
            </p:cNvPr>
            <p:cNvSpPr/>
            <p:nvPr/>
          </p:nvSpPr>
          <p:spPr>
            <a:xfrm>
              <a:off x="8850608" y="1210939"/>
              <a:ext cx="1234951" cy="259897"/>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xmlns="" id="{364DCBA0-D54B-4EA8-907C-6B896CC21B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12204" y="120244"/>
              <a:ext cx="1320900" cy="1350592"/>
            </a:xfrm>
            <a:prstGeom prst="rect">
              <a:avLst/>
            </a:prstGeom>
            <a:grpFill/>
          </p:spPr>
        </p:pic>
      </p:grpSp>
      <p:sp>
        <p:nvSpPr>
          <p:cNvPr id="11" name="TextBox 10">
            <a:extLst>
              <a:ext uri="{FF2B5EF4-FFF2-40B4-BE49-F238E27FC236}">
                <a16:creationId xmlns:a16="http://schemas.microsoft.com/office/drawing/2014/main" xmlns="" id="{C564583B-6235-454B-B2E6-2AB5F250530A}"/>
              </a:ext>
            </a:extLst>
          </p:cNvPr>
          <p:cNvSpPr txBox="1"/>
          <p:nvPr/>
        </p:nvSpPr>
        <p:spPr>
          <a:xfrm>
            <a:off x="491796" y="4369981"/>
            <a:ext cx="7729870" cy="2215991"/>
          </a:xfrm>
          <a:prstGeom prst="rect">
            <a:avLst/>
          </a:prstGeom>
          <a:noFill/>
          <a:ln w="38100">
            <a:solidFill>
              <a:schemeClr val="bg1"/>
            </a:solidFill>
          </a:ln>
        </p:spPr>
        <p:txBody>
          <a:bodyPr wrap="square" rtlCol="0">
            <a:spAutoFit/>
          </a:bodyPr>
          <a:lstStyle/>
          <a:p>
            <a:pPr algn="ctr"/>
            <a:r>
              <a:rPr lang="en-GB" sz="13800" dirty="0" smtClean="0">
                <a:solidFill>
                  <a:srgbClr val="A61919"/>
                </a:solidFill>
              </a:rPr>
              <a:t>Sociology</a:t>
            </a:r>
            <a:endParaRPr lang="en-GB" sz="13800" dirty="0">
              <a:solidFill>
                <a:srgbClr val="A61919"/>
              </a:solidFill>
            </a:endParaRPr>
          </a:p>
        </p:txBody>
      </p:sp>
    </p:spTree>
    <p:extLst>
      <p:ext uri="{BB962C8B-B14F-4D97-AF65-F5344CB8AC3E}">
        <p14:creationId xmlns:p14="http://schemas.microsoft.com/office/powerpoint/2010/main" val="139539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4C9E6A-90BB-43F4-B504-E85331ED6936}"/>
              </a:ext>
            </a:extLst>
          </p:cNvPr>
          <p:cNvSpPr>
            <a:spLocks noGrp="1"/>
          </p:cNvSpPr>
          <p:nvPr>
            <p:ph type="title"/>
          </p:nvPr>
        </p:nvSpPr>
        <p:spPr>
          <a:xfrm>
            <a:off x="93920" y="109944"/>
            <a:ext cx="11942135" cy="1325563"/>
          </a:xfrm>
          <a:solidFill>
            <a:schemeClr val="bg1"/>
          </a:solidFill>
          <a:ln w="38100">
            <a:solidFill>
              <a:srgbClr val="A61919"/>
            </a:solidFill>
          </a:ln>
        </p:spPr>
        <p:txBody>
          <a:bodyPr>
            <a:normAutofit/>
          </a:bodyPr>
          <a:lstStyle/>
          <a:p>
            <a:r>
              <a:rPr lang="en-GB" sz="8000" b="1" dirty="0" smtClean="0">
                <a:solidFill>
                  <a:srgbClr val="A61919"/>
                </a:solidFill>
              </a:rPr>
              <a:t>Sociology </a:t>
            </a:r>
            <a:r>
              <a:rPr lang="en-GB" sz="8000" b="1" dirty="0">
                <a:solidFill>
                  <a:srgbClr val="A61919"/>
                </a:solidFill>
              </a:rPr>
              <a:t>profile</a:t>
            </a:r>
          </a:p>
        </p:txBody>
      </p:sp>
      <p:sp>
        <p:nvSpPr>
          <p:cNvPr id="4" name="TextBox 3">
            <a:extLst>
              <a:ext uri="{FF2B5EF4-FFF2-40B4-BE49-F238E27FC236}">
                <a16:creationId xmlns:a16="http://schemas.microsoft.com/office/drawing/2014/main" xmlns="" id="{34611794-4313-4B15-956F-A961A7F0B5AB}"/>
              </a:ext>
            </a:extLst>
          </p:cNvPr>
          <p:cNvSpPr txBox="1"/>
          <p:nvPr/>
        </p:nvSpPr>
        <p:spPr>
          <a:xfrm>
            <a:off x="93920" y="1586567"/>
            <a:ext cx="9854345" cy="4801314"/>
          </a:xfrm>
          <a:prstGeom prst="rect">
            <a:avLst/>
          </a:prstGeom>
          <a:solidFill>
            <a:schemeClr val="bg1"/>
          </a:solidFill>
          <a:ln>
            <a:solidFill>
              <a:srgbClr val="A61919"/>
            </a:solidFill>
          </a:ln>
        </p:spPr>
        <p:txBody>
          <a:bodyPr wrap="square" rtlCol="0">
            <a:spAutoFit/>
          </a:bodyPr>
          <a:lstStyle/>
          <a:p>
            <a:r>
              <a:rPr lang="en-GB" sz="1700" b="1" dirty="0">
                <a:solidFill>
                  <a:srgbClr val="A61919"/>
                </a:solidFill>
              </a:rPr>
              <a:t>Entry requirements</a:t>
            </a:r>
            <a:r>
              <a:rPr lang="en-GB" sz="1700" b="1" dirty="0" smtClean="0">
                <a:solidFill>
                  <a:srgbClr val="A61919"/>
                </a:solidFill>
              </a:rPr>
              <a:t>? </a:t>
            </a:r>
          </a:p>
          <a:p>
            <a:r>
              <a:rPr lang="en-GB" sz="1700" dirty="0" smtClean="0"/>
              <a:t>5 at English language and 5 at a Humanities such as History.</a:t>
            </a:r>
            <a:endParaRPr lang="en-GB" sz="1700" dirty="0"/>
          </a:p>
          <a:p>
            <a:r>
              <a:rPr lang="en-GB" sz="1700" b="1" dirty="0">
                <a:solidFill>
                  <a:srgbClr val="A61919"/>
                </a:solidFill>
              </a:rPr>
              <a:t>Exam board</a:t>
            </a:r>
            <a:r>
              <a:rPr lang="en-GB" sz="1700" b="1" dirty="0" smtClean="0">
                <a:solidFill>
                  <a:srgbClr val="A61919"/>
                </a:solidFill>
              </a:rPr>
              <a:t>? </a:t>
            </a:r>
          </a:p>
          <a:p>
            <a:r>
              <a:rPr lang="en-GB" sz="1700" dirty="0" smtClean="0"/>
              <a:t>AQA</a:t>
            </a:r>
            <a:endParaRPr lang="en-GB" sz="1700" dirty="0"/>
          </a:p>
          <a:p>
            <a:r>
              <a:rPr lang="en-GB" sz="1700" b="1" dirty="0">
                <a:solidFill>
                  <a:srgbClr val="A61919"/>
                </a:solidFill>
              </a:rPr>
              <a:t>Which GCSE subjects does it link to</a:t>
            </a:r>
            <a:r>
              <a:rPr lang="en-GB" sz="1700" b="1" dirty="0" smtClean="0">
                <a:solidFill>
                  <a:srgbClr val="A61919"/>
                </a:solidFill>
              </a:rPr>
              <a:t>? </a:t>
            </a:r>
          </a:p>
          <a:p>
            <a:r>
              <a:rPr lang="en-GB" sz="1700" dirty="0" smtClean="0"/>
              <a:t>History, English, Religious studies</a:t>
            </a:r>
            <a:endParaRPr lang="en-GB" sz="1700" dirty="0"/>
          </a:p>
          <a:p>
            <a:r>
              <a:rPr lang="en-GB" sz="1700" b="1" dirty="0">
                <a:solidFill>
                  <a:srgbClr val="A61919"/>
                </a:solidFill>
              </a:rPr>
              <a:t>What type of students might like this course</a:t>
            </a:r>
            <a:r>
              <a:rPr lang="en-GB" sz="1700" b="1" dirty="0" smtClean="0">
                <a:solidFill>
                  <a:srgbClr val="A61919"/>
                </a:solidFill>
              </a:rPr>
              <a:t>? </a:t>
            </a:r>
          </a:p>
          <a:p>
            <a:r>
              <a:rPr lang="en-GB" sz="1700" dirty="0" smtClean="0"/>
              <a:t>Students who are interested in reading the news and in debating, as well as those who enjoy relating topics learnt in class to the outside world.</a:t>
            </a:r>
            <a:endParaRPr lang="en-GB" sz="1700" dirty="0"/>
          </a:p>
          <a:p>
            <a:r>
              <a:rPr lang="en-GB" sz="1700" b="1" dirty="0">
                <a:solidFill>
                  <a:srgbClr val="A61919"/>
                </a:solidFill>
              </a:rPr>
              <a:t>Amount of homework and independent study</a:t>
            </a:r>
            <a:r>
              <a:rPr lang="en-GB" sz="1700" b="1" dirty="0" smtClean="0">
                <a:solidFill>
                  <a:srgbClr val="A61919"/>
                </a:solidFill>
              </a:rPr>
              <a:t>? </a:t>
            </a:r>
          </a:p>
          <a:p>
            <a:r>
              <a:rPr lang="en-GB" sz="1700" dirty="0" smtClean="0"/>
              <a:t>It is an essay based subject so it involves lots of reading and writing in independent study, strengthening your ability to develop an argument.</a:t>
            </a:r>
            <a:endParaRPr lang="en-GB" sz="1700" dirty="0"/>
          </a:p>
          <a:p>
            <a:r>
              <a:rPr lang="en-GB" sz="1700" b="1" dirty="0">
                <a:solidFill>
                  <a:srgbClr val="A61919"/>
                </a:solidFill>
              </a:rPr>
              <a:t>Average class </a:t>
            </a:r>
            <a:r>
              <a:rPr lang="en-GB" sz="1700" b="1" dirty="0" smtClean="0">
                <a:solidFill>
                  <a:srgbClr val="A61919"/>
                </a:solidFill>
              </a:rPr>
              <a:t>size </a:t>
            </a:r>
          </a:p>
          <a:p>
            <a:r>
              <a:rPr lang="en-GB" sz="1700" dirty="0" smtClean="0"/>
              <a:t>15</a:t>
            </a:r>
            <a:endParaRPr lang="en-GB" sz="1700" dirty="0"/>
          </a:p>
          <a:p>
            <a:r>
              <a:rPr lang="en-GB" sz="1700" b="1" dirty="0">
                <a:solidFill>
                  <a:srgbClr val="A61919"/>
                </a:solidFill>
              </a:rPr>
              <a:t>What makes a successful student of </a:t>
            </a:r>
            <a:r>
              <a:rPr lang="en-GB" sz="1700" b="1" dirty="0" smtClean="0">
                <a:solidFill>
                  <a:srgbClr val="A61919"/>
                </a:solidFill>
              </a:rPr>
              <a:t>Sociology? </a:t>
            </a:r>
          </a:p>
          <a:p>
            <a:r>
              <a:rPr lang="en-GB" sz="1700" dirty="0" smtClean="0"/>
              <a:t>Someone who is able to debate issues for which there are several different but well accepted explanations, and to become critical of different view points. By analysing the strengths and limitations of all perspectives studied you’ll learn not to take things for granted or to accept assertions at face value.  </a:t>
            </a:r>
            <a:endParaRPr lang="en-GB" sz="1700" dirty="0">
              <a:solidFill>
                <a:srgbClr val="A61919"/>
              </a:solidFill>
            </a:endParaRPr>
          </a:p>
        </p:txBody>
      </p:sp>
      <p:grpSp>
        <p:nvGrpSpPr>
          <p:cNvPr id="6" name="Group 5">
            <a:extLst>
              <a:ext uri="{FF2B5EF4-FFF2-40B4-BE49-F238E27FC236}">
                <a16:creationId xmlns:a16="http://schemas.microsoft.com/office/drawing/2014/main" xmlns="" id="{246E6367-B284-4736-BE17-F7F5434DF306}"/>
              </a:ext>
            </a:extLst>
          </p:cNvPr>
          <p:cNvGrpSpPr/>
          <p:nvPr/>
        </p:nvGrpSpPr>
        <p:grpSpPr>
          <a:xfrm>
            <a:off x="10123589" y="4899489"/>
            <a:ext cx="1912466" cy="1701518"/>
            <a:chOff x="8812204" y="120244"/>
            <a:chExt cx="1320900" cy="1350592"/>
          </a:xfrm>
          <a:solidFill>
            <a:schemeClr val="bg1"/>
          </a:solidFill>
        </p:grpSpPr>
        <p:sp>
          <p:nvSpPr>
            <p:cNvPr id="7" name="Rectangle 6">
              <a:extLst>
                <a:ext uri="{FF2B5EF4-FFF2-40B4-BE49-F238E27FC236}">
                  <a16:creationId xmlns:a16="http://schemas.microsoft.com/office/drawing/2014/main" xmlns="" id="{AB6DFCD2-AB8E-4F28-8352-295BCC512790}"/>
                </a:ext>
              </a:extLst>
            </p:cNvPr>
            <p:cNvSpPr/>
            <p:nvPr/>
          </p:nvSpPr>
          <p:spPr>
            <a:xfrm>
              <a:off x="8850608" y="1210939"/>
              <a:ext cx="1234951" cy="259897"/>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xmlns="" id="{DC27E84B-F4B5-4C31-8319-16CD3723AC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12204" y="120244"/>
              <a:ext cx="1320900" cy="1350592"/>
            </a:xfrm>
            <a:prstGeom prst="rect">
              <a:avLst/>
            </a:prstGeom>
            <a:grpFill/>
          </p:spPr>
        </p:pic>
      </p:grpSp>
    </p:spTree>
    <p:extLst>
      <p:ext uri="{BB962C8B-B14F-4D97-AF65-F5344CB8AC3E}">
        <p14:creationId xmlns:p14="http://schemas.microsoft.com/office/powerpoint/2010/main" val="2167610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4BD11788-BC53-45EF-A273-BC8B85AB58CB}"/>
              </a:ext>
            </a:extLst>
          </p:cNvPr>
          <p:cNvGrpSpPr/>
          <p:nvPr/>
        </p:nvGrpSpPr>
        <p:grpSpPr>
          <a:xfrm>
            <a:off x="2485359" y="542261"/>
            <a:ext cx="7477348" cy="5911702"/>
            <a:chOff x="8812204" y="120244"/>
            <a:chExt cx="1320900" cy="1350592"/>
          </a:xfrm>
          <a:solidFill>
            <a:schemeClr val="bg1"/>
          </a:solidFill>
        </p:grpSpPr>
        <p:sp>
          <p:nvSpPr>
            <p:cNvPr id="8" name="Rectangle 7">
              <a:extLst>
                <a:ext uri="{FF2B5EF4-FFF2-40B4-BE49-F238E27FC236}">
                  <a16:creationId xmlns:a16="http://schemas.microsoft.com/office/drawing/2014/main" xmlns="" id="{33A3CCF9-183D-47D5-BC82-88152CAEDAE7}"/>
                </a:ext>
              </a:extLst>
            </p:cNvPr>
            <p:cNvSpPr/>
            <p:nvPr/>
          </p:nvSpPr>
          <p:spPr>
            <a:xfrm>
              <a:off x="8850608" y="1210939"/>
              <a:ext cx="1234951" cy="259897"/>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xmlns="" id="{CDE9F2C9-97F8-4FE9-AD52-F99883AA192E}"/>
                </a:ext>
              </a:extLst>
            </p:cNvPr>
            <p:cNvPicPr>
              <a:picLocks noChangeAspect="1"/>
            </p:cNvPicPr>
            <p:nvPr/>
          </p:nvPicPr>
          <p:blipFill>
            <a:blip r:embed="rId2" cstate="print">
              <a:alphaModFix amt="10000"/>
              <a:extLst>
                <a:ext uri="{28A0092B-C50C-407E-A947-70E740481C1C}">
                  <a14:useLocalDpi xmlns:a14="http://schemas.microsoft.com/office/drawing/2010/main" val="0"/>
                </a:ext>
              </a:extLst>
            </a:blip>
            <a:stretch>
              <a:fillRect/>
            </a:stretch>
          </p:blipFill>
          <p:spPr>
            <a:xfrm>
              <a:off x="8812204" y="120244"/>
              <a:ext cx="1320900" cy="1350592"/>
            </a:xfrm>
            <a:prstGeom prst="rect">
              <a:avLst/>
            </a:prstGeom>
            <a:grpFill/>
          </p:spPr>
        </p:pic>
      </p:grpSp>
      <p:sp>
        <p:nvSpPr>
          <p:cNvPr id="2" name="Title 1">
            <a:extLst>
              <a:ext uri="{FF2B5EF4-FFF2-40B4-BE49-F238E27FC236}">
                <a16:creationId xmlns:a16="http://schemas.microsoft.com/office/drawing/2014/main" xmlns="" id="{BC4C9E6A-90BB-43F4-B504-E85331ED6936}"/>
              </a:ext>
            </a:extLst>
          </p:cNvPr>
          <p:cNvSpPr>
            <a:spLocks noGrp="1"/>
          </p:cNvSpPr>
          <p:nvPr>
            <p:ph type="title"/>
          </p:nvPr>
        </p:nvSpPr>
        <p:spPr>
          <a:xfrm>
            <a:off x="93920" y="109944"/>
            <a:ext cx="11942135" cy="1325563"/>
          </a:xfrm>
          <a:ln w="38100">
            <a:solidFill>
              <a:srgbClr val="A61919"/>
            </a:solidFill>
          </a:ln>
        </p:spPr>
        <p:txBody>
          <a:bodyPr>
            <a:normAutofit/>
          </a:bodyPr>
          <a:lstStyle/>
          <a:p>
            <a:r>
              <a:rPr lang="en-GB" sz="8000" b="1" dirty="0">
                <a:solidFill>
                  <a:srgbClr val="A61919"/>
                </a:solidFill>
              </a:rPr>
              <a:t>Course structure</a:t>
            </a:r>
          </a:p>
        </p:txBody>
      </p:sp>
      <p:sp>
        <p:nvSpPr>
          <p:cNvPr id="4" name="TextBox 3">
            <a:extLst>
              <a:ext uri="{FF2B5EF4-FFF2-40B4-BE49-F238E27FC236}">
                <a16:creationId xmlns:a16="http://schemas.microsoft.com/office/drawing/2014/main" xmlns="" id="{34611794-4313-4B15-956F-A961A7F0B5AB}"/>
              </a:ext>
            </a:extLst>
          </p:cNvPr>
          <p:cNvSpPr txBox="1"/>
          <p:nvPr/>
        </p:nvSpPr>
        <p:spPr>
          <a:xfrm>
            <a:off x="616688" y="1807535"/>
            <a:ext cx="5295013" cy="3108543"/>
          </a:xfrm>
          <a:prstGeom prst="rect">
            <a:avLst/>
          </a:prstGeom>
          <a:noFill/>
          <a:ln>
            <a:solidFill>
              <a:srgbClr val="A61919"/>
            </a:solidFill>
          </a:ln>
        </p:spPr>
        <p:txBody>
          <a:bodyPr wrap="square" rtlCol="0">
            <a:spAutoFit/>
          </a:bodyPr>
          <a:lstStyle/>
          <a:p>
            <a:r>
              <a:rPr lang="en-GB" sz="2800" b="1" dirty="0">
                <a:solidFill>
                  <a:srgbClr val="A61919"/>
                </a:solidFill>
              </a:rPr>
              <a:t>Year 1</a:t>
            </a:r>
          </a:p>
          <a:p>
            <a:r>
              <a:rPr lang="en-US" sz="2800" dirty="0" smtClean="0"/>
              <a:t>Families &amp; Households</a:t>
            </a:r>
            <a:endParaRPr lang="en-GB" sz="2800" dirty="0"/>
          </a:p>
          <a:p>
            <a:r>
              <a:rPr lang="en-US" sz="2800" dirty="0" smtClean="0"/>
              <a:t>Education</a:t>
            </a:r>
          </a:p>
          <a:p>
            <a:r>
              <a:rPr lang="en-US" sz="2800" dirty="0" smtClean="0"/>
              <a:t>Research Methods</a:t>
            </a:r>
            <a:endParaRPr lang="en-GB" sz="2800" dirty="0"/>
          </a:p>
          <a:p>
            <a:endParaRPr lang="en-GB" sz="2800" b="1" dirty="0">
              <a:solidFill>
                <a:srgbClr val="A61919"/>
              </a:solidFill>
            </a:endParaRPr>
          </a:p>
          <a:p>
            <a:endParaRPr lang="en-GB" sz="2800" b="1" dirty="0">
              <a:solidFill>
                <a:srgbClr val="A61919"/>
              </a:solidFill>
            </a:endParaRPr>
          </a:p>
          <a:p>
            <a:r>
              <a:rPr lang="en-GB" sz="2800" b="1" dirty="0">
                <a:solidFill>
                  <a:srgbClr val="A61919"/>
                </a:solidFill>
              </a:rPr>
              <a:t> </a:t>
            </a:r>
          </a:p>
        </p:txBody>
      </p:sp>
      <p:sp>
        <p:nvSpPr>
          <p:cNvPr id="5" name="TextBox 4">
            <a:extLst>
              <a:ext uri="{FF2B5EF4-FFF2-40B4-BE49-F238E27FC236}">
                <a16:creationId xmlns:a16="http://schemas.microsoft.com/office/drawing/2014/main" xmlns="" id="{2830CE3A-AB7B-459B-9A3F-5C778736192D}"/>
              </a:ext>
            </a:extLst>
          </p:cNvPr>
          <p:cNvSpPr txBox="1"/>
          <p:nvPr/>
        </p:nvSpPr>
        <p:spPr>
          <a:xfrm>
            <a:off x="6096000" y="1805786"/>
            <a:ext cx="5479311" cy="3108543"/>
          </a:xfrm>
          <a:prstGeom prst="rect">
            <a:avLst/>
          </a:prstGeom>
          <a:noFill/>
          <a:ln>
            <a:solidFill>
              <a:srgbClr val="A61919"/>
            </a:solidFill>
          </a:ln>
        </p:spPr>
        <p:txBody>
          <a:bodyPr wrap="square" rtlCol="0">
            <a:spAutoFit/>
          </a:bodyPr>
          <a:lstStyle/>
          <a:p>
            <a:r>
              <a:rPr lang="en-GB" sz="2800" b="1" dirty="0">
                <a:solidFill>
                  <a:srgbClr val="A61919"/>
                </a:solidFill>
              </a:rPr>
              <a:t>Year </a:t>
            </a:r>
            <a:r>
              <a:rPr lang="en-GB" sz="2800" b="1" dirty="0" smtClean="0">
                <a:solidFill>
                  <a:srgbClr val="A61919"/>
                </a:solidFill>
              </a:rPr>
              <a:t>2</a:t>
            </a:r>
          </a:p>
          <a:p>
            <a:r>
              <a:rPr lang="en-US" sz="2800" dirty="0" smtClean="0"/>
              <a:t>Beliefs in Society</a:t>
            </a:r>
          </a:p>
          <a:p>
            <a:r>
              <a:rPr lang="en-US" sz="2800" dirty="0" smtClean="0"/>
              <a:t>Crime &amp; Deviance</a:t>
            </a:r>
            <a:endParaRPr lang="en-GB" sz="2800" dirty="0"/>
          </a:p>
          <a:p>
            <a:r>
              <a:rPr lang="en-US" sz="2800" dirty="0" smtClean="0"/>
              <a:t>Theory topics</a:t>
            </a:r>
            <a:endParaRPr lang="en-GB" sz="2800" dirty="0"/>
          </a:p>
          <a:p>
            <a:endParaRPr lang="en-GB" sz="2800" b="1" dirty="0">
              <a:solidFill>
                <a:srgbClr val="A61919"/>
              </a:solidFill>
            </a:endParaRPr>
          </a:p>
          <a:p>
            <a:endParaRPr lang="en-GB" sz="2800" b="1" dirty="0">
              <a:solidFill>
                <a:srgbClr val="A61919"/>
              </a:solidFill>
            </a:endParaRPr>
          </a:p>
          <a:p>
            <a:r>
              <a:rPr lang="en-GB" sz="2800" b="1" dirty="0">
                <a:solidFill>
                  <a:srgbClr val="A61919"/>
                </a:solidFill>
              </a:rPr>
              <a:t> </a:t>
            </a:r>
          </a:p>
        </p:txBody>
      </p:sp>
    </p:spTree>
    <p:extLst>
      <p:ext uri="{BB962C8B-B14F-4D97-AF65-F5344CB8AC3E}">
        <p14:creationId xmlns:p14="http://schemas.microsoft.com/office/powerpoint/2010/main" val="693151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4C9E6A-90BB-43F4-B504-E85331ED6936}"/>
              </a:ext>
            </a:extLst>
          </p:cNvPr>
          <p:cNvSpPr>
            <a:spLocks noGrp="1"/>
          </p:cNvSpPr>
          <p:nvPr>
            <p:ph type="title"/>
          </p:nvPr>
        </p:nvSpPr>
        <p:spPr>
          <a:xfrm>
            <a:off x="93920" y="109944"/>
            <a:ext cx="11942135" cy="1325563"/>
          </a:xfrm>
          <a:solidFill>
            <a:schemeClr val="bg1"/>
          </a:solidFill>
          <a:ln w="38100">
            <a:solidFill>
              <a:srgbClr val="A61919"/>
            </a:solidFill>
          </a:ln>
        </p:spPr>
        <p:txBody>
          <a:bodyPr>
            <a:normAutofit/>
          </a:bodyPr>
          <a:lstStyle/>
          <a:p>
            <a:r>
              <a:rPr lang="en-GB" sz="8000" b="1" dirty="0">
                <a:solidFill>
                  <a:srgbClr val="A61919"/>
                </a:solidFill>
              </a:rPr>
              <a:t>Assessment</a:t>
            </a:r>
          </a:p>
        </p:txBody>
      </p:sp>
      <p:sp>
        <p:nvSpPr>
          <p:cNvPr id="4" name="TextBox 3">
            <a:extLst>
              <a:ext uri="{FF2B5EF4-FFF2-40B4-BE49-F238E27FC236}">
                <a16:creationId xmlns:a16="http://schemas.microsoft.com/office/drawing/2014/main" xmlns="" id="{34611794-4313-4B15-956F-A961A7F0B5AB}"/>
              </a:ext>
            </a:extLst>
          </p:cNvPr>
          <p:cNvSpPr txBox="1"/>
          <p:nvPr/>
        </p:nvSpPr>
        <p:spPr>
          <a:xfrm>
            <a:off x="426188" y="1648009"/>
            <a:ext cx="6974737" cy="3600986"/>
          </a:xfrm>
          <a:prstGeom prst="rect">
            <a:avLst/>
          </a:prstGeom>
          <a:solidFill>
            <a:schemeClr val="bg1"/>
          </a:solidFill>
          <a:ln>
            <a:solidFill>
              <a:srgbClr val="A61919"/>
            </a:solidFill>
          </a:ln>
        </p:spPr>
        <p:txBody>
          <a:bodyPr wrap="square" rtlCol="0">
            <a:spAutoFit/>
          </a:bodyPr>
          <a:lstStyle/>
          <a:p>
            <a:r>
              <a:rPr lang="en-GB" sz="2800" b="1" dirty="0" smtClean="0">
                <a:solidFill>
                  <a:srgbClr val="A61919"/>
                </a:solidFill>
              </a:rPr>
              <a:t>Exam</a:t>
            </a:r>
            <a:endParaRPr lang="en-GB" sz="2800" b="1" dirty="0">
              <a:solidFill>
                <a:srgbClr val="A61919"/>
              </a:solidFill>
            </a:endParaRPr>
          </a:p>
          <a:p>
            <a:r>
              <a:rPr lang="en-US" sz="2000" dirty="0" smtClean="0"/>
              <a:t>Paper 1: A two hour exam on Education in Society, with associated sociological theory and methods.</a:t>
            </a:r>
          </a:p>
          <a:p>
            <a:endParaRPr lang="en-US" sz="2000" dirty="0"/>
          </a:p>
          <a:p>
            <a:r>
              <a:rPr lang="en-US" sz="2000" dirty="0" smtClean="0"/>
              <a:t>Paper 2: A two hour exam on Families and Households, as well as The Media.</a:t>
            </a:r>
          </a:p>
          <a:p>
            <a:endParaRPr lang="en-US" sz="2000" dirty="0"/>
          </a:p>
          <a:p>
            <a:r>
              <a:rPr lang="en-US" sz="2000" dirty="0" smtClean="0"/>
              <a:t>Paper 3: A two hour exam on Crime and Deviance, with associated sociological theory and methods.</a:t>
            </a:r>
            <a:endParaRPr lang="en-GB" sz="2000" dirty="0"/>
          </a:p>
          <a:p>
            <a:endParaRPr lang="en-US" sz="2000" dirty="0"/>
          </a:p>
          <a:p>
            <a:pPr algn="ctr"/>
            <a:r>
              <a:rPr lang="en-US" sz="2000" dirty="0" smtClean="0"/>
              <a:t>NO COURSEWORK INVOLVED.</a:t>
            </a:r>
            <a:endParaRPr lang="en-GB" sz="2000" dirty="0"/>
          </a:p>
        </p:txBody>
      </p:sp>
      <p:grpSp>
        <p:nvGrpSpPr>
          <p:cNvPr id="6" name="Group 5">
            <a:extLst>
              <a:ext uri="{FF2B5EF4-FFF2-40B4-BE49-F238E27FC236}">
                <a16:creationId xmlns:a16="http://schemas.microsoft.com/office/drawing/2014/main" xmlns="" id="{246E6367-B284-4736-BE17-F7F5434DF306}"/>
              </a:ext>
            </a:extLst>
          </p:cNvPr>
          <p:cNvGrpSpPr/>
          <p:nvPr/>
        </p:nvGrpSpPr>
        <p:grpSpPr>
          <a:xfrm>
            <a:off x="10120045" y="5013789"/>
            <a:ext cx="1912466" cy="1701518"/>
            <a:chOff x="8812204" y="120244"/>
            <a:chExt cx="1320900" cy="1350592"/>
          </a:xfrm>
          <a:solidFill>
            <a:schemeClr val="bg1"/>
          </a:solidFill>
        </p:grpSpPr>
        <p:sp>
          <p:nvSpPr>
            <p:cNvPr id="7" name="Rectangle 6">
              <a:extLst>
                <a:ext uri="{FF2B5EF4-FFF2-40B4-BE49-F238E27FC236}">
                  <a16:creationId xmlns:a16="http://schemas.microsoft.com/office/drawing/2014/main" xmlns="" id="{AB6DFCD2-AB8E-4F28-8352-295BCC512790}"/>
                </a:ext>
              </a:extLst>
            </p:cNvPr>
            <p:cNvSpPr/>
            <p:nvPr/>
          </p:nvSpPr>
          <p:spPr>
            <a:xfrm>
              <a:off x="8850608" y="1210939"/>
              <a:ext cx="1234951" cy="259897"/>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xmlns="" id="{DC27E84B-F4B5-4C31-8319-16CD3723AC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12204" y="120244"/>
              <a:ext cx="1320900" cy="1350592"/>
            </a:xfrm>
            <a:prstGeom prst="rect">
              <a:avLst/>
            </a:prstGeom>
            <a:grpFill/>
          </p:spPr>
        </p:pic>
      </p:grpSp>
    </p:spTree>
    <p:extLst>
      <p:ext uri="{BB962C8B-B14F-4D97-AF65-F5344CB8AC3E}">
        <p14:creationId xmlns:p14="http://schemas.microsoft.com/office/powerpoint/2010/main" val="831460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4BD11788-BC53-45EF-A273-BC8B85AB58CB}"/>
              </a:ext>
            </a:extLst>
          </p:cNvPr>
          <p:cNvGrpSpPr/>
          <p:nvPr/>
        </p:nvGrpSpPr>
        <p:grpSpPr>
          <a:xfrm>
            <a:off x="2485359" y="542261"/>
            <a:ext cx="7477348" cy="5911702"/>
            <a:chOff x="8812204" y="120244"/>
            <a:chExt cx="1320900" cy="1350592"/>
          </a:xfrm>
          <a:solidFill>
            <a:schemeClr val="bg1"/>
          </a:solidFill>
        </p:grpSpPr>
        <p:sp>
          <p:nvSpPr>
            <p:cNvPr id="8" name="Rectangle 7">
              <a:extLst>
                <a:ext uri="{FF2B5EF4-FFF2-40B4-BE49-F238E27FC236}">
                  <a16:creationId xmlns:a16="http://schemas.microsoft.com/office/drawing/2014/main" xmlns="" id="{33A3CCF9-183D-47D5-BC82-88152CAEDAE7}"/>
                </a:ext>
              </a:extLst>
            </p:cNvPr>
            <p:cNvSpPr/>
            <p:nvPr/>
          </p:nvSpPr>
          <p:spPr>
            <a:xfrm>
              <a:off x="8850608" y="1210939"/>
              <a:ext cx="1234951" cy="259897"/>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xmlns="" id="{CDE9F2C9-97F8-4FE9-AD52-F99883AA192E}"/>
                </a:ext>
              </a:extLst>
            </p:cNvPr>
            <p:cNvPicPr>
              <a:picLocks noChangeAspect="1"/>
            </p:cNvPicPr>
            <p:nvPr/>
          </p:nvPicPr>
          <p:blipFill>
            <a:blip r:embed="rId2" cstate="print">
              <a:alphaModFix amt="10000"/>
              <a:extLst>
                <a:ext uri="{28A0092B-C50C-407E-A947-70E740481C1C}">
                  <a14:useLocalDpi xmlns:a14="http://schemas.microsoft.com/office/drawing/2010/main" val="0"/>
                </a:ext>
              </a:extLst>
            </a:blip>
            <a:stretch>
              <a:fillRect/>
            </a:stretch>
          </p:blipFill>
          <p:spPr>
            <a:xfrm>
              <a:off x="8812204" y="120244"/>
              <a:ext cx="1320900" cy="1350592"/>
            </a:xfrm>
            <a:prstGeom prst="rect">
              <a:avLst/>
            </a:prstGeom>
            <a:grpFill/>
          </p:spPr>
        </p:pic>
      </p:grpSp>
      <p:sp>
        <p:nvSpPr>
          <p:cNvPr id="2" name="Title 1">
            <a:extLst>
              <a:ext uri="{FF2B5EF4-FFF2-40B4-BE49-F238E27FC236}">
                <a16:creationId xmlns:a16="http://schemas.microsoft.com/office/drawing/2014/main" xmlns="" id="{BC4C9E6A-90BB-43F4-B504-E85331ED6936}"/>
              </a:ext>
            </a:extLst>
          </p:cNvPr>
          <p:cNvSpPr>
            <a:spLocks noGrp="1"/>
          </p:cNvSpPr>
          <p:nvPr>
            <p:ph type="title"/>
          </p:nvPr>
        </p:nvSpPr>
        <p:spPr>
          <a:xfrm>
            <a:off x="93920" y="109944"/>
            <a:ext cx="11942135" cy="1325563"/>
          </a:xfrm>
          <a:ln w="38100">
            <a:solidFill>
              <a:srgbClr val="A61919"/>
            </a:solidFill>
          </a:ln>
        </p:spPr>
        <p:txBody>
          <a:bodyPr>
            <a:normAutofit/>
          </a:bodyPr>
          <a:lstStyle/>
          <a:p>
            <a:r>
              <a:rPr lang="en-GB" sz="8000" b="1" dirty="0">
                <a:solidFill>
                  <a:srgbClr val="A61919"/>
                </a:solidFill>
              </a:rPr>
              <a:t>Future pathways</a:t>
            </a:r>
          </a:p>
        </p:txBody>
      </p:sp>
      <p:sp>
        <p:nvSpPr>
          <p:cNvPr id="5" name="TextBox 4">
            <a:extLst>
              <a:ext uri="{FF2B5EF4-FFF2-40B4-BE49-F238E27FC236}">
                <a16:creationId xmlns:a16="http://schemas.microsoft.com/office/drawing/2014/main" xmlns="" id="{2830CE3A-AB7B-459B-9A3F-5C778736192D}"/>
              </a:ext>
            </a:extLst>
          </p:cNvPr>
          <p:cNvSpPr txBox="1"/>
          <p:nvPr/>
        </p:nvSpPr>
        <p:spPr>
          <a:xfrm>
            <a:off x="93921" y="1723986"/>
            <a:ext cx="5002062" cy="4832092"/>
          </a:xfrm>
          <a:prstGeom prst="rect">
            <a:avLst/>
          </a:prstGeom>
          <a:noFill/>
          <a:ln>
            <a:solidFill>
              <a:srgbClr val="A61919"/>
            </a:solidFill>
          </a:ln>
        </p:spPr>
        <p:txBody>
          <a:bodyPr wrap="square" rtlCol="0">
            <a:spAutoFit/>
          </a:bodyPr>
          <a:lstStyle/>
          <a:p>
            <a:r>
              <a:rPr lang="en-GB" sz="2800" b="1" dirty="0">
                <a:solidFill>
                  <a:srgbClr val="A61919"/>
                </a:solidFill>
              </a:rPr>
              <a:t>Courses</a:t>
            </a:r>
            <a:r>
              <a:rPr lang="en-GB" sz="2800" b="1" dirty="0" smtClean="0">
                <a:solidFill>
                  <a:srgbClr val="A61919"/>
                </a:solidFill>
              </a:rPr>
              <a:t>:</a:t>
            </a:r>
          </a:p>
          <a:p>
            <a:r>
              <a:rPr lang="en-US" sz="2800" dirty="0" smtClean="0"/>
              <a:t>Sociology</a:t>
            </a:r>
          </a:p>
          <a:p>
            <a:r>
              <a:rPr lang="en-US" sz="2800" dirty="0" smtClean="0"/>
              <a:t>Psychology</a:t>
            </a:r>
          </a:p>
          <a:p>
            <a:r>
              <a:rPr lang="en-US" sz="2800" dirty="0" smtClean="0"/>
              <a:t>Criminology</a:t>
            </a:r>
          </a:p>
          <a:p>
            <a:r>
              <a:rPr lang="en-US" sz="2800" dirty="0" smtClean="0"/>
              <a:t>Economics</a:t>
            </a:r>
          </a:p>
          <a:p>
            <a:r>
              <a:rPr lang="en-US" sz="2800" dirty="0" smtClean="0"/>
              <a:t>Politics</a:t>
            </a:r>
          </a:p>
          <a:p>
            <a:r>
              <a:rPr lang="en-US" sz="2800" dirty="0" smtClean="0"/>
              <a:t>Philosophy</a:t>
            </a:r>
            <a:endParaRPr lang="en-GB" sz="2800" dirty="0"/>
          </a:p>
          <a:p>
            <a:endParaRPr lang="en-GB" sz="2800" b="1" dirty="0">
              <a:solidFill>
                <a:srgbClr val="A61919"/>
              </a:solidFill>
            </a:endParaRPr>
          </a:p>
          <a:p>
            <a:endParaRPr lang="en-GB" sz="2800" b="1" dirty="0">
              <a:solidFill>
                <a:srgbClr val="A61919"/>
              </a:solidFill>
            </a:endParaRPr>
          </a:p>
          <a:p>
            <a:endParaRPr lang="en-GB" sz="2800" b="1" dirty="0">
              <a:solidFill>
                <a:srgbClr val="A61919"/>
              </a:solidFill>
            </a:endParaRPr>
          </a:p>
          <a:p>
            <a:r>
              <a:rPr lang="en-GB" sz="2800" b="1" dirty="0">
                <a:solidFill>
                  <a:srgbClr val="A61919"/>
                </a:solidFill>
              </a:rPr>
              <a:t> </a:t>
            </a:r>
          </a:p>
        </p:txBody>
      </p:sp>
      <p:sp>
        <p:nvSpPr>
          <p:cNvPr id="10" name="TextBox 9">
            <a:extLst>
              <a:ext uri="{FF2B5EF4-FFF2-40B4-BE49-F238E27FC236}">
                <a16:creationId xmlns:a16="http://schemas.microsoft.com/office/drawing/2014/main" xmlns="" id="{3F3288A7-A3E2-4D3A-A352-8A2E77809580}"/>
              </a:ext>
            </a:extLst>
          </p:cNvPr>
          <p:cNvSpPr txBox="1"/>
          <p:nvPr/>
        </p:nvSpPr>
        <p:spPr>
          <a:xfrm>
            <a:off x="5905501" y="1733511"/>
            <a:ext cx="6130554" cy="4401205"/>
          </a:xfrm>
          <a:prstGeom prst="rect">
            <a:avLst/>
          </a:prstGeom>
          <a:noFill/>
          <a:ln>
            <a:solidFill>
              <a:srgbClr val="A61919"/>
            </a:solidFill>
          </a:ln>
        </p:spPr>
        <p:txBody>
          <a:bodyPr wrap="square" rtlCol="0">
            <a:spAutoFit/>
          </a:bodyPr>
          <a:lstStyle/>
          <a:p>
            <a:r>
              <a:rPr lang="en-GB" sz="2800" b="1" dirty="0">
                <a:solidFill>
                  <a:srgbClr val="A61919"/>
                </a:solidFill>
              </a:rPr>
              <a:t>Careers:</a:t>
            </a:r>
          </a:p>
          <a:p>
            <a:r>
              <a:rPr lang="en-US" sz="2800" dirty="0" smtClean="0"/>
              <a:t>Social worker</a:t>
            </a:r>
          </a:p>
          <a:p>
            <a:r>
              <a:rPr lang="en-US" sz="2800" dirty="0" smtClean="0"/>
              <a:t>Life coach</a:t>
            </a:r>
          </a:p>
          <a:p>
            <a:r>
              <a:rPr lang="en-US" sz="2800" dirty="0" smtClean="0"/>
              <a:t>Community development worker</a:t>
            </a:r>
            <a:endParaRPr lang="en-GB" sz="2800" dirty="0"/>
          </a:p>
          <a:p>
            <a:r>
              <a:rPr lang="en-US" sz="2800" dirty="0" smtClean="0"/>
              <a:t>Charity officer</a:t>
            </a:r>
          </a:p>
          <a:p>
            <a:r>
              <a:rPr lang="en-US" sz="2800" dirty="0" smtClean="0"/>
              <a:t>Newspaper journalist</a:t>
            </a:r>
          </a:p>
          <a:p>
            <a:r>
              <a:rPr lang="en-US" sz="2800" dirty="0" smtClean="0"/>
              <a:t>Police officer</a:t>
            </a:r>
          </a:p>
          <a:p>
            <a:r>
              <a:rPr lang="en-US" sz="2800" dirty="0" smtClean="0"/>
              <a:t>Marketing executive</a:t>
            </a:r>
          </a:p>
          <a:p>
            <a:r>
              <a:rPr lang="en-US" sz="2800" dirty="0" smtClean="0"/>
              <a:t>Special educational needs coordinator</a:t>
            </a:r>
            <a:endParaRPr lang="en-GB" sz="2800" dirty="0"/>
          </a:p>
          <a:p>
            <a:endParaRPr lang="en-GB" sz="2800" b="1" dirty="0">
              <a:solidFill>
                <a:srgbClr val="A61919"/>
              </a:solidFill>
            </a:endParaRPr>
          </a:p>
        </p:txBody>
      </p:sp>
    </p:spTree>
    <p:extLst>
      <p:ext uri="{BB962C8B-B14F-4D97-AF65-F5344CB8AC3E}">
        <p14:creationId xmlns:p14="http://schemas.microsoft.com/office/powerpoint/2010/main" val="1122623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4C9E6A-90BB-43F4-B504-E85331ED6936}"/>
              </a:ext>
            </a:extLst>
          </p:cNvPr>
          <p:cNvSpPr>
            <a:spLocks noGrp="1"/>
          </p:cNvSpPr>
          <p:nvPr>
            <p:ph type="title"/>
          </p:nvPr>
        </p:nvSpPr>
        <p:spPr>
          <a:xfrm>
            <a:off x="93920" y="109944"/>
            <a:ext cx="11942135" cy="1325563"/>
          </a:xfrm>
          <a:solidFill>
            <a:schemeClr val="bg1"/>
          </a:solidFill>
          <a:ln w="38100">
            <a:solidFill>
              <a:srgbClr val="A61919"/>
            </a:solidFill>
          </a:ln>
        </p:spPr>
        <p:txBody>
          <a:bodyPr>
            <a:normAutofit/>
          </a:bodyPr>
          <a:lstStyle/>
          <a:p>
            <a:r>
              <a:rPr lang="en-GB" sz="8000" b="1" dirty="0">
                <a:solidFill>
                  <a:srgbClr val="A61919"/>
                </a:solidFill>
              </a:rPr>
              <a:t>Further information</a:t>
            </a:r>
          </a:p>
        </p:txBody>
      </p:sp>
      <p:sp>
        <p:nvSpPr>
          <p:cNvPr id="4" name="TextBox 3">
            <a:extLst>
              <a:ext uri="{FF2B5EF4-FFF2-40B4-BE49-F238E27FC236}">
                <a16:creationId xmlns:a16="http://schemas.microsoft.com/office/drawing/2014/main" xmlns="" id="{34611794-4313-4B15-956F-A961A7F0B5AB}"/>
              </a:ext>
            </a:extLst>
          </p:cNvPr>
          <p:cNvSpPr txBox="1"/>
          <p:nvPr/>
        </p:nvSpPr>
        <p:spPr>
          <a:xfrm>
            <a:off x="626962" y="1638965"/>
            <a:ext cx="7582090" cy="4401205"/>
          </a:xfrm>
          <a:prstGeom prst="rect">
            <a:avLst/>
          </a:prstGeom>
          <a:solidFill>
            <a:schemeClr val="bg1"/>
          </a:solidFill>
          <a:ln>
            <a:solidFill>
              <a:srgbClr val="A61919"/>
            </a:solidFill>
          </a:ln>
        </p:spPr>
        <p:txBody>
          <a:bodyPr wrap="square" rtlCol="0">
            <a:spAutoFit/>
          </a:bodyPr>
          <a:lstStyle/>
          <a:p>
            <a:r>
              <a:rPr lang="en-GB" sz="2800" b="1" dirty="0">
                <a:solidFill>
                  <a:srgbClr val="A61919"/>
                </a:solidFill>
              </a:rPr>
              <a:t>Downloads from website: Course information booklet; Study programmes</a:t>
            </a:r>
          </a:p>
          <a:p>
            <a:r>
              <a:rPr lang="en-GB" sz="2800" b="1" dirty="0">
                <a:solidFill>
                  <a:srgbClr val="A61919"/>
                </a:solidFill>
              </a:rPr>
              <a:t/>
            </a:r>
            <a:br>
              <a:rPr lang="en-GB" sz="2800" b="1" dirty="0">
                <a:solidFill>
                  <a:srgbClr val="A61919"/>
                </a:solidFill>
              </a:rPr>
            </a:br>
            <a:r>
              <a:rPr lang="en-GB" sz="2800" b="1" dirty="0">
                <a:solidFill>
                  <a:srgbClr val="A61919"/>
                </a:solidFill>
              </a:rPr>
              <a:t>Exam board specification: </a:t>
            </a:r>
            <a:r>
              <a:rPr lang="en-GB" sz="2800" dirty="0"/>
              <a:t>https://</a:t>
            </a:r>
            <a:r>
              <a:rPr lang="en-GB" sz="2800" dirty="0" smtClean="0"/>
              <a:t>www.aqa.org.uk/subjects/sociology/as-and-a-level/sociology-7191-7192/specification-at-a-glance</a:t>
            </a:r>
            <a:endParaRPr lang="en-GB" sz="2800" dirty="0"/>
          </a:p>
          <a:p>
            <a:r>
              <a:rPr lang="en-GB" sz="2800" b="1" dirty="0">
                <a:solidFill>
                  <a:srgbClr val="A61919"/>
                </a:solidFill>
              </a:rPr>
              <a:t>Submit a question via survey monkey </a:t>
            </a:r>
            <a:br>
              <a:rPr lang="en-GB" sz="2800" b="1" dirty="0">
                <a:solidFill>
                  <a:srgbClr val="A61919"/>
                </a:solidFill>
              </a:rPr>
            </a:br>
            <a:endParaRPr lang="en-GB" sz="2800" b="1" dirty="0">
              <a:solidFill>
                <a:srgbClr val="A61919"/>
              </a:solidFill>
            </a:endParaRPr>
          </a:p>
          <a:p>
            <a:r>
              <a:rPr lang="en-GB" sz="2800" b="1" dirty="0">
                <a:solidFill>
                  <a:srgbClr val="A61919"/>
                </a:solidFill>
              </a:rPr>
              <a:t>E-mail: </a:t>
            </a:r>
            <a:r>
              <a:rPr lang="en-GB" sz="2800" b="1" dirty="0">
                <a:solidFill>
                  <a:srgbClr val="A61919"/>
                </a:solidFill>
                <a:hlinkClick r:id="rId2"/>
              </a:rPr>
              <a:t>awilson@littleheath.org.uk</a:t>
            </a:r>
            <a:endParaRPr lang="en-GB" sz="2800" b="1" dirty="0">
              <a:solidFill>
                <a:srgbClr val="A61919"/>
              </a:solidFill>
            </a:endParaRPr>
          </a:p>
        </p:txBody>
      </p:sp>
      <p:grpSp>
        <p:nvGrpSpPr>
          <p:cNvPr id="6" name="Group 5">
            <a:extLst>
              <a:ext uri="{FF2B5EF4-FFF2-40B4-BE49-F238E27FC236}">
                <a16:creationId xmlns:a16="http://schemas.microsoft.com/office/drawing/2014/main" xmlns="" id="{246E6367-B284-4736-BE17-F7F5434DF306}"/>
              </a:ext>
            </a:extLst>
          </p:cNvPr>
          <p:cNvGrpSpPr/>
          <p:nvPr/>
        </p:nvGrpSpPr>
        <p:grpSpPr>
          <a:xfrm>
            <a:off x="8435082" y="2331516"/>
            <a:ext cx="3010327" cy="2677656"/>
            <a:chOff x="8812204" y="120244"/>
            <a:chExt cx="1320900" cy="1350592"/>
          </a:xfrm>
          <a:solidFill>
            <a:schemeClr val="bg1"/>
          </a:solidFill>
        </p:grpSpPr>
        <p:sp>
          <p:nvSpPr>
            <p:cNvPr id="7" name="Rectangle 6">
              <a:extLst>
                <a:ext uri="{FF2B5EF4-FFF2-40B4-BE49-F238E27FC236}">
                  <a16:creationId xmlns:a16="http://schemas.microsoft.com/office/drawing/2014/main" xmlns="" id="{AB6DFCD2-AB8E-4F28-8352-295BCC512790}"/>
                </a:ext>
              </a:extLst>
            </p:cNvPr>
            <p:cNvSpPr/>
            <p:nvPr/>
          </p:nvSpPr>
          <p:spPr>
            <a:xfrm>
              <a:off x="8850608" y="1210939"/>
              <a:ext cx="1234951" cy="259897"/>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xmlns="" id="{DC27E84B-F4B5-4C31-8319-16CD3723AC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12204" y="120244"/>
              <a:ext cx="1320900" cy="1350592"/>
            </a:xfrm>
            <a:prstGeom prst="rect">
              <a:avLst/>
            </a:prstGeom>
            <a:grpFill/>
          </p:spPr>
        </p:pic>
      </p:grpSp>
      <p:sp>
        <p:nvSpPr>
          <p:cNvPr id="3" name="TextBox 2">
            <a:extLst>
              <a:ext uri="{FF2B5EF4-FFF2-40B4-BE49-F238E27FC236}">
                <a16:creationId xmlns:a16="http://schemas.microsoft.com/office/drawing/2014/main" xmlns="" id="{9935F1A6-DFE3-4AB5-A155-C62DF1DFAD49}"/>
              </a:ext>
            </a:extLst>
          </p:cNvPr>
          <p:cNvSpPr txBox="1"/>
          <p:nvPr/>
        </p:nvSpPr>
        <p:spPr>
          <a:xfrm>
            <a:off x="294146" y="6040170"/>
            <a:ext cx="11741909" cy="707886"/>
          </a:xfrm>
          <a:prstGeom prst="rect">
            <a:avLst/>
          </a:prstGeom>
          <a:noFill/>
        </p:spPr>
        <p:txBody>
          <a:bodyPr wrap="square" rtlCol="0">
            <a:spAutoFit/>
          </a:bodyPr>
          <a:lstStyle/>
          <a:p>
            <a:r>
              <a:rPr lang="en-GB" sz="4000" dirty="0">
                <a:solidFill>
                  <a:schemeClr val="bg1"/>
                </a:solidFill>
                <a:latin typeface="Lucida Handwriting" panose="03010101010101010101" pitchFamily="66" charset="0"/>
              </a:rPr>
              <a:t>Looking forward to working with you…</a:t>
            </a:r>
          </a:p>
        </p:txBody>
      </p:sp>
    </p:spTree>
    <p:extLst>
      <p:ext uri="{BB962C8B-B14F-4D97-AF65-F5344CB8AC3E}">
        <p14:creationId xmlns:p14="http://schemas.microsoft.com/office/powerpoint/2010/main" val="23031234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1618</TotalTime>
  <Words>312</Words>
  <Application>Microsoft Office PowerPoint</Application>
  <PresentationFormat>Widescreen</PresentationFormat>
  <Paragraphs>68</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Lucida Handwriting</vt:lpstr>
      <vt:lpstr>Office Theme</vt:lpstr>
      <vt:lpstr>Little Heath School Sixth Form</vt:lpstr>
      <vt:lpstr>Sociology profile</vt:lpstr>
      <vt:lpstr>Course structure</vt:lpstr>
      <vt:lpstr>Assessment</vt:lpstr>
      <vt:lpstr>Future pathways</vt:lpstr>
      <vt:lpstr>Further information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Little Heath School Sixth Form</dc:title>
  <dc:creator>Samantha Chaventre</dc:creator>
  <cp:lastModifiedBy>Mrs E Saunders</cp:lastModifiedBy>
  <cp:revision>9</cp:revision>
  <dcterms:created xsi:type="dcterms:W3CDTF">2020-10-10T18:37:01Z</dcterms:created>
  <dcterms:modified xsi:type="dcterms:W3CDTF">2021-11-01T12:24:51Z</dcterms:modified>
</cp:coreProperties>
</file>