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7" roundtripDataSignature="AMtx7mjrCuwSp3QStQuVh9R5dEuGtv/G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2.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slide" Target="slides/slide18.xml"/><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customschemas.google.com/relationships/presentationmetadata" Target="metadata"/><Relationship Id="rId14" Type="http://schemas.openxmlformats.org/officeDocument/2006/relationships/slide" Target="slides/slide9.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031afc08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031afc0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031afc08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031afc08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3" name="Shape 13"/>
        <p:cNvGrpSpPr/>
        <p:nvPr/>
      </p:nvGrpSpPr>
      <p:grpSpPr>
        <a:xfrm>
          <a:off x="0" y="0"/>
          <a:ext cx="0" cy="0"/>
          <a:chOff x="0" y="0"/>
          <a:chExt cx="0" cy="0"/>
        </a:xfrm>
      </p:grpSpPr>
      <p:sp>
        <p:nvSpPr>
          <p:cNvPr id="14" name="Google Shape;14;p21"/>
          <p:cNvSpPr/>
          <p:nvPr/>
        </p:nvSpPr>
        <p:spPr>
          <a:xfrm>
            <a:off x="777240" y="0"/>
            <a:ext cx="7543800" cy="30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5" name="Google Shape;15;p21"/>
          <p:cNvSpPr txBox="1"/>
          <p:nvPr>
            <p:ph type="title"/>
          </p:nvPr>
        </p:nvSpPr>
        <p:spPr>
          <a:xfrm>
            <a:off x="762000" y="3276600"/>
            <a:ext cx="7543800" cy="1676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Impact"/>
              <a:buNone/>
              <a:defRPr b="0"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1"/>
          <p:cNvSpPr txBox="1"/>
          <p:nvPr>
            <p:ph idx="1" type="body"/>
          </p:nvPr>
        </p:nvSpPr>
        <p:spPr>
          <a:xfrm>
            <a:off x="762000" y="4953000"/>
            <a:ext cx="6858000" cy="914400"/>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SzPts val="2800"/>
              <a:buNone/>
              <a:defRPr sz="2800">
                <a:solidFill>
                  <a:schemeClr val="dk2"/>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17" name="Google Shape;17;p21"/>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21"/>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30"/>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 type="body"/>
          </p:nvPr>
        </p:nvSpPr>
        <p:spPr>
          <a:xfrm rot="5400000">
            <a:off x="2590800" y="-990600"/>
            <a:ext cx="3886200" cy="7239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30"/>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1"/>
          <p:cNvSpPr txBox="1"/>
          <p:nvPr>
            <p:ph type="title"/>
          </p:nvPr>
        </p:nvSpPr>
        <p:spPr>
          <a:xfrm rot="5400000">
            <a:off x="-1028699" y="2476500"/>
            <a:ext cx="5410199" cy="182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 type="body"/>
          </p:nvPr>
        </p:nvSpPr>
        <p:spPr>
          <a:xfrm rot="5400000">
            <a:off x="3009900" y="266701"/>
            <a:ext cx="4876800" cy="5715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6" name="Google Shape;86;p31"/>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1"/>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1"/>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22"/>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7" name="Shape 27"/>
        <p:cNvGrpSpPr/>
        <p:nvPr/>
      </p:nvGrpSpPr>
      <p:grpSpPr>
        <a:xfrm>
          <a:off x="0" y="0"/>
          <a:ext cx="0" cy="0"/>
          <a:chOff x="0" y="0"/>
          <a:chExt cx="0" cy="0"/>
        </a:xfrm>
      </p:grpSpPr>
      <p:sp>
        <p:nvSpPr>
          <p:cNvPr id="28" name="Google Shape;28;p23"/>
          <p:cNvSpPr/>
          <p:nvPr/>
        </p:nvSpPr>
        <p:spPr>
          <a:xfrm>
            <a:off x="777240" y="0"/>
            <a:ext cx="7543800" cy="30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 name="Google Shape;29;p23"/>
          <p:cNvSpPr txBox="1"/>
          <p:nvPr>
            <p:ph type="ctrTitle"/>
          </p:nvPr>
        </p:nvSpPr>
        <p:spPr>
          <a:xfrm>
            <a:off x="762000" y="3200400"/>
            <a:ext cx="7543800" cy="1524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8000"/>
              <a:buFont typeface="Impact"/>
              <a:buNone/>
              <a:defRPr sz="8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 type="subTitle"/>
          </p:nvPr>
        </p:nvSpPr>
        <p:spPr>
          <a:xfrm>
            <a:off x="762000" y="4724400"/>
            <a:ext cx="6858000" cy="990600"/>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p:txBody>
      </p:sp>
      <p:sp>
        <p:nvSpPr>
          <p:cNvPr id="31" name="Google Shape;31;p23"/>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3"/>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23"/>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24"/>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 type="body"/>
          </p:nvPr>
        </p:nvSpPr>
        <p:spPr>
          <a:xfrm>
            <a:off x="762000" y="609601"/>
            <a:ext cx="3657600" cy="3767328"/>
          </a:xfrm>
          <a:prstGeom prst="rect">
            <a:avLst/>
          </a:prstGeom>
          <a:noFill/>
          <a:ln>
            <a:noFill/>
          </a:ln>
        </p:spPr>
        <p:txBody>
          <a:bodyPr anchorCtr="0" anchor="ctr"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8" name="Google Shape;38;p24"/>
          <p:cNvSpPr txBox="1"/>
          <p:nvPr>
            <p:ph idx="2" type="body"/>
          </p:nvPr>
        </p:nvSpPr>
        <p:spPr>
          <a:xfrm>
            <a:off x="4648200" y="609601"/>
            <a:ext cx="3657600" cy="3767328"/>
          </a:xfrm>
          <a:prstGeom prst="rect">
            <a:avLst/>
          </a:prstGeom>
          <a:noFill/>
          <a:ln>
            <a:noFill/>
          </a:ln>
        </p:spPr>
        <p:txBody>
          <a:bodyPr anchorCtr="0" anchor="ctr"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9" name="Google Shape;39;p24"/>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4"/>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25"/>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Impact"/>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 type="body"/>
          </p:nvPr>
        </p:nvSpPr>
        <p:spPr>
          <a:xfrm>
            <a:off x="758952" y="609600"/>
            <a:ext cx="36576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5" name="Google Shape;45;p25"/>
          <p:cNvSpPr txBox="1"/>
          <p:nvPr>
            <p:ph idx="2" type="body"/>
          </p:nvPr>
        </p:nvSpPr>
        <p:spPr>
          <a:xfrm>
            <a:off x="758952" y="1329264"/>
            <a:ext cx="3657600" cy="30480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6" name="Google Shape;46;p25"/>
          <p:cNvSpPr txBox="1"/>
          <p:nvPr>
            <p:ph idx="3" type="body"/>
          </p:nvPr>
        </p:nvSpPr>
        <p:spPr>
          <a:xfrm>
            <a:off x="4645152" y="609600"/>
            <a:ext cx="36576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7" name="Google Shape;47;p25"/>
          <p:cNvSpPr txBox="1"/>
          <p:nvPr>
            <p:ph idx="4" type="body"/>
          </p:nvPr>
        </p:nvSpPr>
        <p:spPr>
          <a:xfrm>
            <a:off x="4645152" y="1329264"/>
            <a:ext cx="3657600" cy="30480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8" name="Google Shape;48;p25"/>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51" name="Google Shape;51;p25"/>
          <p:cNvCxnSpPr/>
          <p:nvPr/>
        </p:nvCxnSpPr>
        <p:spPr>
          <a:xfrm>
            <a:off x="758952" y="1249362"/>
            <a:ext cx="3657600" cy="1588"/>
          </a:xfrm>
          <a:prstGeom prst="straightConnector1">
            <a:avLst/>
          </a:prstGeom>
          <a:noFill/>
          <a:ln cap="flat" cmpd="sng" w="15875">
            <a:solidFill>
              <a:schemeClr val="accent1"/>
            </a:solidFill>
            <a:prstDash val="solid"/>
            <a:round/>
            <a:headEnd len="sm" w="sm" type="none"/>
            <a:tailEnd len="sm" w="sm" type="none"/>
          </a:ln>
        </p:spPr>
      </p:cxnSp>
      <p:cxnSp>
        <p:nvCxnSpPr>
          <p:cNvPr id="52" name="Google Shape;52;p25"/>
          <p:cNvCxnSpPr/>
          <p:nvPr/>
        </p:nvCxnSpPr>
        <p:spPr>
          <a:xfrm>
            <a:off x="4645152" y="1249362"/>
            <a:ext cx="3657600" cy="1588"/>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6"/>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27"/>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8"/>
          <p:cNvSpPr txBox="1"/>
          <p:nvPr>
            <p:ph type="title"/>
          </p:nvPr>
        </p:nvSpPr>
        <p:spPr>
          <a:xfrm>
            <a:off x="762000" y="4572000"/>
            <a:ext cx="6784848"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Impact"/>
              <a:buNone/>
              <a:defRPr b="0"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 type="body"/>
          </p:nvPr>
        </p:nvSpPr>
        <p:spPr>
          <a:xfrm>
            <a:off x="3710866" y="457200"/>
            <a:ext cx="4594934" cy="4114799"/>
          </a:xfrm>
          <a:prstGeom prst="rect">
            <a:avLst/>
          </a:prstGeom>
          <a:noFill/>
          <a:ln>
            <a:noFill/>
          </a:ln>
        </p:spPr>
        <p:txBody>
          <a:bodyPr anchorCtr="0" anchor="ctr" bIns="45700" lIns="91425" spcFirstLastPara="1" rIns="91425" wrap="square" tIns="45700">
            <a:normAutofit/>
          </a:bodyPr>
          <a:lstStyle>
            <a:lvl1pPr indent="-381000" lvl="0" marL="457200" algn="l">
              <a:spcBef>
                <a:spcPts val="480"/>
              </a:spcBef>
              <a:spcAft>
                <a:spcPts val="0"/>
              </a:spcAft>
              <a:buSzPts val="2400"/>
              <a:buChar char="•"/>
              <a:defRPr sz="2400"/>
            </a:lvl1pPr>
            <a:lvl2pPr indent="-368300" lvl="1" marL="914400" algn="l">
              <a:spcBef>
                <a:spcPts val="440"/>
              </a:spcBef>
              <a:spcAft>
                <a:spcPts val="0"/>
              </a:spcAft>
              <a:buSzPts val="2200"/>
              <a:buChar char="•"/>
              <a:defRPr sz="22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5" name="Google Shape;65;p28"/>
          <p:cNvSpPr txBox="1"/>
          <p:nvPr>
            <p:ph idx="2" type="body"/>
          </p:nvPr>
        </p:nvSpPr>
        <p:spPr>
          <a:xfrm>
            <a:off x="762001" y="457200"/>
            <a:ext cx="2673657" cy="4114800"/>
          </a:xfrm>
          <a:prstGeom prst="rect">
            <a:avLst/>
          </a:prstGeom>
          <a:noFill/>
          <a:ln>
            <a:noFill/>
          </a:ln>
        </p:spPr>
        <p:txBody>
          <a:bodyPr anchorCtr="0" anchor="ctr" bIns="45700" lIns="91425" spcFirstLastPara="1" rIns="91425" wrap="square" tIns="45700">
            <a:normAutofit/>
          </a:bodyPr>
          <a:lstStyle>
            <a:lvl1pPr indent="-228600" lvl="0" marL="457200" algn="l">
              <a:spcBef>
                <a:spcPts val="420"/>
              </a:spcBef>
              <a:spcAft>
                <a:spcPts val="0"/>
              </a:spcAft>
              <a:buSzPts val="2100"/>
              <a:buNone/>
              <a:defRPr sz="2100">
                <a:solidFill>
                  <a:schemeClr val="dk2"/>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6" name="Google Shape;66;p28"/>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69" name="Google Shape;69;p28"/>
          <p:cNvCxnSpPr/>
          <p:nvPr/>
        </p:nvCxnSpPr>
        <p:spPr>
          <a:xfrm rot="5400000">
            <a:off x="1677194" y="2514600"/>
            <a:ext cx="3810000" cy="1588"/>
          </a:xfrm>
          <a:prstGeom prst="straightConnector1">
            <a:avLst/>
          </a:prstGeom>
          <a:noFill/>
          <a:ln cap="flat" cmpd="sng" w="15875">
            <a:solidFill>
              <a:srgbClr val="979797"/>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9"/>
          <p:cNvSpPr txBox="1"/>
          <p:nvPr>
            <p:ph type="title"/>
          </p:nvPr>
        </p:nvSpPr>
        <p:spPr>
          <a:xfrm>
            <a:off x="758952" y="4572000"/>
            <a:ext cx="6784848"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Impact"/>
              <a:buNone/>
              <a:defRPr b="0"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p:nvPr>
            <p:ph idx="2" type="pic"/>
          </p:nvPr>
        </p:nvSpPr>
        <p:spPr>
          <a:xfrm>
            <a:off x="777240" y="457200"/>
            <a:ext cx="7543800" cy="2895600"/>
          </a:xfrm>
          <a:prstGeom prst="rect">
            <a:avLst/>
          </a:prstGeom>
          <a:noFill/>
          <a:ln cap="flat" cmpd="sng" w="9525">
            <a:solidFill>
              <a:schemeClr val="dk2"/>
            </a:solidFill>
            <a:prstDash val="solid"/>
            <a:round/>
            <a:headEnd len="sm" w="sm" type="none"/>
            <a:tailEnd len="sm" w="sm" type="none"/>
          </a:ln>
        </p:spPr>
      </p:sp>
      <p:sp>
        <p:nvSpPr>
          <p:cNvPr id="73" name="Google Shape;73;p29"/>
          <p:cNvSpPr txBox="1"/>
          <p:nvPr>
            <p:ph idx="1" type="body"/>
          </p:nvPr>
        </p:nvSpPr>
        <p:spPr>
          <a:xfrm>
            <a:off x="850392" y="3505200"/>
            <a:ext cx="7391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4" name="Google Shape;74;p29"/>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262626"/>
              </a:buClr>
              <a:buSzPts val="5400"/>
              <a:buFont typeface="Impact"/>
              <a:buNone/>
              <a:defRPr b="0" i="0" sz="5400" u="none" cap="none" strike="noStrike">
                <a:solidFill>
                  <a:srgbClr val="262626"/>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 name="Google Shape;7;p20"/>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rm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accent1"/>
              </a:buClr>
              <a:buSzPts val="2200"/>
              <a:buFont typeface="Arial"/>
              <a:buChar char="•"/>
              <a:defRPr b="0" i="0" sz="2200" u="none" cap="none" strike="noStrike">
                <a:solidFill>
                  <a:schemeClr val="dk2"/>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2"/>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8" name="Google Shape;8;p20"/>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200" u="none" cap="none" strike="noStrike">
                <a:solidFill>
                  <a:srgbClr val="444444"/>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9" name="Google Shape;9;p20"/>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444444"/>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 name="Google Shape;10;p20"/>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400" u="none" cap="none" strike="noStrike">
                <a:solidFill>
                  <a:srgbClr val="262626"/>
                </a:solidFill>
                <a:latin typeface="Impact"/>
                <a:ea typeface="Impact"/>
                <a:cs typeface="Impact"/>
                <a:sym typeface="Impact"/>
              </a:defRPr>
            </a:lvl1pPr>
            <a:lvl2pPr indent="0" lvl="1" marL="0" marR="0" rtl="0" algn="r">
              <a:spcBef>
                <a:spcPts val="0"/>
              </a:spcBef>
              <a:buNone/>
              <a:defRPr b="0" i="0" sz="2400" u="none" cap="none" strike="noStrike">
                <a:solidFill>
                  <a:srgbClr val="262626"/>
                </a:solidFill>
                <a:latin typeface="Impact"/>
                <a:ea typeface="Impact"/>
                <a:cs typeface="Impact"/>
                <a:sym typeface="Impact"/>
              </a:defRPr>
            </a:lvl2pPr>
            <a:lvl3pPr indent="0" lvl="2" marL="0" marR="0" rtl="0" algn="r">
              <a:spcBef>
                <a:spcPts val="0"/>
              </a:spcBef>
              <a:buNone/>
              <a:defRPr b="0" i="0" sz="2400" u="none" cap="none" strike="noStrike">
                <a:solidFill>
                  <a:srgbClr val="262626"/>
                </a:solidFill>
                <a:latin typeface="Impact"/>
                <a:ea typeface="Impact"/>
                <a:cs typeface="Impact"/>
                <a:sym typeface="Impact"/>
              </a:defRPr>
            </a:lvl3pPr>
            <a:lvl4pPr indent="0" lvl="3" marL="0" marR="0" rtl="0" algn="r">
              <a:spcBef>
                <a:spcPts val="0"/>
              </a:spcBef>
              <a:buNone/>
              <a:defRPr b="0" i="0" sz="2400" u="none" cap="none" strike="noStrike">
                <a:solidFill>
                  <a:srgbClr val="262626"/>
                </a:solidFill>
                <a:latin typeface="Impact"/>
                <a:ea typeface="Impact"/>
                <a:cs typeface="Impact"/>
                <a:sym typeface="Impact"/>
              </a:defRPr>
            </a:lvl4pPr>
            <a:lvl5pPr indent="0" lvl="4" marL="0" marR="0" rtl="0" algn="r">
              <a:spcBef>
                <a:spcPts val="0"/>
              </a:spcBef>
              <a:buNone/>
              <a:defRPr b="0" i="0" sz="2400" u="none" cap="none" strike="noStrike">
                <a:solidFill>
                  <a:srgbClr val="262626"/>
                </a:solidFill>
                <a:latin typeface="Impact"/>
                <a:ea typeface="Impact"/>
                <a:cs typeface="Impact"/>
                <a:sym typeface="Impact"/>
              </a:defRPr>
            </a:lvl5pPr>
            <a:lvl6pPr indent="0" lvl="5" marL="0" marR="0" rtl="0" algn="r">
              <a:spcBef>
                <a:spcPts val="0"/>
              </a:spcBef>
              <a:buNone/>
              <a:defRPr b="0" i="0" sz="2400" u="none" cap="none" strike="noStrike">
                <a:solidFill>
                  <a:srgbClr val="262626"/>
                </a:solidFill>
                <a:latin typeface="Impact"/>
                <a:ea typeface="Impact"/>
                <a:cs typeface="Impact"/>
                <a:sym typeface="Impact"/>
              </a:defRPr>
            </a:lvl6pPr>
            <a:lvl7pPr indent="0" lvl="6" marL="0" marR="0" rtl="0" algn="r">
              <a:spcBef>
                <a:spcPts val="0"/>
              </a:spcBef>
              <a:buNone/>
              <a:defRPr b="0" i="0" sz="2400" u="none" cap="none" strike="noStrike">
                <a:solidFill>
                  <a:srgbClr val="262626"/>
                </a:solidFill>
                <a:latin typeface="Impact"/>
                <a:ea typeface="Impact"/>
                <a:cs typeface="Impact"/>
                <a:sym typeface="Impact"/>
              </a:defRPr>
            </a:lvl7pPr>
            <a:lvl8pPr indent="0" lvl="7" marL="0" marR="0" rtl="0" algn="r">
              <a:spcBef>
                <a:spcPts val="0"/>
              </a:spcBef>
              <a:buNone/>
              <a:defRPr b="0" i="0" sz="2400" u="none" cap="none" strike="noStrike">
                <a:solidFill>
                  <a:srgbClr val="262626"/>
                </a:solidFill>
                <a:latin typeface="Impact"/>
                <a:ea typeface="Impact"/>
                <a:cs typeface="Impact"/>
                <a:sym typeface="Impact"/>
              </a:defRPr>
            </a:lvl8pPr>
            <a:lvl9pPr indent="0" lvl="8" marL="0" marR="0" rtl="0" algn="r">
              <a:spcBef>
                <a:spcPts val="0"/>
              </a:spcBef>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GB"/>
              <a:t>‹#›</a:t>
            </a:fld>
            <a:endParaRPr/>
          </a:p>
        </p:txBody>
      </p:sp>
      <p:sp>
        <p:nvSpPr>
          <p:cNvPr id="11" name="Google Shape;11;p20"/>
          <p:cNvSpPr/>
          <p:nvPr/>
        </p:nvSpPr>
        <p:spPr>
          <a:xfrm>
            <a:off x="777240" y="0"/>
            <a:ext cx="75438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 name="Google Shape;12;p20"/>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title"/>
          </p:nvPr>
        </p:nvSpPr>
        <p:spPr>
          <a:xfrm>
            <a:off x="3131840" y="4293096"/>
            <a:ext cx="7543800" cy="16764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Times New Roman"/>
              <a:buNone/>
            </a:pPr>
            <a:r>
              <a:rPr lang="en-GB">
                <a:latin typeface="Times New Roman"/>
                <a:ea typeface="Times New Roman"/>
                <a:cs typeface="Times New Roman"/>
                <a:sym typeface="Times New Roman"/>
              </a:rPr>
              <a:t>A-LEVEL</a:t>
            </a:r>
            <a:endParaRPr>
              <a:latin typeface="Times New Roman"/>
              <a:ea typeface="Times New Roman"/>
              <a:cs typeface="Times New Roman"/>
              <a:sym typeface="Times New Roman"/>
            </a:endParaRPr>
          </a:p>
        </p:txBody>
      </p:sp>
      <p:pic>
        <p:nvPicPr>
          <p:cNvPr id="94" name="Google Shape;94;p1"/>
          <p:cNvPicPr preferRelativeResize="0"/>
          <p:nvPr/>
        </p:nvPicPr>
        <p:blipFill rotWithShape="1">
          <a:blip r:embed="rId3">
            <a:alphaModFix/>
          </a:blip>
          <a:srcRect b="0" l="0" r="0" t="0"/>
          <a:stretch/>
        </p:blipFill>
        <p:spPr>
          <a:xfrm>
            <a:off x="2884984" y="3212976"/>
            <a:ext cx="3429000" cy="2038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395536" y="-99392"/>
            <a:ext cx="8424936" cy="1600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Let’s imagine it is March 2020…</a:t>
            </a:r>
            <a:endParaRPr/>
          </a:p>
        </p:txBody>
      </p:sp>
      <p:sp>
        <p:nvSpPr>
          <p:cNvPr id="148" name="Google Shape;148;p10"/>
          <p:cNvSpPr txBox="1"/>
          <p:nvPr>
            <p:ph idx="1" type="body"/>
          </p:nvPr>
        </p:nvSpPr>
        <p:spPr>
          <a:xfrm>
            <a:off x="755576" y="1772816"/>
            <a:ext cx="7543800" cy="3886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400"/>
              <a:buNone/>
            </a:pPr>
            <a:r>
              <a:rPr lang="en-GB"/>
              <a:t>Which businesses had to make major changes to their operations?</a:t>
            </a:r>
            <a:endParaRPr/>
          </a:p>
          <a:p>
            <a:pPr indent="0" lvl="0" marL="0" rtl="0" algn="l">
              <a:spcBef>
                <a:spcPts val="480"/>
              </a:spcBef>
              <a:spcAft>
                <a:spcPts val="0"/>
              </a:spcAft>
              <a:buSzPts val="2400"/>
              <a:buNone/>
            </a:pPr>
            <a:r>
              <a:t/>
            </a:r>
            <a:endParaRPr/>
          </a:p>
          <a:p>
            <a:pPr indent="0" lvl="0" marL="0" rtl="0" algn="l">
              <a:spcBef>
                <a:spcPts val="480"/>
              </a:spcBef>
              <a:spcAft>
                <a:spcPts val="0"/>
              </a:spcAft>
              <a:buSzPts val="2400"/>
              <a:buNone/>
            </a:pPr>
            <a:r>
              <a:rPr lang="en-GB"/>
              <a:t>List some businesses that were:</a:t>
            </a:r>
            <a:endParaRPr/>
          </a:p>
          <a:p>
            <a:pPr indent="0" lvl="0" marL="0" rtl="0" algn="l">
              <a:spcBef>
                <a:spcPts val="480"/>
              </a:spcBef>
              <a:spcAft>
                <a:spcPts val="0"/>
              </a:spcAft>
              <a:buSzPts val="2400"/>
              <a:buNone/>
            </a:pPr>
            <a:r>
              <a:t/>
            </a:r>
            <a:endParaRPr/>
          </a:p>
          <a:p>
            <a:pPr indent="-274320" lvl="0" marL="274320" rtl="0" algn="l">
              <a:spcBef>
                <a:spcPts val="480"/>
              </a:spcBef>
              <a:spcAft>
                <a:spcPts val="0"/>
              </a:spcAft>
              <a:buSzPts val="2400"/>
              <a:buChar char="•"/>
            </a:pPr>
            <a:r>
              <a:rPr lang="en-GB"/>
              <a:t>Worse off due to the pandemic/lockdown and why</a:t>
            </a:r>
            <a:endParaRPr/>
          </a:p>
          <a:p>
            <a:pPr indent="-274320" lvl="0" marL="274320" rtl="0" algn="l">
              <a:spcBef>
                <a:spcPts val="480"/>
              </a:spcBef>
              <a:spcAft>
                <a:spcPts val="0"/>
              </a:spcAft>
              <a:buSzPts val="2400"/>
              <a:buChar char="•"/>
            </a:pPr>
            <a:r>
              <a:rPr lang="en-GB"/>
              <a:t>Better off due to the pandemic/lockdown and why</a:t>
            </a:r>
            <a:endParaRPr/>
          </a:p>
          <a:p>
            <a:pPr indent="-274320" lvl="0" marL="274320" rtl="0" algn="l">
              <a:spcBef>
                <a:spcPts val="480"/>
              </a:spcBef>
              <a:spcAft>
                <a:spcPts val="0"/>
              </a:spcAft>
              <a:buSzPts val="2400"/>
              <a:buChar char="•"/>
            </a:pPr>
            <a:r>
              <a:rPr lang="en-GB"/>
              <a:t>Little difference to operations due to the pandemic/lockdown and why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 calcmode="lin" valueType="num">
                                      <p:cBhvr additive="base">
                                        <p:cTn dur="500"/>
                                        <p:tgtEl>
                                          <p:spTgt spid="14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 calcmode="lin" valueType="num">
                                      <p:cBhvr additive="base">
                                        <p:cTn dur="500"/>
                                        <p:tgtEl>
                                          <p:spTgt spid="14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 calcmode="lin" valueType="num">
                                      <p:cBhvr additive="base">
                                        <p:cTn dur="500"/>
                                        <p:tgtEl>
                                          <p:spTgt spid="14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 calcmode="lin" valueType="num">
                                      <p:cBhvr additive="base">
                                        <p:cTn dur="500"/>
                                        <p:tgtEl>
                                          <p:spTgt spid="14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 calcmode="lin" valueType="num">
                                      <p:cBhvr additive="base">
                                        <p:cTn dur="500"/>
                                        <p:tgtEl>
                                          <p:spTgt spid="14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 calcmode="lin" valueType="num">
                                      <p:cBhvr additive="base">
                                        <p:cTn dur="500"/>
                                        <p:tgtEl>
                                          <p:spTgt spid="14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anim calcmode="lin" valueType="num">
                                      <p:cBhvr additive="base">
                                        <p:cTn dur="500"/>
                                        <p:tgtEl>
                                          <p:spTgt spid="14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395536" y="-99392"/>
            <a:ext cx="8424936" cy="1600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Let’s imagine it is March 2020…</a:t>
            </a:r>
            <a:endParaRPr/>
          </a:p>
        </p:txBody>
      </p:sp>
      <p:sp>
        <p:nvSpPr>
          <p:cNvPr id="154" name="Google Shape;154;p11"/>
          <p:cNvSpPr txBox="1"/>
          <p:nvPr>
            <p:ph idx="1" type="body"/>
          </p:nvPr>
        </p:nvSpPr>
        <p:spPr>
          <a:xfrm>
            <a:off x="755576" y="1772816"/>
            <a:ext cx="7543800" cy="3886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400"/>
              <a:buNone/>
            </a:pPr>
            <a:r>
              <a:rPr lang="en-GB"/>
              <a:t>Can you think of any businesses or products that now exist, since the crisis?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 calcmode="lin" valueType="num">
                                      <p:cBhvr additive="base">
                                        <p:cTn dur="500"/>
                                        <p:tgtEl>
                                          <p:spTgt spid="15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txBox="1"/>
          <p:nvPr>
            <p:ph type="title"/>
          </p:nvPr>
        </p:nvSpPr>
        <p:spPr>
          <a:xfrm>
            <a:off x="179512" y="-219946"/>
            <a:ext cx="6781800" cy="1600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Impact"/>
              <a:buNone/>
            </a:pPr>
            <a:r>
              <a:rPr lang="en-GB"/>
              <a:t>Paired Task</a:t>
            </a:r>
            <a:endParaRPr/>
          </a:p>
        </p:txBody>
      </p:sp>
      <p:sp>
        <p:nvSpPr>
          <p:cNvPr id="160" name="Google Shape;160;p12"/>
          <p:cNvSpPr txBox="1"/>
          <p:nvPr>
            <p:ph idx="1" type="body"/>
          </p:nvPr>
        </p:nvSpPr>
        <p:spPr>
          <a:xfrm>
            <a:off x="323528" y="1772816"/>
            <a:ext cx="8435280" cy="362123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400"/>
              <a:buNone/>
            </a:pPr>
            <a:r>
              <a:rPr lang="en-GB"/>
              <a:t>You will be given a card with a business on it. For that business, you have to write down the following…</a:t>
            </a:r>
            <a:endParaRPr/>
          </a:p>
          <a:p>
            <a:pPr indent="0" lvl="0" marL="0" rtl="0" algn="l">
              <a:spcBef>
                <a:spcPts val="480"/>
              </a:spcBef>
              <a:spcAft>
                <a:spcPts val="0"/>
              </a:spcAft>
              <a:buSzPts val="2400"/>
              <a:buNone/>
            </a:pPr>
            <a:r>
              <a:t/>
            </a:r>
            <a:endParaRPr/>
          </a:p>
          <a:p>
            <a:pPr indent="-274320" lvl="0" marL="274320" rtl="0" algn="l">
              <a:spcBef>
                <a:spcPts val="480"/>
              </a:spcBef>
              <a:spcAft>
                <a:spcPts val="0"/>
              </a:spcAft>
              <a:buSzPts val="2400"/>
              <a:buChar char="•"/>
            </a:pPr>
            <a:r>
              <a:rPr lang="en-GB"/>
              <a:t>Name of Business</a:t>
            </a:r>
            <a:endParaRPr/>
          </a:p>
          <a:p>
            <a:pPr indent="-274320" lvl="0" marL="274320" rtl="0" algn="l">
              <a:spcBef>
                <a:spcPts val="480"/>
              </a:spcBef>
              <a:spcAft>
                <a:spcPts val="0"/>
              </a:spcAft>
              <a:buSzPts val="2400"/>
              <a:buChar char="•"/>
            </a:pPr>
            <a:r>
              <a:rPr lang="en-GB"/>
              <a:t>What the business does – more than just two words</a:t>
            </a:r>
            <a:endParaRPr/>
          </a:p>
          <a:p>
            <a:pPr indent="-274320" lvl="0" marL="274320" rtl="0" algn="l">
              <a:spcBef>
                <a:spcPts val="480"/>
              </a:spcBef>
              <a:spcAft>
                <a:spcPts val="0"/>
              </a:spcAft>
              <a:buSzPts val="2400"/>
              <a:buChar char="•"/>
            </a:pPr>
            <a:r>
              <a:rPr lang="en-GB"/>
              <a:t>Why/how were they impacted?</a:t>
            </a:r>
            <a:endParaRPr/>
          </a:p>
          <a:p>
            <a:pPr indent="-274320" lvl="0" marL="274320" rtl="0" algn="l">
              <a:spcBef>
                <a:spcPts val="480"/>
              </a:spcBef>
              <a:spcAft>
                <a:spcPts val="0"/>
              </a:spcAft>
              <a:buSzPts val="2400"/>
              <a:buChar char="•"/>
            </a:pPr>
            <a:r>
              <a:rPr lang="en-GB"/>
              <a:t>How did they react? Did they do anything differently?</a:t>
            </a:r>
            <a:endParaRPr/>
          </a:p>
          <a:p>
            <a:pPr indent="-274320" lvl="0" marL="274320" rtl="0" algn="l">
              <a:spcBef>
                <a:spcPts val="480"/>
              </a:spcBef>
              <a:spcAft>
                <a:spcPts val="0"/>
              </a:spcAft>
              <a:buSzPts val="2400"/>
              <a:buChar char="•"/>
            </a:pPr>
            <a:r>
              <a:rPr lang="en-GB"/>
              <a:t>Anything topical or extra that is interesting about this firm</a:t>
            </a:r>
            <a:endParaRPr/>
          </a:p>
          <a:p>
            <a:pPr indent="-121920" lvl="0" marL="274320" rtl="0" algn="l">
              <a:spcBef>
                <a:spcPts val="480"/>
              </a:spcBef>
              <a:spcAft>
                <a:spcPts val="0"/>
              </a:spcAft>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ph type="title"/>
          </p:nvPr>
        </p:nvSpPr>
        <p:spPr>
          <a:xfrm>
            <a:off x="179512" y="-219946"/>
            <a:ext cx="6781800" cy="1600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Impact"/>
              <a:buNone/>
            </a:pPr>
            <a:r>
              <a:rPr lang="en-GB"/>
              <a:t>Example…</a:t>
            </a:r>
            <a:endParaRPr/>
          </a:p>
        </p:txBody>
      </p:sp>
      <p:sp>
        <p:nvSpPr>
          <p:cNvPr id="166" name="Google Shape;166;p13"/>
          <p:cNvSpPr txBox="1"/>
          <p:nvPr>
            <p:ph idx="1" type="body"/>
          </p:nvPr>
        </p:nvSpPr>
        <p:spPr>
          <a:xfrm>
            <a:off x="323528" y="1772816"/>
            <a:ext cx="8435280" cy="4176464"/>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spcBef>
                <a:spcPts val="0"/>
              </a:spcBef>
              <a:spcAft>
                <a:spcPts val="0"/>
              </a:spcAft>
              <a:buSzPct val="100000"/>
              <a:buNone/>
            </a:pPr>
            <a:r>
              <a:rPr lang="en-GB"/>
              <a:t>Primark</a:t>
            </a:r>
            <a:endParaRPr/>
          </a:p>
          <a:p>
            <a:pPr indent="0" lvl="0" marL="0" rtl="0" algn="l">
              <a:spcBef>
                <a:spcPts val="408"/>
              </a:spcBef>
              <a:spcAft>
                <a:spcPts val="0"/>
              </a:spcAft>
              <a:buSzPct val="100000"/>
              <a:buNone/>
            </a:pPr>
            <a:r>
              <a:t/>
            </a:r>
            <a:endParaRPr/>
          </a:p>
          <a:p>
            <a:pPr indent="-274320" lvl="0" marL="274320" rtl="0" algn="l">
              <a:spcBef>
                <a:spcPts val="408"/>
              </a:spcBef>
              <a:spcAft>
                <a:spcPts val="0"/>
              </a:spcAft>
              <a:buSzPct val="100000"/>
              <a:buChar char="•"/>
            </a:pPr>
            <a:r>
              <a:rPr lang="en-GB"/>
              <a:t>Name of Business - </a:t>
            </a:r>
            <a:r>
              <a:rPr b="1" lang="en-GB"/>
              <a:t>Primark</a:t>
            </a:r>
            <a:endParaRPr/>
          </a:p>
          <a:p>
            <a:pPr indent="-274320" lvl="0" marL="274320" rtl="0" algn="l">
              <a:spcBef>
                <a:spcPts val="408"/>
              </a:spcBef>
              <a:spcAft>
                <a:spcPts val="0"/>
              </a:spcAft>
              <a:buSzPct val="100000"/>
              <a:buChar char="•"/>
            </a:pPr>
            <a:r>
              <a:rPr lang="en-GB"/>
              <a:t>What the business does – </a:t>
            </a:r>
            <a:r>
              <a:rPr b="1" lang="en-GB"/>
              <a:t>They sell budget clothes and footwear, plus some homewares</a:t>
            </a:r>
            <a:endParaRPr b="1"/>
          </a:p>
          <a:p>
            <a:pPr indent="-274320" lvl="0" marL="274320" rtl="0" algn="l">
              <a:spcBef>
                <a:spcPts val="408"/>
              </a:spcBef>
              <a:spcAft>
                <a:spcPts val="0"/>
              </a:spcAft>
              <a:buSzPct val="100000"/>
              <a:buChar char="•"/>
            </a:pPr>
            <a:r>
              <a:rPr lang="en-GB"/>
              <a:t>Why/how were they impacted? – </a:t>
            </a:r>
            <a:r>
              <a:rPr b="1" lang="en-GB"/>
              <a:t>They do not use e-commerce so were heavily impacted in the early stages. They were then able to be open as an ‘essential’ retailer. The had extended periods of lockdown entirely closed, generating zero revenue. </a:t>
            </a:r>
            <a:endParaRPr/>
          </a:p>
          <a:p>
            <a:pPr indent="-274320" lvl="0" marL="274320" rtl="0" algn="l">
              <a:spcBef>
                <a:spcPts val="408"/>
              </a:spcBef>
              <a:spcAft>
                <a:spcPts val="0"/>
              </a:spcAft>
              <a:buSzPct val="100000"/>
              <a:buChar char="•"/>
            </a:pPr>
            <a:r>
              <a:rPr lang="en-GB"/>
              <a:t>How did they react? Did they do anything differently? – </a:t>
            </a:r>
            <a:r>
              <a:rPr b="1" lang="en-GB"/>
              <a:t>They remained in store only, despite the growth in online clothes sales. They may be better off once lockdown lifts if people are financially worse off and require cheaper alternatives.</a:t>
            </a:r>
            <a:endParaRPr/>
          </a:p>
          <a:p>
            <a:pPr indent="-274320" lvl="0" marL="274320" rtl="0" algn="l">
              <a:spcBef>
                <a:spcPts val="408"/>
              </a:spcBef>
              <a:spcAft>
                <a:spcPts val="0"/>
              </a:spcAft>
              <a:buSzPct val="100000"/>
              <a:buChar char="•"/>
            </a:pPr>
            <a:r>
              <a:rPr lang="en-GB"/>
              <a:t>Anything topical or extra that is interesting about this firm – </a:t>
            </a:r>
            <a:r>
              <a:rPr b="1" lang="en-GB"/>
              <a:t>they paid back the government furlough loans, voluntarily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323528" y="-13253"/>
            <a:ext cx="6781800" cy="1600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Death of the high street…</a:t>
            </a:r>
            <a:endParaRPr/>
          </a:p>
        </p:txBody>
      </p:sp>
      <p:sp>
        <p:nvSpPr>
          <p:cNvPr id="172" name="Google Shape;172;p14"/>
          <p:cNvSpPr txBox="1"/>
          <p:nvPr>
            <p:ph idx="1" type="body"/>
          </p:nvPr>
        </p:nvSpPr>
        <p:spPr>
          <a:xfrm>
            <a:off x="323528" y="1772816"/>
            <a:ext cx="8435280" cy="41764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400"/>
              <a:buNone/>
            </a:pPr>
            <a:r>
              <a:rPr b="1" lang="en-GB"/>
              <a:t>What do we mean when we say ‘Death of the high street’?</a:t>
            </a:r>
            <a:endParaRPr/>
          </a:p>
          <a:p>
            <a:pPr indent="-121920" lvl="0" marL="274320" rtl="0" algn="l">
              <a:spcBef>
                <a:spcPts val="480"/>
              </a:spcBef>
              <a:spcAft>
                <a:spcPts val="0"/>
              </a:spcAft>
              <a:buSzPts val="2400"/>
              <a:buNone/>
            </a:pPr>
            <a:r>
              <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323528" y="-13253"/>
            <a:ext cx="6781800" cy="1600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Death of the high street…</a:t>
            </a:r>
            <a:endParaRPr/>
          </a:p>
        </p:txBody>
      </p:sp>
      <p:sp>
        <p:nvSpPr>
          <p:cNvPr id="178" name="Google Shape;178;p15"/>
          <p:cNvSpPr txBox="1"/>
          <p:nvPr>
            <p:ph idx="1" type="body"/>
          </p:nvPr>
        </p:nvSpPr>
        <p:spPr>
          <a:xfrm>
            <a:off x="323528" y="1772816"/>
            <a:ext cx="8435280" cy="417646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4000"/>
              <a:buNone/>
            </a:pPr>
            <a:r>
              <a:rPr i="1" lang="en-GB" sz="4000"/>
              <a:t>“Clicks vs. Bricks”</a:t>
            </a:r>
            <a:endParaRPr/>
          </a:p>
          <a:p>
            <a:pPr indent="-121920" lvl="0" marL="274320" rtl="0" algn="l">
              <a:spcBef>
                <a:spcPts val="480"/>
              </a:spcBef>
              <a:spcAft>
                <a:spcPts val="0"/>
              </a:spcAft>
              <a:buSzPts val="2400"/>
              <a:buNone/>
            </a:pPr>
            <a:r>
              <a:t/>
            </a:r>
            <a:endParaRPr/>
          </a:p>
          <a:p>
            <a:pPr indent="-274320" lvl="0" marL="274320" rtl="0" algn="l">
              <a:spcBef>
                <a:spcPts val="480"/>
              </a:spcBef>
              <a:spcAft>
                <a:spcPts val="0"/>
              </a:spcAft>
              <a:buSzPts val="2400"/>
              <a:buChar char="•"/>
            </a:pPr>
            <a:r>
              <a:rPr lang="en-GB"/>
              <a:t>Topshop/Topman – Arcadia group</a:t>
            </a:r>
            <a:endParaRPr/>
          </a:p>
          <a:p>
            <a:pPr indent="-274320" lvl="0" marL="274320" rtl="0" algn="l">
              <a:spcBef>
                <a:spcPts val="480"/>
              </a:spcBef>
              <a:spcAft>
                <a:spcPts val="0"/>
              </a:spcAft>
              <a:buSzPts val="2400"/>
              <a:buChar char="•"/>
            </a:pPr>
            <a:r>
              <a:rPr lang="en-GB"/>
              <a:t>Debenhams – Going into administration before lockdown hit and then shut down completely. </a:t>
            </a:r>
            <a:endParaRPr/>
          </a:p>
          <a:p>
            <a:pPr indent="-121920" lvl="0" marL="274320" rtl="0" algn="l">
              <a:spcBef>
                <a:spcPts val="480"/>
              </a:spcBef>
              <a:spcAft>
                <a:spcPts val="0"/>
              </a:spcAft>
              <a:buSzPts val="2400"/>
              <a:buNone/>
            </a:pPr>
            <a:r>
              <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type="title"/>
          </p:nvPr>
        </p:nvSpPr>
        <p:spPr>
          <a:xfrm>
            <a:off x="323528" y="-13253"/>
            <a:ext cx="6781800" cy="1600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Death of the high street…</a:t>
            </a:r>
            <a:endParaRPr/>
          </a:p>
        </p:txBody>
      </p:sp>
      <p:sp>
        <p:nvSpPr>
          <p:cNvPr id="184" name="Google Shape;184;p16"/>
          <p:cNvSpPr txBox="1"/>
          <p:nvPr>
            <p:ph idx="1" type="body"/>
          </p:nvPr>
        </p:nvSpPr>
        <p:spPr>
          <a:xfrm>
            <a:off x="323528" y="1772816"/>
            <a:ext cx="8435280" cy="41764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400"/>
              <a:buNone/>
            </a:pPr>
            <a:r>
              <a:rPr b="1" lang="en-GB"/>
              <a:t>In pairs or three, discuss and mind map what can be done to solve the death of the high street issues faced around the country…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2031afc08a_0_0"/>
          <p:cNvSpPr txBox="1"/>
          <p:nvPr>
            <p:ph type="title"/>
          </p:nvPr>
        </p:nvSpPr>
        <p:spPr>
          <a:xfrm>
            <a:off x="698075" y="2763950"/>
            <a:ext cx="6845700" cy="3408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GB"/>
              <a:t>What does the primary, secondary and tertiary sector mean?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12031afc08a_0_5"/>
          <p:cNvPicPr preferRelativeResize="0"/>
          <p:nvPr/>
        </p:nvPicPr>
        <p:blipFill rotWithShape="1">
          <a:blip r:embed="rId3">
            <a:alphaModFix/>
          </a:blip>
          <a:srcRect b="9702" l="0" r="0" t="6510"/>
          <a:stretch/>
        </p:blipFill>
        <p:spPr>
          <a:xfrm>
            <a:off x="1983300" y="547125"/>
            <a:ext cx="5177400" cy="6126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idx="1" type="body"/>
          </p:nvPr>
        </p:nvSpPr>
        <p:spPr>
          <a:xfrm>
            <a:off x="611560" y="1556792"/>
            <a:ext cx="7543800" cy="3886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3600"/>
              <a:buNone/>
            </a:pPr>
            <a:r>
              <a:rPr i="1" lang="en-GB" sz="3600"/>
              <a:t>In the UK, the tertiary sector has become the main economic sector in recent decades.</a:t>
            </a:r>
            <a:endParaRPr/>
          </a:p>
          <a:p>
            <a:pPr indent="0" lvl="0" marL="0" rtl="0" algn="ctr">
              <a:spcBef>
                <a:spcPts val="720"/>
              </a:spcBef>
              <a:spcAft>
                <a:spcPts val="0"/>
              </a:spcAft>
              <a:buSzPts val="3600"/>
              <a:buNone/>
            </a:pPr>
            <a:r>
              <a:t/>
            </a:r>
            <a:endParaRPr i="1" sz="3600"/>
          </a:p>
          <a:p>
            <a:pPr indent="-274320" lvl="0" marL="274320" rtl="0" algn="ctr">
              <a:spcBef>
                <a:spcPts val="720"/>
              </a:spcBef>
              <a:spcAft>
                <a:spcPts val="0"/>
              </a:spcAft>
              <a:buSzPts val="3600"/>
              <a:buChar char="•"/>
            </a:pPr>
            <a:r>
              <a:rPr i="1" lang="en-GB" sz="3600"/>
              <a:t>Briefly explain two reasons why this has occurred.</a:t>
            </a:r>
            <a:endParaRPr i="1"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idx="1" type="body"/>
          </p:nvPr>
        </p:nvSpPr>
        <p:spPr>
          <a:xfrm>
            <a:off x="683568" y="1484784"/>
            <a:ext cx="7543800" cy="3886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400"/>
              <a:buNone/>
            </a:pPr>
            <a:r>
              <a:rPr lang="en-GB"/>
              <a:t>This A-level Business course introduces you to all you need to know about working in business, providing a solid foundation for further study.</a:t>
            </a:r>
            <a:endParaRPr/>
          </a:p>
          <a:p>
            <a:pPr indent="0" lvl="0" marL="0" rtl="0" algn="l">
              <a:spcBef>
                <a:spcPts val="480"/>
              </a:spcBef>
              <a:spcAft>
                <a:spcPts val="0"/>
              </a:spcAft>
              <a:buSzPts val="2400"/>
              <a:buNone/>
            </a:pPr>
            <a:r>
              <a:t/>
            </a:r>
            <a:endParaRPr/>
          </a:p>
          <a:p>
            <a:pPr indent="0" lvl="0" marL="0" rtl="0" algn="l">
              <a:spcBef>
                <a:spcPts val="480"/>
              </a:spcBef>
              <a:spcAft>
                <a:spcPts val="0"/>
              </a:spcAft>
              <a:buSzPts val="2400"/>
              <a:buNone/>
            </a:pPr>
            <a:r>
              <a:rPr lang="en-GB"/>
              <a:t>With a focus on helping you to become a good decision maker, you’ll learn essential managerial skills, alongside techniques to help you become an analytical problem solver. These skills are all highly sought after and valued in a wide range of careers.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9"/>
          <p:cNvPicPr preferRelativeResize="0"/>
          <p:nvPr/>
        </p:nvPicPr>
        <p:blipFill rotWithShape="1">
          <a:blip r:embed="rId3">
            <a:alphaModFix/>
          </a:blip>
          <a:srcRect b="0" l="0" r="0" t="0"/>
          <a:stretch/>
        </p:blipFill>
        <p:spPr>
          <a:xfrm>
            <a:off x="1544649" y="1484784"/>
            <a:ext cx="5847283" cy="43799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idx="1" type="body"/>
          </p:nvPr>
        </p:nvSpPr>
        <p:spPr>
          <a:xfrm>
            <a:off x="611560" y="1556792"/>
            <a:ext cx="7543800" cy="3886200"/>
          </a:xfrm>
          <a:prstGeom prst="rect">
            <a:avLst/>
          </a:prstGeom>
          <a:noFill/>
          <a:ln>
            <a:noFill/>
          </a:ln>
        </p:spPr>
        <p:txBody>
          <a:bodyPr anchorCtr="0" anchor="ctr" bIns="45700" lIns="91425" spcFirstLastPara="1" rIns="91425" wrap="square" tIns="45700">
            <a:normAutofit fontScale="62500" lnSpcReduction="20000"/>
          </a:bodyPr>
          <a:lstStyle/>
          <a:p>
            <a:pPr indent="-274320" lvl="0" marL="274320" rtl="0" algn="l">
              <a:spcBef>
                <a:spcPts val="0"/>
              </a:spcBef>
              <a:spcAft>
                <a:spcPts val="0"/>
              </a:spcAft>
              <a:buSzPct val="100000"/>
              <a:buChar char="•"/>
            </a:pPr>
            <a:r>
              <a:rPr lang="en-GB" sz="3600"/>
              <a:t>Service sector markets have grown fastest in recent times</a:t>
            </a:r>
            <a:endParaRPr/>
          </a:p>
          <a:p>
            <a:pPr indent="-131445" lvl="0" marL="274320" rtl="0" algn="l">
              <a:spcBef>
                <a:spcPts val="450"/>
              </a:spcBef>
              <a:spcAft>
                <a:spcPts val="0"/>
              </a:spcAft>
              <a:buSzPct val="100000"/>
              <a:buNone/>
            </a:pPr>
            <a:r>
              <a:t/>
            </a:r>
            <a:endParaRPr sz="3600"/>
          </a:p>
          <a:p>
            <a:pPr indent="-274320" lvl="0" marL="274320" rtl="0" algn="l">
              <a:spcBef>
                <a:spcPts val="450"/>
              </a:spcBef>
              <a:spcAft>
                <a:spcPts val="0"/>
              </a:spcAft>
              <a:buSzPct val="100000"/>
              <a:buChar char="•"/>
            </a:pPr>
            <a:r>
              <a:rPr lang="en-GB" sz="3600"/>
              <a:t>UK firms have developed competitive advantage in service industries which they have been able to export overseas</a:t>
            </a:r>
            <a:endParaRPr/>
          </a:p>
          <a:p>
            <a:pPr indent="-131445" lvl="0" marL="274320" rtl="0" algn="l">
              <a:spcBef>
                <a:spcPts val="450"/>
              </a:spcBef>
              <a:spcAft>
                <a:spcPts val="0"/>
              </a:spcAft>
              <a:buSzPct val="100000"/>
              <a:buNone/>
            </a:pPr>
            <a:r>
              <a:t/>
            </a:r>
            <a:endParaRPr sz="3600"/>
          </a:p>
          <a:p>
            <a:pPr indent="-274320" lvl="0" marL="274320" rtl="0" algn="l">
              <a:spcBef>
                <a:spcPts val="450"/>
              </a:spcBef>
              <a:spcAft>
                <a:spcPts val="0"/>
              </a:spcAft>
              <a:buSzPct val="100000"/>
              <a:buChar char="•"/>
            </a:pPr>
            <a:r>
              <a:rPr lang="en-GB" sz="3600"/>
              <a:t>Consumers/households increasingly demand services rather than goods</a:t>
            </a:r>
            <a:endParaRPr/>
          </a:p>
          <a:p>
            <a:pPr indent="-131445" lvl="0" marL="274320" rtl="0" algn="l">
              <a:spcBef>
                <a:spcPts val="450"/>
              </a:spcBef>
              <a:spcAft>
                <a:spcPts val="0"/>
              </a:spcAft>
              <a:buSzPct val="100000"/>
              <a:buNone/>
            </a:pPr>
            <a:r>
              <a:t/>
            </a:r>
            <a:endParaRPr sz="3600"/>
          </a:p>
          <a:p>
            <a:pPr indent="-274320" lvl="0" marL="274320" rtl="0" algn="l">
              <a:spcBef>
                <a:spcPts val="450"/>
              </a:spcBef>
              <a:spcAft>
                <a:spcPts val="0"/>
              </a:spcAft>
              <a:buSzPct val="100000"/>
              <a:buChar char="•"/>
            </a:pPr>
            <a:r>
              <a:rPr lang="en-GB" sz="3600"/>
              <a:t>UK manufacturing has become less competitive compared with overseas</a:t>
            </a:r>
            <a:endParaRPr sz="3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528936" y="404664"/>
            <a:ext cx="7554416" cy="1600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Further study and career opportunities</a:t>
            </a:r>
            <a:endParaRPr/>
          </a:p>
        </p:txBody>
      </p:sp>
      <p:sp>
        <p:nvSpPr>
          <p:cNvPr id="105" name="Google Shape;105;p3"/>
          <p:cNvSpPr txBox="1"/>
          <p:nvPr>
            <p:ph idx="1" type="body"/>
          </p:nvPr>
        </p:nvSpPr>
        <p:spPr>
          <a:xfrm>
            <a:off x="528936" y="2004864"/>
            <a:ext cx="7543800" cy="3886200"/>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l">
              <a:spcBef>
                <a:spcPts val="0"/>
              </a:spcBef>
              <a:spcAft>
                <a:spcPts val="0"/>
              </a:spcAft>
              <a:buSzPct val="100000"/>
              <a:buNone/>
            </a:pPr>
            <a:r>
              <a:rPr lang="en-GB"/>
              <a:t>If you’d like to study business, finance or management at university, A-level Business provides an excellent foundation. The skills you learn are also transferable across a broad range of subjects and careers.</a:t>
            </a:r>
            <a:endParaRPr/>
          </a:p>
          <a:p>
            <a:pPr indent="0" lvl="0" marL="0" rtl="0" algn="l">
              <a:spcBef>
                <a:spcPts val="408"/>
              </a:spcBef>
              <a:spcAft>
                <a:spcPts val="0"/>
              </a:spcAft>
              <a:buSzPct val="100000"/>
              <a:buNone/>
            </a:pPr>
            <a:r>
              <a:t/>
            </a:r>
            <a:endParaRPr/>
          </a:p>
          <a:p>
            <a:pPr indent="0" lvl="0" marL="0" rtl="0" algn="l">
              <a:spcBef>
                <a:spcPts val="408"/>
              </a:spcBef>
              <a:spcAft>
                <a:spcPts val="0"/>
              </a:spcAft>
              <a:buSzPct val="100000"/>
              <a:buNone/>
            </a:pPr>
            <a:r>
              <a:rPr lang="en-GB"/>
              <a:t>Whatever you choose to do in the future, you’ll find that the things you learn in this course will help. For example, you’ll probably work with lots of different people, so knowledge of motivational theory will help you to work well with others and help them achieve their potential. </a:t>
            </a:r>
            <a:endParaRPr/>
          </a:p>
          <a:p>
            <a:pPr indent="0" lvl="0" marL="0" rtl="0" algn="l">
              <a:spcBef>
                <a:spcPts val="408"/>
              </a:spcBef>
              <a:spcAft>
                <a:spcPts val="0"/>
              </a:spcAft>
              <a:buSzPct val="100000"/>
              <a:buNone/>
            </a:pPr>
            <a:r>
              <a:t/>
            </a:r>
            <a:endParaRPr/>
          </a:p>
          <a:p>
            <a:pPr indent="0" lvl="0" marL="0" rtl="0" algn="l">
              <a:spcBef>
                <a:spcPts val="408"/>
              </a:spcBef>
              <a:spcAft>
                <a:spcPts val="0"/>
              </a:spcAft>
              <a:buSzPct val="100000"/>
              <a:buNone/>
            </a:pPr>
            <a:r>
              <a:rPr lang="en-GB"/>
              <a:t>You might have ambitious plans to start your own business. If that’s the case, you’ll find the marketing and finance topics particularly useful.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762000" y="-114300"/>
            <a:ext cx="6781800" cy="1600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Impact"/>
              <a:buNone/>
            </a:pPr>
            <a:r>
              <a:rPr lang="en-GB"/>
              <a:t>Units covered…</a:t>
            </a:r>
            <a:endParaRPr/>
          </a:p>
        </p:txBody>
      </p:sp>
      <p:sp>
        <p:nvSpPr>
          <p:cNvPr id="111" name="Google Shape;111;p4"/>
          <p:cNvSpPr txBox="1"/>
          <p:nvPr>
            <p:ph idx="1" type="body"/>
          </p:nvPr>
        </p:nvSpPr>
        <p:spPr>
          <a:xfrm>
            <a:off x="762000" y="1772816"/>
            <a:ext cx="7543800" cy="3886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400"/>
              <a:buNone/>
            </a:pPr>
            <a:r>
              <a:rPr lang="en-GB"/>
              <a:t>1. What is business?</a:t>
            </a:r>
            <a:endParaRPr/>
          </a:p>
          <a:p>
            <a:pPr indent="0" lvl="0" marL="0" rtl="0" algn="l">
              <a:spcBef>
                <a:spcPts val="480"/>
              </a:spcBef>
              <a:spcAft>
                <a:spcPts val="0"/>
              </a:spcAft>
              <a:buSzPts val="2400"/>
              <a:buNone/>
            </a:pPr>
            <a:r>
              <a:rPr lang="en-GB"/>
              <a:t>2. Managers, leadership and decision making</a:t>
            </a:r>
            <a:endParaRPr/>
          </a:p>
          <a:p>
            <a:pPr indent="0" lvl="0" marL="0" rtl="0" algn="l">
              <a:spcBef>
                <a:spcPts val="480"/>
              </a:spcBef>
              <a:spcAft>
                <a:spcPts val="0"/>
              </a:spcAft>
              <a:buSzPts val="2400"/>
              <a:buNone/>
            </a:pPr>
            <a:r>
              <a:rPr lang="en-GB"/>
              <a:t>3. Decision making to improve marketing performance </a:t>
            </a:r>
            <a:endParaRPr/>
          </a:p>
          <a:p>
            <a:pPr indent="0" lvl="0" marL="0" rtl="0" algn="l">
              <a:spcBef>
                <a:spcPts val="480"/>
              </a:spcBef>
              <a:spcAft>
                <a:spcPts val="0"/>
              </a:spcAft>
              <a:buSzPts val="2400"/>
              <a:buNone/>
            </a:pPr>
            <a:r>
              <a:rPr lang="en-GB"/>
              <a:t>4. Decision making to improve operational performance.</a:t>
            </a:r>
            <a:endParaRPr/>
          </a:p>
          <a:p>
            <a:pPr indent="0" lvl="0" marL="0" rtl="0" algn="l">
              <a:spcBef>
                <a:spcPts val="480"/>
              </a:spcBef>
              <a:spcAft>
                <a:spcPts val="0"/>
              </a:spcAft>
              <a:buSzPts val="2400"/>
              <a:buNone/>
            </a:pPr>
            <a:r>
              <a:rPr lang="en-GB"/>
              <a:t>5. Decision making to improve financial performance</a:t>
            </a:r>
            <a:endParaRPr/>
          </a:p>
          <a:p>
            <a:pPr indent="0" lvl="0" marL="0" rtl="0" algn="l">
              <a:spcBef>
                <a:spcPts val="480"/>
              </a:spcBef>
              <a:spcAft>
                <a:spcPts val="0"/>
              </a:spcAft>
              <a:buSzPts val="2400"/>
              <a:buNone/>
            </a:pPr>
            <a:r>
              <a:rPr lang="en-GB"/>
              <a:t>6. Decision making to improve human resource performance</a:t>
            </a:r>
            <a:endParaRPr/>
          </a:p>
          <a:p>
            <a:pPr indent="-121920" lvl="0" marL="274320" rtl="0" algn="l">
              <a:spcBef>
                <a:spcPts val="480"/>
              </a:spcBef>
              <a:spcAft>
                <a:spcPts val="0"/>
              </a:spcAft>
              <a:buSzPts val="2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385192" y="133099"/>
            <a:ext cx="8229600"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How is the Course Structured?</a:t>
            </a:r>
            <a:endParaRPr/>
          </a:p>
        </p:txBody>
      </p:sp>
      <p:pic>
        <p:nvPicPr>
          <p:cNvPr id="117" name="Google Shape;117;p5"/>
          <p:cNvPicPr preferRelativeResize="0"/>
          <p:nvPr/>
        </p:nvPicPr>
        <p:blipFill rotWithShape="1">
          <a:blip r:embed="rId3">
            <a:alphaModFix/>
          </a:blip>
          <a:srcRect b="18346" l="28579" r="4284" t="18750"/>
          <a:stretch/>
        </p:blipFill>
        <p:spPr>
          <a:xfrm>
            <a:off x="683568" y="1276099"/>
            <a:ext cx="7632848" cy="5363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323528" y="-27451"/>
            <a:ext cx="8496944" cy="1600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Impact"/>
              <a:buNone/>
            </a:pPr>
            <a:r>
              <a:rPr lang="en-GB"/>
              <a:t>How to approach the course</a:t>
            </a:r>
            <a:endParaRPr/>
          </a:p>
        </p:txBody>
      </p:sp>
      <p:sp>
        <p:nvSpPr>
          <p:cNvPr id="123" name="Google Shape;123;p6"/>
          <p:cNvSpPr txBox="1"/>
          <p:nvPr>
            <p:ph idx="1" type="body"/>
          </p:nvPr>
        </p:nvSpPr>
        <p:spPr>
          <a:xfrm>
            <a:off x="539552" y="2132856"/>
            <a:ext cx="7543800" cy="3886200"/>
          </a:xfrm>
          <a:prstGeom prst="rect">
            <a:avLst/>
          </a:prstGeom>
          <a:noFill/>
          <a:ln>
            <a:noFill/>
          </a:ln>
        </p:spPr>
        <p:txBody>
          <a:bodyPr anchorCtr="0" anchor="ctr" bIns="45700" lIns="91425" spcFirstLastPara="1" rIns="91425" wrap="square" tIns="45700">
            <a:normAutofit fontScale="92500" lnSpcReduction="20000"/>
          </a:bodyPr>
          <a:lstStyle/>
          <a:p>
            <a:pPr indent="-274320" lvl="0" marL="274320" rtl="0" algn="l">
              <a:spcBef>
                <a:spcPts val="0"/>
              </a:spcBef>
              <a:spcAft>
                <a:spcPts val="0"/>
              </a:spcAft>
              <a:buSzPct val="100000"/>
              <a:buChar char="•"/>
            </a:pPr>
            <a:r>
              <a:rPr b="1" lang="en-GB"/>
              <a:t>Be organised </a:t>
            </a:r>
            <a:r>
              <a:rPr lang="en-GB"/>
              <a:t>– Bring you own equipment, be prepared for note taking etc</a:t>
            </a:r>
            <a:endParaRPr/>
          </a:p>
          <a:p>
            <a:pPr indent="-133350" lvl="0" marL="274320" rtl="0" algn="l">
              <a:spcBef>
                <a:spcPts val="444"/>
              </a:spcBef>
              <a:spcAft>
                <a:spcPts val="0"/>
              </a:spcAft>
              <a:buSzPct val="100000"/>
              <a:buNone/>
            </a:pPr>
            <a:r>
              <a:t/>
            </a:r>
            <a:endParaRPr/>
          </a:p>
          <a:p>
            <a:pPr indent="-274320" lvl="0" marL="274320" rtl="0" algn="l">
              <a:spcBef>
                <a:spcPts val="444"/>
              </a:spcBef>
              <a:spcAft>
                <a:spcPts val="0"/>
              </a:spcAft>
              <a:buSzPct val="100000"/>
              <a:buChar char="•"/>
            </a:pPr>
            <a:r>
              <a:rPr b="1" lang="en-GB"/>
              <a:t>Keep Up to date with topical knowledge </a:t>
            </a:r>
            <a:r>
              <a:rPr lang="en-GB"/>
              <a:t>– Read about Business and be aware that the business world is always changing</a:t>
            </a:r>
            <a:endParaRPr/>
          </a:p>
          <a:p>
            <a:pPr indent="-133350" lvl="0" marL="274320" rtl="0" algn="l">
              <a:spcBef>
                <a:spcPts val="444"/>
              </a:spcBef>
              <a:spcAft>
                <a:spcPts val="0"/>
              </a:spcAft>
              <a:buSzPct val="100000"/>
              <a:buNone/>
            </a:pPr>
            <a:r>
              <a:t/>
            </a:r>
            <a:endParaRPr/>
          </a:p>
          <a:p>
            <a:pPr indent="-274320" lvl="0" marL="274320" rtl="0" algn="l">
              <a:spcBef>
                <a:spcPts val="444"/>
              </a:spcBef>
              <a:spcAft>
                <a:spcPts val="0"/>
              </a:spcAft>
              <a:buSzPct val="100000"/>
              <a:buChar char="•"/>
            </a:pPr>
            <a:r>
              <a:rPr b="1" lang="en-GB"/>
              <a:t>Build a Business Dictionary </a:t>
            </a:r>
            <a:r>
              <a:rPr lang="en-GB"/>
              <a:t>– Ensure you have a glossary of key terms</a:t>
            </a:r>
            <a:endParaRPr/>
          </a:p>
          <a:p>
            <a:pPr indent="-133350" lvl="0" marL="274320" rtl="0" algn="l">
              <a:spcBef>
                <a:spcPts val="444"/>
              </a:spcBef>
              <a:spcAft>
                <a:spcPts val="0"/>
              </a:spcAft>
              <a:buSzPct val="100000"/>
              <a:buNone/>
            </a:pPr>
            <a:r>
              <a:t/>
            </a:r>
            <a:endParaRPr/>
          </a:p>
          <a:p>
            <a:pPr indent="-274320" lvl="0" marL="274320" rtl="0" algn="l">
              <a:spcBef>
                <a:spcPts val="444"/>
              </a:spcBef>
              <a:spcAft>
                <a:spcPts val="0"/>
              </a:spcAft>
              <a:buSzPct val="100000"/>
              <a:buChar char="•"/>
            </a:pPr>
            <a:r>
              <a:rPr b="1" lang="en-GB"/>
              <a:t>Complete homework and in class exercises </a:t>
            </a:r>
            <a:r>
              <a:rPr lang="en-GB"/>
              <a:t>– Try to do them to the best of your ability.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179512" y="1488"/>
            <a:ext cx="6781800" cy="1600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5400"/>
              <a:buFont typeface="Impact"/>
              <a:buNone/>
            </a:pPr>
            <a:r>
              <a:rPr lang="en-GB"/>
              <a:t>Keeping Organised</a:t>
            </a:r>
            <a:endParaRPr/>
          </a:p>
        </p:txBody>
      </p:sp>
      <p:sp>
        <p:nvSpPr>
          <p:cNvPr id="129" name="Google Shape;129;p7"/>
          <p:cNvSpPr txBox="1"/>
          <p:nvPr>
            <p:ph idx="1" type="body"/>
          </p:nvPr>
        </p:nvSpPr>
        <p:spPr>
          <a:xfrm>
            <a:off x="381000" y="1700808"/>
            <a:ext cx="7543800" cy="3886200"/>
          </a:xfrm>
          <a:prstGeom prst="rect">
            <a:avLst/>
          </a:prstGeom>
          <a:noFill/>
          <a:ln>
            <a:noFill/>
          </a:ln>
        </p:spPr>
        <p:txBody>
          <a:bodyPr anchorCtr="0" anchor="ctr" bIns="45700" lIns="91425" spcFirstLastPara="1" rIns="91425" wrap="square" tIns="45700">
            <a:normAutofit/>
          </a:bodyPr>
          <a:lstStyle/>
          <a:p>
            <a:pPr indent="-121920" lvl="0" marL="274320" rtl="0" algn="l">
              <a:spcBef>
                <a:spcPts val="0"/>
              </a:spcBef>
              <a:spcAft>
                <a:spcPts val="0"/>
              </a:spcAft>
              <a:buSzPts val="2400"/>
              <a:buNone/>
            </a:pPr>
            <a:r>
              <a:t/>
            </a:r>
            <a:endParaRPr/>
          </a:p>
          <a:p>
            <a:pPr indent="-274320" lvl="0" marL="274320" rtl="0" algn="l">
              <a:spcBef>
                <a:spcPts val="480"/>
              </a:spcBef>
              <a:spcAft>
                <a:spcPts val="0"/>
              </a:spcAft>
              <a:buSzPts val="2400"/>
              <a:buChar char="•"/>
            </a:pPr>
            <a:r>
              <a:rPr lang="en-GB"/>
              <a:t>Have a file for each teacher or a large file for the subject.</a:t>
            </a:r>
            <a:endParaRPr/>
          </a:p>
          <a:p>
            <a:pPr indent="-121920" lvl="0" marL="274320" rtl="0" algn="l">
              <a:spcBef>
                <a:spcPts val="480"/>
              </a:spcBef>
              <a:spcAft>
                <a:spcPts val="0"/>
              </a:spcAft>
              <a:buSzPts val="2400"/>
              <a:buNone/>
            </a:pPr>
            <a:r>
              <a:t/>
            </a:r>
            <a:endParaRPr/>
          </a:p>
          <a:p>
            <a:pPr indent="-274320" lvl="0" marL="274320" rtl="0" algn="l">
              <a:spcBef>
                <a:spcPts val="480"/>
              </a:spcBef>
              <a:spcAft>
                <a:spcPts val="0"/>
              </a:spcAft>
              <a:buSzPts val="2400"/>
              <a:buChar char="•"/>
            </a:pPr>
            <a:r>
              <a:rPr lang="en-GB"/>
              <a:t>Use file dividers – these can be provided</a:t>
            </a:r>
            <a:endParaRPr/>
          </a:p>
          <a:p>
            <a:pPr indent="-121920" lvl="0" marL="274320" rtl="0" algn="l">
              <a:spcBef>
                <a:spcPts val="480"/>
              </a:spcBef>
              <a:spcAft>
                <a:spcPts val="0"/>
              </a:spcAft>
              <a:buSzPts val="2400"/>
              <a:buNone/>
            </a:pPr>
            <a:r>
              <a:t/>
            </a:r>
            <a:endParaRPr/>
          </a:p>
          <a:p>
            <a:pPr indent="-274320" lvl="0" marL="274320" rtl="0" algn="l">
              <a:spcBef>
                <a:spcPts val="480"/>
              </a:spcBef>
              <a:spcAft>
                <a:spcPts val="0"/>
              </a:spcAft>
              <a:buSzPts val="2400"/>
              <a:buChar char="•"/>
            </a:pPr>
            <a:r>
              <a:rPr lang="en-GB"/>
              <a:t>Ensure that you have a filing session every week!</a:t>
            </a:r>
            <a:endParaRPr/>
          </a:p>
          <a:p>
            <a:pPr indent="-121920" lvl="0" marL="274320" rtl="0" algn="l">
              <a:spcBef>
                <a:spcPts val="480"/>
              </a:spcBef>
              <a:spcAft>
                <a:spcPts val="0"/>
              </a:spcAft>
              <a:buSzPts val="2400"/>
              <a:buNone/>
            </a:pPr>
            <a:r>
              <a:t/>
            </a:r>
            <a:endParaRPr/>
          </a:p>
          <a:p>
            <a:pPr indent="-274320" lvl="0" marL="274320" rtl="0" algn="l">
              <a:spcBef>
                <a:spcPts val="480"/>
              </a:spcBef>
              <a:spcAft>
                <a:spcPts val="0"/>
              </a:spcAft>
              <a:buSzPts val="2400"/>
              <a:buChar char="•"/>
            </a:pPr>
            <a:r>
              <a:rPr b="1" lang="en-GB"/>
              <a:t>Keep your digital PLC up to date</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382488" y="604055"/>
            <a:ext cx="6781800" cy="1600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Why do businesses exist?</a:t>
            </a:r>
            <a:endParaRPr/>
          </a:p>
        </p:txBody>
      </p:sp>
      <p:sp>
        <p:nvSpPr>
          <p:cNvPr id="135" name="Google Shape;135;p8"/>
          <p:cNvSpPr txBox="1"/>
          <p:nvPr>
            <p:ph idx="1" type="body"/>
          </p:nvPr>
        </p:nvSpPr>
        <p:spPr>
          <a:xfrm>
            <a:off x="382488" y="1484784"/>
            <a:ext cx="8229600" cy="2069584"/>
          </a:xfrm>
          <a:prstGeom prst="rect">
            <a:avLst/>
          </a:prstGeom>
          <a:noFill/>
          <a:ln>
            <a:noFill/>
          </a:ln>
        </p:spPr>
        <p:txBody>
          <a:bodyPr anchorCtr="0" anchor="ctr" bIns="45700" lIns="91425" spcFirstLastPara="1" rIns="91425" wrap="square" tIns="45700">
            <a:normAutofit/>
          </a:bodyPr>
          <a:lstStyle/>
          <a:p>
            <a:pPr indent="-121920" lvl="0" marL="274320" rtl="0" algn="l">
              <a:spcBef>
                <a:spcPts val="0"/>
              </a:spcBef>
              <a:spcAft>
                <a:spcPts val="0"/>
              </a:spcAft>
              <a:buSzPts val="2400"/>
              <a:buNone/>
            </a:pPr>
            <a:r>
              <a:t/>
            </a:r>
            <a:endParaRPr/>
          </a:p>
          <a:p>
            <a:pPr indent="-274320" lvl="0" marL="274320" rtl="0" algn="l">
              <a:spcBef>
                <a:spcPts val="480"/>
              </a:spcBef>
              <a:spcAft>
                <a:spcPts val="0"/>
              </a:spcAft>
              <a:buSzPts val="2400"/>
              <a:buChar char="•"/>
            </a:pPr>
            <a:r>
              <a:rPr lang="en-GB"/>
              <a:t>Think about this question…</a:t>
            </a:r>
            <a:endParaRPr/>
          </a:p>
        </p:txBody>
      </p:sp>
      <p:pic>
        <p:nvPicPr>
          <p:cNvPr descr="http://www.contactvirginmedia.com/wp-content/uploads/2013/05/virgin-media-business.jpg" id="136" name="Google Shape;136;p8"/>
          <p:cNvPicPr preferRelativeResize="0"/>
          <p:nvPr/>
        </p:nvPicPr>
        <p:blipFill rotWithShape="1">
          <a:blip r:embed="rId3">
            <a:alphaModFix/>
          </a:blip>
          <a:srcRect b="0" l="0" r="0" t="0"/>
          <a:stretch/>
        </p:blipFill>
        <p:spPr>
          <a:xfrm>
            <a:off x="5076056" y="2852936"/>
            <a:ext cx="3744416" cy="28083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457200" y="1052736"/>
            <a:ext cx="8229600"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Impact"/>
              <a:buNone/>
            </a:pPr>
            <a:r>
              <a:rPr lang="en-GB"/>
              <a:t>What do businesses bring to the UK/World?</a:t>
            </a:r>
            <a:endParaRPr/>
          </a:p>
        </p:txBody>
      </p:sp>
      <p:sp>
        <p:nvSpPr>
          <p:cNvPr id="142" name="Google Shape;142;p9"/>
          <p:cNvSpPr txBox="1"/>
          <p:nvPr>
            <p:ph idx="1" type="body"/>
          </p:nvPr>
        </p:nvSpPr>
        <p:spPr>
          <a:xfrm>
            <a:off x="683568" y="1052736"/>
            <a:ext cx="7543800" cy="3886200"/>
          </a:xfrm>
          <a:prstGeom prst="rect">
            <a:avLst/>
          </a:prstGeom>
          <a:noFill/>
          <a:ln>
            <a:noFill/>
          </a:ln>
        </p:spPr>
        <p:txBody>
          <a:bodyPr anchorCtr="0" anchor="ctr" bIns="45700" lIns="91425" spcFirstLastPara="1" rIns="91425" wrap="square" tIns="45700">
            <a:normAutofit/>
          </a:bodyPr>
          <a:lstStyle/>
          <a:p>
            <a:pPr indent="-121920" lvl="0" marL="274320" rtl="0" algn="l">
              <a:spcBef>
                <a:spcPts val="0"/>
              </a:spcBef>
              <a:spcAft>
                <a:spcPts val="0"/>
              </a:spcAft>
              <a:buSzPts val="2400"/>
              <a:buNone/>
            </a:pPr>
            <a:r>
              <a:t/>
            </a:r>
            <a:endParaRPr/>
          </a:p>
          <a:p>
            <a:pPr indent="-121920" lvl="0" marL="274320" rtl="0" algn="l">
              <a:spcBef>
                <a:spcPts val="480"/>
              </a:spcBef>
              <a:spcAft>
                <a:spcPts val="0"/>
              </a:spcAft>
              <a:buSzPts val="2400"/>
              <a:buNone/>
            </a:pPr>
            <a:r>
              <a:t/>
            </a:r>
            <a:endParaRPr/>
          </a:p>
          <a:p>
            <a:pPr indent="-274320" lvl="0" marL="274320" rtl="0" algn="l">
              <a:spcBef>
                <a:spcPts val="480"/>
              </a:spcBef>
              <a:spcAft>
                <a:spcPts val="0"/>
              </a:spcAft>
              <a:buSzPts val="2400"/>
              <a:buChar char="•"/>
            </a:pPr>
            <a:r>
              <a:rPr lang="en-GB"/>
              <a:t>Discuss this question with the person next to you.</a:t>
            </a:r>
            <a:endParaRPr/>
          </a:p>
          <a:p>
            <a:pPr indent="-121920" lvl="0" marL="274320" rtl="0" algn="l">
              <a:spcBef>
                <a:spcPts val="480"/>
              </a:spcBef>
              <a:spcAft>
                <a:spcPts val="0"/>
              </a:spcAft>
              <a:buSzPts val="2400"/>
              <a:buNone/>
            </a:pPr>
            <a:r>
              <a:t/>
            </a:r>
            <a:endParaRPr/>
          </a:p>
          <a:p>
            <a:pPr indent="-274320" lvl="0" marL="274320" rtl="0" algn="l">
              <a:spcBef>
                <a:spcPts val="480"/>
              </a:spcBef>
              <a:spcAft>
                <a:spcPts val="0"/>
              </a:spcAft>
              <a:buSzPts val="2400"/>
              <a:buChar char="•"/>
            </a:pPr>
            <a:r>
              <a:rPr lang="en-GB"/>
              <a:t>Be prepared to defend your answers.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5" ma:contentTypeDescription="Create a new document." ma:contentTypeScope="" ma:versionID="68db968f3c201d6bda36f7e0937378bf">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a4c179d4ccee0a51f8c94465ac42ae55"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6334F2-CC03-40A8-8338-3F5B974FA6D3}"/>
</file>

<file path=customXml/itemProps2.xml><?xml version="1.0" encoding="utf-8"?>
<ds:datastoreItem xmlns:ds="http://schemas.openxmlformats.org/officeDocument/2006/customXml" ds:itemID="{771ABD32-E2B6-4817-9761-E09A4D9219D1}"/>
</file>

<file path=customXml/itemProps3.xml><?xml version="1.0" encoding="utf-8"?>
<ds:datastoreItem xmlns:ds="http://schemas.openxmlformats.org/officeDocument/2006/customXml" ds:itemID="{1F35B4AA-CEEB-476C-AA12-4861C41E636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Toby Jessop</dc:creator>
  <dcterms:created xsi:type="dcterms:W3CDTF">2013-09-05T06:56:47Z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