
<file path=[Content_Types].xml><?xml version="1.0" encoding="utf-8"?>
<Types xmlns="http://schemas.openxmlformats.org/package/2006/content-types">
  <Default Extension="jpg" ContentType="image/jpeg"/>
  <Default Extension="odttf" ContentType="application/vnd.openxmlformats-officedocument.obfuscatedFont"/>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ppt/presentation.xml" ContentType="application/vnd.openxmlformats-officedocument.presentationml.presentation.main+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custom-properties" Target="docProps/custom.xml"/><Relationship Id="rId2" Type="http://schemas.openxmlformats.org/officeDocument/2006/relationships/officeDocument" Target="ppt/presentation.xml"/><Relationship Id="rId1"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1" roundtripDataSignature="AMtx7mikDSiL2NTdsGVjpjyBm1Vp6b5qz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1B62FEB-19B0-451F-8BDB-4CFB3BE26A44}">
  <a:tblStyle styleId="{E1B62FEB-19B0-451F-8BDB-4CFB3BE26A44}"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13" Type="http://schemas.openxmlformats.org/officeDocument/2006/relationships/slide" Target="slides/slide8.xml"/><Relationship Id="rId18" Type="http://schemas.openxmlformats.org/officeDocument/2006/relationships/slide" Target="slides/slide13.xml"/><Relationship Id="rId21" Type="http://schemas.openxmlformats.org/officeDocument/2006/relationships/slide" Target="slides/slide16.xml"/><Relationship Id="rId3" Type="http://schemas.openxmlformats.org/officeDocument/2006/relationships/tableStyles" Target="tableStyles.xml"/><Relationship Id="rId34" Type="http://schemas.openxmlformats.org/officeDocument/2006/relationships/customXml" Target="../customXml/item3.xml"/><Relationship Id="rId25" Type="http://schemas.openxmlformats.org/officeDocument/2006/relationships/slide" Target="slides/slide20.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customXml" Target="../customXml/item2.xml"/><Relationship Id="rId20" Type="http://schemas.openxmlformats.org/officeDocument/2006/relationships/slide" Target="slides/slide15.xml"/><Relationship Id="rId2" Type="http://schemas.openxmlformats.org/officeDocument/2006/relationships/presProps" Target="presProps.xml"/><Relationship Id="rId29" Type="http://schemas.openxmlformats.org/officeDocument/2006/relationships/slide" Target="slides/slide24.xml"/><Relationship Id="rId16" Type="http://schemas.openxmlformats.org/officeDocument/2006/relationships/slide" Target="slides/slide11.xml"/><Relationship Id="rId24" Type="http://schemas.openxmlformats.org/officeDocument/2006/relationships/slide" Target="slides/slide19.xml"/><Relationship Id="rId1" Type="http://schemas.openxmlformats.org/officeDocument/2006/relationships/theme" Target="theme/theme1.xml"/><Relationship Id="rId6" Type="http://schemas.openxmlformats.org/officeDocument/2006/relationships/slide" Target="slides/slide1.xml"/><Relationship Id="rId11" Type="http://schemas.openxmlformats.org/officeDocument/2006/relationships/slide" Target="slides/slide6.xml"/><Relationship Id="rId32" Type="http://schemas.openxmlformats.org/officeDocument/2006/relationships/customXml" Target="../customXml/item1.xml"/><Relationship Id="rId23" Type="http://schemas.openxmlformats.org/officeDocument/2006/relationships/slide" Target="slides/slide18.xml"/><Relationship Id="rId28" Type="http://schemas.openxmlformats.org/officeDocument/2006/relationships/slide" Target="slides/slide23.xml"/><Relationship Id="rId5" Type="http://schemas.openxmlformats.org/officeDocument/2006/relationships/notesMaster" Target="notesMasters/notesMaster1.xml"/><Relationship Id="rId15" Type="http://schemas.openxmlformats.org/officeDocument/2006/relationships/slide" Target="slides/slide10.xml"/><Relationship Id="rId31" Type="http://customschemas.google.com/relationships/presentationmetadata" Target="metadata"/><Relationship Id="rId10" Type="http://schemas.openxmlformats.org/officeDocument/2006/relationships/slide" Target="slides/slide5.xml"/><Relationship Id="rId19" Type="http://schemas.openxmlformats.org/officeDocument/2006/relationships/slide" Target="slides/slide14.xml"/><Relationship Id="rId22" Type="http://schemas.openxmlformats.org/officeDocument/2006/relationships/slide" Target="slides/slide17.xml"/><Relationship Id="rId4" Type="http://schemas.openxmlformats.org/officeDocument/2006/relationships/slideMaster" Target="slideMasters/slideMaster1.xml"/><Relationship Id="rId9" Type="http://schemas.openxmlformats.org/officeDocument/2006/relationships/slide" Target="slides/slide4.xml"/><Relationship Id="rId27" Type="http://schemas.openxmlformats.org/officeDocument/2006/relationships/slide" Target="slides/slide22.xml"/><Relationship Id="rId30" Type="http://schemas.openxmlformats.org/officeDocument/2006/relationships/slide" Target="slides/slide25.xml"/><Relationship Id="rId14" Type="http://schemas.openxmlformats.org/officeDocument/2006/relationships/slide" Target="slides/slide9.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 name="Google Shape;82;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9:notes"/>
          <p:cNvSpPr txBox="1"/>
          <p:nvPr>
            <p:ph idx="1" type="body"/>
          </p:nvPr>
        </p:nvSpPr>
        <p:spPr>
          <a:xfrm>
            <a:off x="679750" y="4715125"/>
            <a:ext cx="5438125" cy="44669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9" name="Google Shape;149;p9:notes"/>
          <p:cNvSpPr/>
          <p:nvPr>
            <p:ph idx="2" type="sldImg"/>
          </p:nvPr>
        </p:nvSpPr>
        <p:spPr>
          <a:xfrm>
            <a:off x="92075" y="744538"/>
            <a:ext cx="6615113"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10:notes"/>
          <p:cNvSpPr txBox="1"/>
          <p:nvPr>
            <p:ph idx="1" type="body"/>
          </p:nvPr>
        </p:nvSpPr>
        <p:spPr>
          <a:xfrm>
            <a:off x="679750" y="4715125"/>
            <a:ext cx="5438125" cy="44669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5" name="Google Shape;155;p10:notes"/>
          <p:cNvSpPr/>
          <p:nvPr>
            <p:ph idx="2" type="sldImg"/>
          </p:nvPr>
        </p:nvSpPr>
        <p:spPr>
          <a:xfrm>
            <a:off x="92075" y="744538"/>
            <a:ext cx="6615113"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11:notes"/>
          <p:cNvSpPr txBox="1"/>
          <p:nvPr>
            <p:ph idx="1" type="body"/>
          </p:nvPr>
        </p:nvSpPr>
        <p:spPr>
          <a:xfrm>
            <a:off x="679750" y="4715125"/>
            <a:ext cx="5438125" cy="44669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1" name="Google Shape;161;p11:notes"/>
          <p:cNvSpPr/>
          <p:nvPr>
            <p:ph idx="2" type="sldImg"/>
          </p:nvPr>
        </p:nvSpPr>
        <p:spPr>
          <a:xfrm>
            <a:off x="92075" y="744538"/>
            <a:ext cx="6615113"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12:notes"/>
          <p:cNvSpPr txBox="1"/>
          <p:nvPr>
            <p:ph idx="1" type="body"/>
          </p:nvPr>
        </p:nvSpPr>
        <p:spPr>
          <a:xfrm>
            <a:off x="679750" y="4715125"/>
            <a:ext cx="5438125" cy="44669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7" name="Google Shape;167;p12:notes"/>
          <p:cNvSpPr/>
          <p:nvPr>
            <p:ph idx="2" type="sldImg"/>
          </p:nvPr>
        </p:nvSpPr>
        <p:spPr>
          <a:xfrm>
            <a:off x="92075" y="744538"/>
            <a:ext cx="6615113"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2:notes"/>
          <p:cNvSpPr txBox="1"/>
          <p:nvPr>
            <p:ph idx="1" type="body"/>
          </p:nvPr>
        </p:nvSpPr>
        <p:spPr>
          <a:xfrm>
            <a:off x="679750" y="4715125"/>
            <a:ext cx="5438125" cy="44669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4" name="Google Shape;94;p2:notes"/>
          <p:cNvSpPr/>
          <p:nvPr>
            <p:ph idx="2" type="sldImg"/>
          </p:nvPr>
        </p:nvSpPr>
        <p:spPr>
          <a:xfrm>
            <a:off x="919163" y="744538"/>
            <a:ext cx="4960937"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3:notes"/>
          <p:cNvSpPr txBox="1"/>
          <p:nvPr>
            <p:ph idx="1" type="body"/>
          </p:nvPr>
        </p:nvSpPr>
        <p:spPr>
          <a:xfrm>
            <a:off x="679750" y="4715125"/>
            <a:ext cx="5438125" cy="44669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0" name="Google Shape;100;p3:notes"/>
          <p:cNvSpPr/>
          <p:nvPr>
            <p:ph idx="2" type="sldImg"/>
          </p:nvPr>
        </p:nvSpPr>
        <p:spPr>
          <a:xfrm>
            <a:off x="92075" y="744538"/>
            <a:ext cx="6615113"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4:notes"/>
          <p:cNvSpPr txBox="1"/>
          <p:nvPr>
            <p:ph idx="1" type="body"/>
          </p:nvPr>
        </p:nvSpPr>
        <p:spPr>
          <a:xfrm>
            <a:off x="679750" y="4715125"/>
            <a:ext cx="5438125" cy="44669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7" name="Google Shape;107;p4:notes"/>
          <p:cNvSpPr/>
          <p:nvPr>
            <p:ph idx="2" type="sldImg"/>
          </p:nvPr>
        </p:nvSpPr>
        <p:spPr>
          <a:xfrm>
            <a:off x="919163" y="744538"/>
            <a:ext cx="4960937"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3f452f47373_0_0:notes"/>
          <p:cNvSpPr txBox="1"/>
          <p:nvPr>
            <p:ph idx="1" type="body"/>
          </p:nvPr>
        </p:nvSpPr>
        <p:spPr>
          <a:xfrm>
            <a:off x="679750" y="4715125"/>
            <a:ext cx="5438100" cy="4467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6" name="Google Shape;116;g3f452f47373_0_0:notes"/>
          <p:cNvSpPr/>
          <p:nvPr>
            <p:ph idx="2" type="sldImg"/>
          </p:nvPr>
        </p:nvSpPr>
        <p:spPr>
          <a:xfrm>
            <a:off x="919163" y="744538"/>
            <a:ext cx="4960800" cy="37227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5:notes"/>
          <p:cNvSpPr txBox="1"/>
          <p:nvPr>
            <p:ph idx="1" type="body"/>
          </p:nvPr>
        </p:nvSpPr>
        <p:spPr>
          <a:xfrm>
            <a:off x="679750" y="4715125"/>
            <a:ext cx="5438125" cy="44669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5" name="Google Shape;125;p5:notes"/>
          <p:cNvSpPr/>
          <p:nvPr>
            <p:ph idx="2" type="sldImg"/>
          </p:nvPr>
        </p:nvSpPr>
        <p:spPr>
          <a:xfrm>
            <a:off x="919163" y="744538"/>
            <a:ext cx="4960937"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6:notes"/>
          <p:cNvSpPr txBox="1"/>
          <p:nvPr>
            <p:ph idx="1" type="body"/>
          </p:nvPr>
        </p:nvSpPr>
        <p:spPr>
          <a:xfrm>
            <a:off x="679750" y="4715125"/>
            <a:ext cx="5438125" cy="44669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1" name="Google Shape;131;p6:notes"/>
          <p:cNvSpPr/>
          <p:nvPr>
            <p:ph idx="2" type="sldImg"/>
          </p:nvPr>
        </p:nvSpPr>
        <p:spPr>
          <a:xfrm>
            <a:off x="92075" y="744538"/>
            <a:ext cx="6615113"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7:notes"/>
          <p:cNvSpPr txBox="1"/>
          <p:nvPr>
            <p:ph idx="1" type="body"/>
          </p:nvPr>
        </p:nvSpPr>
        <p:spPr>
          <a:xfrm>
            <a:off x="679750" y="4715125"/>
            <a:ext cx="5438125" cy="44669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7" name="Google Shape;137;p7:notes"/>
          <p:cNvSpPr/>
          <p:nvPr>
            <p:ph idx="2" type="sldImg"/>
          </p:nvPr>
        </p:nvSpPr>
        <p:spPr>
          <a:xfrm>
            <a:off x="92075" y="744538"/>
            <a:ext cx="6615113"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8:notes"/>
          <p:cNvSpPr txBox="1"/>
          <p:nvPr>
            <p:ph idx="1" type="body"/>
          </p:nvPr>
        </p:nvSpPr>
        <p:spPr>
          <a:xfrm>
            <a:off x="679750" y="4715125"/>
            <a:ext cx="5438125" cy="44669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3" name="Google Shape;143;p8:notes"/>
          <p:cNvSpPr/>
          <p:nvPr>
            <p:ph idx="2" type="sldImg"/>
          </p:nvPr>
        </p:nvSpPr>
        <p:spPr>
          <a:xfrm>
            <a:off x="92075" y="744538"/>
            <a:ext cx="6615113"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1" name="Shape 11"/>
        <p:cNvGrpSpPr/>
        <p:nvPr/>
      </p:nvGrpSpPr>
      <p:grpSpPr>
        <a:xfrm>
          <a:off x="0" y="0"/>
          <a:ext cx="0" cy="0"/>
          <a:chOff x="0" y="0"/>
          <a:chExt cx="0" cy="0"/>
        </a:xfrm>
      </p:grpSpPr>
      <p:sp>
        <p:nvSpPr>
          <p:cNvPr id="12" name="Google Shape;12;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2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 name="Google Shape;14;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3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35"/>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36"/>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36"/>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7" name="Shape 17"/>
        <p:cNvGrpSpPr/>
        <p:nvPr/>
      </p:nvGrpSpPr>
      <p:grpSpPr>
        <a:xfrm>
          <a:off x="0" y="0"/>
          <a:ext cx="0" cy="0"/>
          <a:chOff x="0" y="0"/>
          <a:chExt cx="0" cy="0"/>
        </a:xfrm>
      </p:grpSpPr>
      <p:sp>
        <p:nvSpPr>
          <p:cNvPr id="18" name="Google Shape;18;p27"/>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27"/>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0" name="Google Shape;20;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3" name="Shape 23"/>
        <p:cNvGrpSpPr/>
        <p:nvPr/>
      </p:nvGrpSpPr>
      <p:grpSpPr>
        <a:xfrm>
          <a:off x="0" y="0"/>
          <a:ext cx="0" cy="0"/>
          <a:chOff x="0" y="0"/>
          <a:chExt cx="0" cy="0"/>
        </a:xfrm>
      </p:grpSpPr>
      <p:sp>
        <p:nvSpPr>
          <p:cNvPr id="24" name="Google Shape;24;p28"/>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28"/>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6" name="Google Shape;26;p28"/>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 name="Google Shape;27;p28"/>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8" name="Google Shape;28;p28"/>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 name="Google Shape;29;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2" name="Shape 32"/>
        <p:cNvGrpSpPr/>
        <p:nvPr/>
      </p:nvGrpSpPr>
      <p:grpSpPr>
        <a:xfrm>
          <a:off x="0" y="0"/>
          <a:ext cx="0" cy="0"/>
          <a:chOff x="0" y="0"/>
          <a:chExt cx="0" cy="0"/>
        </a:xfrm>
      </p:grpSpPr>
      <p:sp>
        <p:nvSpPr>
          <p:cNvPr id="33" name="Google Shape;33;p29"/>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29"/>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5" name="Google Shape;35;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8" name="Shape 38"/>
        <p:cNvGrpSpPr/>
        <p:nvPr/>
      </p:nvGrpSpPr>
      <p:grpSpPr>
        <a:xfrm>
          <a:off x="0" y="0"/>
          <a:ext cx="0" cy="0"/>
          <a:chOff x="0" y="0"/>
          <a:chExt cx="0" cy="0"/>
        </a:xfrm>
      </p:grpSpPr>
      <p:sp>
        <p:nvSpPr>
          <p:cNvPr id="39" name="Google Shape;39;p3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30"/>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30"/>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3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3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33"/>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33"/>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3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34"/>
          <p:cNvSpPr/>
          <p:nvPr>
            <p:ph idx="2" type="pic"/>
          </p:nvPr>
        </p:nvSpPr>
        <p:spPr>
          <a:xfrm>
            <a:off x="5183188" y="987425"/>
            <a:ext cx="6172200" cy="4873625"/>
          </a:xfrm>
          <a:prstGeom prst="rect">
            <a:avLst/>
          </a:prstGeom>
          <a:noFill/>
          <a:ln>
            <a:noFill/>
          </a:ln>
        </p:spPr>
      </p:sp>
      <p:sp>
        <p:nvSpPr>
          <p:cNvPr id="64" name="Google Shape;64;p34"/>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2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jpg"/><Relationship Id="rId5" Type="http://schemas.openxmlformats.org/officeDocument/2006/relationships/image" Target="../media/image12.jpg"/><Relationship Id="rId6"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pic>
        <p:nvPicPr>
          <p:cNvPr id="84" name="Google Shape;84;p1"/>
          <p:cNvPicPr preferRelativeResize="0"/>
          <p:nvPr/>
        </p:nvPicPr>
        <p:blipFill rotWithShape="1">
          <a:blip r:embed="rId3">
            <a:alphaModFix/>
          </a:blip>
          <a:srcRect b="0" l="0" r="0" t="0"/>
          <a:stretch/>
        </p:blipFill>
        <p:spPr>
          <a:xfrm>
            <a:off x="9485948" y="4209098"/>
            <a:ext cx="2810827" cy="2810827"/>
          </a:xfrm>
          <a:prstGeom prst="rect">
            <a:avLst/>
          </a:prstGeom>
          <a:noFill/>
          <a:ln>
            <a:noFill/>
          </a:ln>
        </p:spPr>
      </p:pic>
      <p:pic>
        <p:nvPicPr>
          <p:cNvPr id="85" name="Google Shape;85;p1"/>
          <p:cNvPicPr preferRelativeResize="0"/>
          <p:nvPr/>
        </p:nvPicPr>
        <p:blipFill rotWithShape="1">
          <a:blip r:embed="rId4">
            <a:alphaModFix/>
          </a:blip>
          <a:srcRect b="0" l="0" r="0" t="0"/>
          <a:stretch/>
        </p:blipFill>
        <p:spPr>
          <a:xfrm>
            <a:off x="0" y="0"/>
            <a:ext cx="3721377" cy="2810827"/>
          </a:xfrm>
          <a:prstGeom prst="rect">
            <a:avLst/>
          </a:prstGeom>
          <a:noFill/>
          <a:ln>
            <a:noFill/>
          </a:ln>
        </p:spPr>
      </p:pic>
      <p:pic>
        <p:nvPicPr>
          <p:cNvPr id="86" name="Google Shape;86;p1"/>
          <p:cNvPicPr preferRelativeResize="0"/>
          <p:nvPr/>
        </p:nvPicPr>
        <p:blipFill rotWithShape="1">
          <a:blip r:embed="rId5">
            <a:alphaModFix/>
          </a:blip>
          <a:srcRect b="0" l="0" r="0" t="0"/>
          <a:stretch/>
        </p:blipFill>
        <p:spPr>
          <a:xfrm>
            <a:off x="0" y="4076773"/>
            <a:ext cx="3978910" cy="2733602"/>
          </a:xfrm>
          <a:prstGeom prst="rect">
            <a:avLst/>
          </a:prstGeom>
          <a:noFill/>
          <a:ln>
            <a:noFill/>
          </a:ln>
        </p:spPr>
      </p:pic>
      <p:sp>
        <p:nvSpPr>
          <p:cNvPr id="87" name="Google Shape;87;p1"/>
          <p:cNvSpPr txBox="1"/>
          <p:nvPr/>
        </p:nvSpPr>
        <p:spPr>
          <a:xfrm>
            <a:off x="121920" y="2936240"/>
            <a:ext cx="3599457" cy="95410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b="1" i="1" lang="en-GB" sz="2800" u="none" cap="none" strike="noStrike">
                <a:solidFill>
                  <a:srgbClr val="0070C0"/>
                </a:solidFill>
                <a:latin typeface="Calibri"/>
                <a:ea typeface="Calibri"/>
                <a:cs typeface="Calibri"/>
                <a:sym typeface="Calibri"/>
              </a:rPr>
              <a:t>Thank you for being ready to learn!</a:t>
            </a:r>
            <a:endParaRPr b="0" i="0" sz="1400" u="none" cap="none" strike="noStrike">
              <a:solidFill>
                <a:srgbClr val="000000"/>
              </a:solidFill>
              <a:latin typeface="Arial"/>
              <a:ea typeface="Arial"/>
              <a:cs typeface="Arial"/>
              <a:sym typeface="Arial"/>
            </a:endParaRPr>
          </a:p>
        </p:txBody>
      </p:sp>
      <p:sp>
        <p:nvSpPr>
          <p:cNvPr id="88" name="Google Shape;88;p1"/>
          <p:cNvSpPr txBox="1"/>
          <p:nvPr/>
        </p:nvSpPr>
        <p:spPr>
          <a:xfrm>
            <a:off x="3721377" y="371475"/>
            <a:ext cx="6715125"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GB" sz="2800" u="sng" cap="none" strike="noStrike">
                <a:solidFill>
                  <a:schemeClr val="dk1"/>
                </a:solidFill>
                <a:latin typeface="Calibri"/>
                <a:ea typeface="Calibri"/>
                <a:cs typeface="Calibri"/>
                <a:sym typeface="Calibri"/>
              </a:rPr>
              <a:t>Title: </a:t>
            </a:r>
            <a:r>
              <a:rPr b="1" lang="en-GB" sz="2800" u="sng">
                <a:solidFill>
                  <a:schemeClr val="dk1"/>
                </a:solidFill>
                <a:latin typeface="Calibri"/>
                <a:ea typeface="Calibri"/>
                <a:cs typeface="Calibri"/>
                <a:sym typeface="Calibri"/>
              </a:rPr>
              <a:t>Cambridge Tech</a:t>
            </a:r>
            <a:endParaRPr b="0" i="0" sz="1400" u="none" cap="none" strike="noStrike">
              <a:solidFill>
                <a:srgbClr val="000000"/>
              </a:solidFill>
              <a:latin typeface="Arial"/>
              <a:ea typeface="Arial"/>
              <a:cs typeface="Arial"/>
              <a:sym typeface="Arial"/>
            </a:endParaRPr>
          </a:p>
        </p:txBody>
      </p:sp>
      <p:sp>
        <p:nvSpPr>
          <p:cNvPr id="89" name="Google Shape;89;p1"/>
          <p:cNvSpPr txBox="1"/>
          <p:nvPr/>
        </p:nvSpPr>
        <p:spPr>
          <a:xfrm>
            <a:off x="4117251" y="1414135"/>
            <a:ext cx="4681088" cy="332394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GB" sz="2800" u="none" cap="none" strike="noStrike">
                <a:solidFill>
                  <a:schemeClr val="dk1"/>
                </a:solidFill>
                <a:latin typeface="Calibri"/>
                <a:ea typeface="Calibri"/>
                <a:cs typeface="Calibri"/>
                <a:sym typeface="Calibri"/>
              </a:rPr>
              <a:t>Aims:</a:t>
            </a:r>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chemeClr val="dk1"/>
              </a:buClr>
              <a:buSzPts val="2800"/>
              <a:buFont typeface="Calibri"/>
              <a:buAutoNum type="arabicPeriod"/>
            </a:pPr>
            <a:r>
              <a:rPr b="0" i="0" lang="en-GB" sz="2800" u="none" cap="none" strike="noStrike">
                <a:solidFill>
                  <a:schemeClr val="dk1"/>
                </a:solidFill>
                <a:latin typeface="Calibri"/>
                <a:ea typeface="Calibri"/>
                <a:cs typeface="Calibri"/>
                <a:sym typeface="Calibri"/>
              </a:rPr>
              <a:t>Understand the outline of the course</a:t>
            </a:r>
            <a:endParaRPr/>
          </a:p>
          <a:p>
            <a:pPr indent="-342900" lvl="0" marL="342900" marR="0" rtl="0" algn="l">
              <a:lnSpc>
                <a:spcPct val="100000"/>
              </a:lnSpc>
              <a:spcBef>
                <a:spcPts val="0"/>
              </a:spcBef>
              <a:spcAft>
                <a:spcPts val="0"/>
              </a:spcAft>
              <a:buClr>
                <a:schemeClr val="dk1"/>
              </a:buClr>
              <a:buSzPts val="2800"/>
              <a:buFont typeface="Calibri"/>
              <a:buAutoNum type="arabicPeriod"/>
            </a:pPr>
            <a:r>
              <a:rPr b="0" i="0" lang="en-GB" sz="2800" u="none" cap="none" strike="noStrike">
                <a:solidFill>
                  <a:schemeClr val="dk1"/>
                </a:solidFill>
                <a:latin typeface="Calibri"/>
                <a:ea typeface="Calibri"/>
                <a:cs typeface="Calibri"/>
                <a:sym typeface="Calibri"/>
              </a:rPr>
              <a:t>Explain the exams</a:t>
            </a:r>
            <a:endParaRPr/>
          </a:p>
          <a:p>
            <a:pPr indent="-342900" lvl="0" marL="342900" marR="0" rtl="0" algn="l">
              <a:lnSpc>
                <a:spcPct val="100000"/>
              </a:lnSpc>
              <a:spcBef>
                <a:spcPts val="0"/>
              </a:spcBef>
              <a:spcAft>
                <a:spcPts val="0"/>
              </a:spcAft>
              <a:buClr>
                <a:schemeClr val="dk1"/>
              </a:buClr>
              <a:buSzPts val="2800"/>
              <a:buFont typeface="Calibri"/>
              <a:buAutoNum type="arabicPeriod"/>
            </a:pPr>
            <a:r>
              <a:rPr b="0" i="0" lang="en-GB" sz="2800" u="none" cap="none" strike="noStrike">
                <a:solidFill>
                  <a:schemeClr val="dk1"/>
                </a:solidFill>
                <a:latin typeface="Calibri"/>
                <a:ea typeface="Calibri"/>
                <a:cs typeface="Calibri"/>
                <a:sym typeface="Calibri"/>
              </a:rPr>
              <a:t>Explain the coursework </a:t>
            </a:r>
            <a:endParaRPr/>
          </a:p>
          <a:p>
            <a:pPr indent="-342900" lvl="0" marL="342900" marR="0" rtl="0" algn="l">
              <a:lnSpc>
                <a:spcPct val="100000"/>
              </a:lnSpc>
              <a:spcBef>
                <a:spcPts val="0"/>
              </a:spcBef>
              <a:spcAft>
                <a:spcPts val="0"/>
              </a:spcAft>
              <a:buClr>
                <a:schemeClr val="dk1"/>
              </a:buClr>
              <a:buSzPts val="2800"/>
              <a:buFont typeface="Calibri"/>
              <a:buAutoNum type="arabicPeriod"/>
            </a:pPr>
            <a:r>
              <a:rPr b="0" i="0" lang="en-GB" sz="2800" u="none" cap="none" strike="noStrike">
                <a:solidFill>
                  <a:schemeClr val="dk1"/>
                </a:solidFill>
                <a:latin typeface="Calibri"/>
                <a:ea typeface="Calibri"/>
                <a:cs typeface="Calibri"/>
                <a:sym typeface="Calibri"/>
              </a:rPr>
              <a:t>Clarify student expectations </a:t>
            </a:r>
            <a:endParaRPr b="0" i="0" sz="2800" u="none" cap="none" strike="noStrike">
              <a:solidFill>
                <a:schemeClr val="dk1"/>
              </a:solidFill>
              <a:latin typeface="Calibri"/>
              <a:ea typeface="Calibri"/>
              <a:cs typeface="Calibri"/>
              <a:sym typeface="Calibri"/>
            </a:endParaRPr>
          </a:p>
          <a:p>
            <a:pPr indent="-165100" lvl="0" marL="342900" marR="0" rtl="0" algn="l">
              <a:lnSpc>
                <a:spcPct val="100000"/>
              </a:lnSpc>
              <a:spcBef>
                <a:spcPts val="0"/>
              </a:spcBef>
              <a:spcAft>
                <a:spcPts val="0"/>
              </a:spcAft>
              <a:buClr>
                <a:schemeClr val="dk1"/>
              </a:buClr>
              <a:buSzPts val="2800"/>
              <a:buFont typeface="Calibri"/>
              <a:buNone/>
            </a:pPr>
            <a:r>
              <a:t/>
            </a:r>
            <a:endParaRPr b="0" i="0" sz="2800" u="none" cap="none" strike="noStrike">
              <a:solidFill>
                <a:schemeClr val="dk1"/>
              </a:solidFill>
              <a:latin typeface="Calibri"/>
              <a:ea typeface="Calibri"/>
              <a:cs typeface="Calibri"/>
              <a:sym typeface="Calibri"/>
            </a:endParaRPr>
          </a:p>
        </p:txBody>
      </p:sp>
      <p:sp>
        <p:nvSpPr>
          <p:cNvPr id="90" name="Google Shape;90;p1"/>
          <p:cNvSpPr txBox="1"/>
          <p:nvPr/>
        </p:nvSpPr>
        <p:spPr>
          <a:xfrm>
            <a:off x="8798339" y="297883"/>
            <a:ext cx="3174521" cy="3970277"/>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GB" sz="2800" u="none" cap="none" strike="noStrike">
                <a:solidFill>
                  <a:schemeClr val="dk1"/>
                </a:solidFill>
                <a:latin typeface="Calibri"/>
                <a:ea typeface="Calibri"/>
                <a:cs typeface="Calibri"/>
                <a:sym typeface="Calibri"/>
              </a:rPr>
              <a:t>DNA: You are the owner of a hotel in Cornwall. What would be your marketing activities? </a:t>
            </a:r>
            <a:endParaRPr/>
          </a:p>
          <a:p>
            <a:pPr indent="0" lvl="0" marL="0" marR="0" rtl="0" algn="l">
              <a:lnSpc>
                <a:spcPct val="100000"/>
              </a:lnSpc>
              <a:spcBef>
                <a:spcPts val="0"/>
              </a:spcBef>
              <a:spcAft>
                <a:spcPts val="0"/>
              </a:spcAft>
              <a:buClr>
                <a:srgbClr val="000000"/>
              </a:buClr>
              <a:buSzPts val="2800"/>
              <a:buFont typeface="Arial"/>
              <a:buNone/>
            </a:pPr>
            <a:r>
              <a:t/>
            </a:r>
            <a:endParaRPr b="1" i="0" sz="2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Arial"/>
              <a:buNone/>
            </a:pPr>
            <a:r>
              <a:rPr b="1" i="0" lang="en-GB" sz="2800" u="none" cap="none" strike="noStrike">
                <a:solidFill>
                  <a:schemeClr val="dk1"/>
                </a:solidFill>
                <a:latin typeface="Calibri"/>
                <a:ea typeface="Calibri"/>
                <a:cs typeface="Calibri"/>
                <a:sym typeface="Calibri"/>
              </a:rPr>
              <a:t>Give reasons for your answers  </a:t>
            </a:r>
            <a:endParaRPr/>
          </a:p>
        </p:txBody>
      </p:sp>
      <p:pic>
        <p:nvPicPr>
          <p:cNvPr id="91" name="Google Shape;91;p1"/>
          <p:cNvPicPr preferRelativeResize="0"/>
          <p:nvPr/>
        </p:nvPicPr>
        <p:blipFill rotWithShape="1">
          <a:blip r:embed="rId6">
            <a:alphaModFix/>
          </a:blip>
          <a:srcRect b="0" l="0" r="0" t="0"/>
          <a:stretch/>
        </p:blipFill>
        <p:spPr>
          <a:xfrm>
            <a:off x="7234869" y="4451870"/>
            <a:ext cx="2026577" cy="210824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9"/>
          <p:cNvSpPr txBox="1"/>
          <p:nvPr>
            <p:ph type="title"/>
          </p:nvPr>
        </p:nvSpPr>
        <p:spPr>
          <a:xfrm>
            <a:off x="2346960" y="286605"/>
            <a:ext cx="75438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None/>
            </a:pPr>
            <a:r>
              <a:rPr lang="en-GB"/>
              <a:t>Task 1 – Marketing</a:t>
            </a:r>
            <a:endParaRPr/>
          </a:p>
        </p:txBody>
      </p:sp>
      <p:sp>
        <p:nvSpPr>
          <p:cNvPr id="152" name="Google Shape;152;p9"/>
          <p:cNvSpPr txBox="1"/>
          <p:nvPr>
            <p:ph idx="1" type="body"/>
          </p:nvPr>
        </p:nvSpPr>
        <p:spPr>
          <a:xfrm>
            <a:off x="878890" y="1845734"/>
            <a:ext cx="9925234" cy="4023360"/>
          </a:xfrm>
          <a:prstGeom prst="rect">
            <a:avLst/>
          </a:prstGeom>
          <a:noFill/>
          <a:ln>
            <a:noFill/>
          </a:ln>
        </p:spPr>
        <p:txBody>
          <a:bodyPr anchorCtr="0" anchor="t" bIns="45700" lIns="0" spcFirstLastPara="1" rIns="0" wrap="square" tIns="45700">
            <a:normAutofit/>
          </a:bodyPr>
          <a:lstStyle/>
          <a:p>
            <a:pPr indent="0" lvl="0" marL="0" rtl="0" algn="l">
              <a:lnSpc>
                <a:spcPct val="90000"/>
              </a:lnSpc>
              <a:spcBef>
                <a:spcPts val="0"/>
              </a:spcBef>
              <a:spcAft>
                <a:spcPts val="0"/>
              </a:spcAft>
              <a:buSzPts val="3200"/>
              <a:buNone/>
            </a:pPr>
            <a:r>
              <a:t/>
            </a:r>
            <a:endParaRPr sz="3200"/>
          </a:p>
          <a:p>
            <a:pPr indent="-203200" lvl="0" marL="91440" rtl="0" algn="l">
              <a:lnSpc>
                <a:spcPct val="90000"/>
              </a:lnSpc>
              <a:spcBef>
                <a:spcPts val="1400"/>
              </a:spcBef>
              <a:spcAft>
                <a:spcPts val="0"/>
              </a:spcAft>
              <a:buSzPts val="3200"/>
              <a:buChar char=" "/>
            </a:pPr>
            <a:r>
              <a:rPr b="1" lang="en-GB" sz="3200"/>
              <a:t>Marketing</a:t>
            </a:r>
            <a:r>
              <a:rPr lang="en-GB" sz="3200"/>
              <a:t> is the activity, set of institutions, and processes for creating, communicating, delivering, and exchanging offerings that have value for customers, clients, partners, and society at large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10"/>
          <p:cNvSpPr txBox="1"/>
          <p:nvPr>
            <p:ph type="title"/>
          </p:nvPr>
        </p:nvSpPr>
        <p:spPr>
          <a:xfrm>
            <a:off x="2346960" y="286605"/>
            <a:ext cx="75438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None/>
            </a:pPr>
            <a:r>
              <a:rPr lang="en-GB"/>
              <a:t>Task 1 – Marketing</a:t>
            </a:r>
            <a:endParaRPr/>
          </a:p>
        </p:txBody>
      </p:sp>
      <p:sp>
        <p:nvSpPr>
          <p:cNvPr id="158" name="Google Shape;158;p10"/>
          <p:cNvSpPr txBox="1"/>
          <p:nvPr>
            <p:ph idx="1" type="body"/>
          </p:nvPr>
        </p:nvSpPr>
        <p:spPr>
          <a:xfrm>
            <a:off x="798990" y="1845734"/>
            <a:ext cx="9916358" cy="2841676"/>
          </a:xfrm>
          <a:prstGeom prst="rect">
            <a:avLst/>
          </a:prstGeom>
          <a:noFill/>
          <a:ln>
            <a:noFill/>
          </a:ln>
        </p:spPr>
        <p:txBody>
          <a:bodyPr anchorCtr="0" anchor="t" bIns="45700" lIns="0" spcFirstLastPara="1" rIns="0" wrap="square" tIns="45700">
            <a:normAutofit/>
          </a:bodyPr>
          <a:lstStyle/>
          <a:p>
            <a:pPr indent="0" lvl="0" marL="91440" rtl="0" algn="l">
              <a:lnSpc>
                <a:spcPct val="90000"/>
              </a:lnSpc>
              <a:spcBef>
                <a:spcPts val="0"/>
              </a:spcBef>
              <a:spcAft>
                <a:spcPts val="0"/>
              </a:spcAft>
              <a:buSzPts val="2000"/>
              <a:buNone/>
            </a:pPr>
            <a:r>
              <a:t/>
            </a:r>
            <a:endParaRPr/>
          </a:p>
          <a:p>
            <a:pPr indent="0" lvl="0" marL="91440" rtl="0" algn="l">
              <a:lnSpc>
                <a:spcPct val="90000"/>
              </a:lnSpc>
              <a:spcBef>
                <a:spcPts val="1400"/>
              </a:spcBef>
              <a:spcAft>
                <a:spcPts val="0"/>
              </a:spcAft>
              <a:buSzPts val="2000"/>
              <a:buNone/>
            </a:pPr>
            <a:r>
              <a:t/>
            </a:r>
            <a:endParaRPr/>
          </a:p>
          <a:p>
            <a:pPr indent="0" lvl="0" marL="457200" rtl="0" algn="l">
              <a:lnSpc>
                <a:spcPct val="90000"/>
              </a:lnSpc>
              <a:spcBef>
                <a:spcPts val="1400"/>
              </a:spcBef>
              <a:spcAft>
                <a:spcPts val="0"/>
              </a:spcAft>
              <a:buSzPts val="1800"/>
              <a:buNone/>
            </a:pPr>
            <a:r>
              <a:rPr lang="en-GB"/>
              <a:t>In pairs/three discuss how has technology changed the way businesses market their products or services?</a:t>
            </a:r>
            <a:endParaRPr/>
          </a:p>
          <a:p>
            <a:pPr indent="0" lvl="0" marL="91440" rtl="0" algn="l">
              <a:lnSpc>
                <a:spcPct val="90000"/>
              </a:lnSpc>
              <a:spcBef>
                <a:spcPts val="1400"/>
              </a:spcBef>
              <a:spcAft>
                <a:spcPts val="0"/>
              </a:spcAft>
              <a:buSzPts val="2000"/>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11"/>
          <p:cNvSpPr txBox="1"/>
          <p:nvPr>
            <p:ph type="title"/>
          </p:nvPr>
        </p:nvSpPr>
        <p:spPr>
          <a:xfrm>
            <a:off x="2860785" y="-415995"/>
            <a:ext cx="7543800" cy="1450800"/>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None/>
            </a:pPr>
            <a:r>
              <a:rPr lang="en-GB"/>
              <a:t>Task 2 – Customer Service</a:t>
            </a:r>
            <a:endParaRPr/>
          </a:p>
        </p:txBody>
      </p:sp>
      <p:sp>
        <p:nvSpPr>
          <p:cNvPr id="164" name="Google Shape;164;p11"/>
          <p:cNvSpPr txBox="1"/>
          <p:nvPr>
            <p:ph idx="1" type="body"/>
          </p:nvPr>
        </p:nvSpPr>
        <p:spPr>
          <a:xfrm>
            <a:off x="994300" y="1845734"/>
            <a:ext cx="9934112" cy="4023360"/>
          </a:xfrm>
          <a:prstGeom prst="rect">
            <a:avLst/>
          </a:prstGeom>
          <a:noFill/>
          <a:ln>
            <a:noFill/>
          </a:ln>
        </p:spPr>
        <p:txBody>
          <a:bodyPr anchorCtr="0" anchor="t" bIns="45700" lIns="0" spcFirstLastPara="1" rIns="0" wrap="square" tIns="45700">
            <a:normAutofit fontScale="92500" lnSpcReduction="20000"/>
          </a:bodyPr>
          <a:lstStyle/>
          <a:p>
            <a:pPr indent="0" lvl="0" marL="0" rtl="0" algn="ctr">
              <a:lnSpc>
                <a:spcPct val="90000"/>
              </a:lnSpc>
              <a:spcBef>
                <a:spcPts val="0"/>
              </a:spcBef>
              <a:spcAft>
                <a:spcPts val="0"/>
              </a:spcAft>
              <a:buSzPct val="100000"/>
              <a:buNone/>
            </a:pPr>
            <a:r>
              <a:rPr i="1" lang="en-GB"/>
              <a:t>The customer is always right…Or are they?</a:t>
            </a:r>
            <a:endParaRPr/>
          </a:p>
          <a:p>
            <a:pPr indent="0" lvl="0" marL="0" rtl="0" algn="l">
              <a:lnSpc>
                <a:spcPct val="90000"/>
              </a:lnSpc>
              <a:spcBef>
                <a:spcPts val="1400"/>
              </a:spcBef>
              <a:spcAft>
                <a:spcPts val="0"/>
              </a:spcAft>
              <a:buSzPct val="100000"/>
              <a:buNone/>
            </a:pPr>
            <a:r>
              <a:t/>
            </a:r>
            <a:endParaRPr b="1" u="sng"/>
          </a:p>
          <a:p>
            <a:pPr indent="0" lvl="0" marL="0" rtl="0" algn="l">
              <a:lnSpc>
                <a:spcPct val="90000"/>
              </a:lnSpc>
              <a:spcBef>
                <a:spcPts val="1400"/>
              </a:spcBef>
              <a:spcAft>
                <a:spcPts val="0"/>
              </a:spcAft>
              <a:buSzPct val="100000"/>
              <a:buNone/>
            </a:pPr>
            <a:r>
              <a:rPr lang="en-GB"/>
              <a:t>Now more than ever, businesses need to be mindful of their customers and try to keep the customer experience as normal as possible. </a:t>
            </a:r>
            <a:endParaRPr/>
          </a:p>
          <a:p>
            <a:pPr indent="0" lvl="0" marL="0" rtl="0" algn="l">
              <a:lnSpc>
                <a:spcPct val="90000"/>
              </a:lnSpc>
              <a:spcBef>
                <a:spcPts val="1400"/>
              </a:spcBef>
              <a:spcAft>
                <a:spcPts val="0"/>
              </a:spcAft>
              <a:buSzPct val="100000"/>
              <a:buNone/>
            </a:pPr>
            <a:r>
              <a:t/>
            </a:r>
            <a:endParaRPr/>
          </a:p>
          <a:p>
            <a:pPr indent="0" lvl="0" marL="0" rtl="0" algn="l">
              <a:lnSpc>
                <a:spcPct val="90000"/>
              </a:lnSpc>
              <a:spcBef>
                <a:spcPts val="1400"/>
              </a:spcBef>
              <a:spcAft>
                <a:spcPts val="0"/>
              </a:spcAft>
              <a:buSzPct val="100000"/>
              <a:buNone/>
            </a:pPr>
            <a:r>
              <a:rPr lang="en-GB"/>
              <a:t>In your pairs/three, discuss the following:</a:t>
            </a:r>
            <a:endParaRPr/>
          </a:p>
          <a:p>
            <a:pPr indent="0" lvl="0" marL="0" rtl="0" algn="l">
              <a:lnSpc>
                <a:spcPct val="90000"/>
              </a:lnSpc>
              <a:spcBef>
                <a:spcPts val="1400"/>
              </a:spcBef>
              <a:spcAft>
                <a:spcPts val="0"/>
              </a:spcAft>
              <a:buSzPct val="100000"/>
              <a:buNone/>
            </a:pPr>
            <a:r>
              <a:t/>
            </a:r>
            <a:endParaRPr/>
          </a:p>
          <a:p>
            <a:pPr indent="-140970" lvl="1" marL="384048" rtl="0" algn="l">
              <a:lnSpc>
                <a:spcPct val="90000"/>
              </a:lnSpc>
              <a:spcBef>
                <a:spcPts val="400"/>
              </a:spcBef>
              <a:spcAft>
                <a:spcPts val="0"/>
              </a:spcAft>
              <a:buSzPct val="100000"/>
              <a:buChar char="◦"/>
            </a:pPr>
            <a:r>
              <a:rPr lang="en-GB"/>
              <a:t>Reasons customer service is important</a:t>
            </a:r>
            <a:endParaRPr/>
          </a:p>
          <a:p>
            <a:pPr indent="0" lvl="0" marL="914400" rtl="0" algn="l">
              <a:lnSpc>
                <a:spcPct val="90000"/>
              </a:lnSpc>
              <a:spcBef>
                <a:spcPts val="400"/>
              </a:spcBef>
              <a:spcAft>
                <a:spcPts val="0"/>
              </a:spcAft>
              <a:buSzPct val="81081"/>
              <a:buNone/>
            </a:pPr>
            <a:r>
              <a:t/>
            </a:r>
            <a:endParaRPr sz="2400"/>
          </a:p>
          <a:p>
            <a:pPr indent="-140970" lvl="1" marL="384048" rtl="0" algn="l">
              <a:lnSpc>
                <a:spcPct val="90000"/>
              </a:lnSpc>
              <a:spcBef>
                <a:spcPts val="600"/>
              </a:spcBef>
              <a:spcAft>
                <a:spcPts val="0"/>
              </a:spcAft>
              <a:buSzPct val="100000"/>
              <a:buChar char="◦"/>
            </a:pPr>
            <a:r>
              <a:rPr lang="en-GB"/>
              <a:t>How has technology changed customer services</a:t>
            </a:r>
            <a:endParaRPr/>
          </a:p>
          <a:p>
            <a:pPr indent="0" lvl="0" marL="91440" rtl="0" algn="l">
              <a:lnSpc>
                <a:spcPct val="90000"/>
              </a:lnSpc>
              <a:spcBef>
                <a:spcPts val="1400"/>
              </a:spcBef>
              <a:spcAft>
                <a:spcPts val="0"/>
              </a:spcAft>
              <a:buSzPct val="100000"/>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12"/>
          <p:cNvSpPr txBox="1"/>
          <p:nvPr>
            <p:ph type="title"/>
          </p:nvPr>
        </p:nvSpPr>
        <p:spPr>
          <a:xfrm>
            <a:off x="2346960" y="286605"/>
            <a:ext cx="75438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None/>
            </a:pPr>
            <a:r>
              <a:rPr lang="en-GB"/>
              <a:t>Task 3 – Thorpe Park</a:t>
            </a:r>
            <a:endParaRPr/>
          </a:p>
        </p:txBody>
      </p:sp>
      <p:sp>
        <p:nvSpPr>
          <p:cNvPr id="170" name="Google Shape;170;p12"/>
          <p:cNvSpPr txBox="1"/>
          <p:nvPr>
            <p:ph idx="1" type="body"/>
          </p:nvPr>
        </p:nvSpPr>
        <p:spPr>
          <a:xfrm>
            <a:off x="772357" y="1845734"/>
            <a:ext cx="10377995" cy="4023360"/>
          </a:xfrm>
          <a:prstGeom prst="rect">
            <a:avLst/>
          </a:prstGeom>
          <a:noFill/>
          <a:ln>
            <a:noFill/>
          </a:ln>
        </p:spPr>
        <p:txBody>
          <a:bodyPr anchorCtr="0" anchor="t" bIns="45700" lIns="0" spcFirstLastPara="1" rIns="0" wrap="square" tIns="45700">
            <a:normAutofit/>
          </a:bodyPr>
          <a:lstStyle/>
          <a:p>
            <a:pPr indent="0" lvl="0" marL="0" rtl="0" algn="ctr">
              <a:lnSpc>
                <a:spcPct val="90000"/>
              </a:lnSpc>
              <a:spcBef>
                <a:spcPts val="0"/>
              </a:spcBef>
              <a:spcAft>
                <a:spcPts val="0"/>
              </a:spcAft>
              <a:buSzPts val="2400"/>
              <a:buNone/>
            </a:pPr>
            <a:r>
              <a:rPr lang="en-GB" sz="2400"/>
              <a:t>To bring all our knowledge to life, we need to link this to a business. </a:t>
            </a:r>
            <a:endParaRPr/>
          </a:p>
          <a:p>
            <a:pPr indent="0" lvl="0" marL="0" rtl="0" algn="ctr">
              <a:lnSpc>
                <a:spcPct val="90000"/>
              </a:lnSpc>
              <a:spcBef>
                <a:spcPts val="0"/>
              </a:spcBef>
              <a:spcAft>
                <a:spcPts val="0"/>
              </a:spcAft>
              <a:buSzPts val="2400"/>
              <a:buNone/>
            </a:pPr>
            <a:r>
              <a:rPr lang="en-GB" sz="2400"/>
              <a:t>Let’s link it to </a:t>
            </a:r>
            <a:r>
              <a:rPr b="1" lang="en-GB" sz="2400"/>
              <a:t>Thorpe Park.</a:t>
            </a:r>
            <a:endParaRPr b="1"/>
          </a:p>
          <a:p>
            <a:pPr indent="0" lvl="0" marL="0" rtl="0" algn="l">
              <a:lnSpc>
                <a:spcPct val="90000"/>
              </a:lnSpc>
              <a:spcBef>
                <a:spcPts val="1400"/>
              </a:spcBef>
              <a:spcAft>
                <a:spcPts val="0"/>
              </a:spcAft>
              <a:buSzPts val="2400"/>
              <a:buNone/>
            </a:pPr>
            <a:r>
              <a:t/>
            </a:r>
            <a:endParaRPr sz="2400"/>
          </a:p>
          <a:p>
            <a:pPr indent="0" lvl="0" marL="0" rtl="0" algn="l">
              <a:lnSpc>
                <a:spcPct val="90000"/>
              </a:lnSpc>
              <a:spcBef>
                <a:spcPts val="1400"/>
              </a:spcBef>
              <a:spcAft>
                <a:spcPts val="0"/>
              </a:spcAft>
              <a:buSzPts val="2400"/>
              <a:buNone/>
            </a:pPr>
            <a:r>
              <a:t/>
            </a:r>
            <a:endParaRPr sz="2400"/>
          </a:p>
          <a:p>
            <a:pPr indent="0" lvl="0" marL="0" rtl="0" algn="l">
              <a:lnSpc>
                <a:spcPct val="90000"/>
              </a:lnSpc>
              <a:spcBef>
                <a:spcPts val="1400"/>
              </a:spcBef>
              <a:spcAft>
                <a:spcPts val="0"/>
              </a:spcAft>
              <a:buSzPts val="2400"/>
              <a:buNone/>
            </a:pPr>
            <a:r>
              <a:rPr lang="en-GB" sz="2400"/>
              <a:t>Task: In your pairs/three can you provide a description of the actions taken by Thorpe Park to market their services using technology </a:t>
            </a:r>
            <a:endParaRPr/>
          </a:p>
          <a:p>
            <a:pPr indent="0" lvl="0" marL="0" rtl="0" algn="l">
              <a:lnSpc>
                <a:spcPct val="90000"/>
              </a:lnSpc>
              <a:spcBef>
                <a:spcPts val="1400"/>
              </a:spcBef>
              <a:spcAft>
                <a:spcPts val="0"/>
              </a:spcAft>
              <a:buSzPts val="2400"/>
              <a:buNone/>
            </a:pPr>
            <a:r>
              <a:t/>
            </a:r>
            <a:endParaRPr sz="2400" u="sng"/>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pic>
        <p:nvPicPr>
          <p:cNvPr id="175" name="Google Shape;175;p13"/>
          <p:cNvPicPr preferRelativeResize="0"/>
          <p:nvPr/>
        </p:nvPicPr>
        <p:blipFill rotWithShape="1">
          <a:blip r:embed="rId3">
            <a:alphaModFix/>
          </a:blip>
          <a:srcRect b="34450" l="10845" r="8517" t="27432"/>
          <a:stretch/>
        </p:blipFill>
        <p:spPr>
          <a:xfrm>
            <a:off x="1847528" y="836712"/>
            <a:ext cx="8568952" cy="439248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pic>
        <p:nvPicPr>
          <p:cNvPr id="180" name="Google Shape;180;p14"/>
          <p:cNvPicPr preferRelativeResize="0"/>
          <p:nvPr/>
        </p:nvPicPr>
        <p:blipFill rotWithShape="1">
          <a:blip r:embed="rId3">
            <a:alphaModFix/>
          </a:blip>
          <a:srcRect b="48485" l="11356" r="8644" t="22329"/>
          <a:stretch/>
        </p:blipFill>
        <p:spPr>
          <a:xfrm>
            <a:off x="1919536" y="1196752"/>
            <a:ext cx="8208912" cy="36004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pic>
        <p:nvPicPr>
          <p:cNvPr id="185" name="Google Shape;185;p15"/>
          <p:cNvPicPr preferRelativeResize="0"/>
          <p:nvPr/>
        </p:nvPicPr>
        <p:blipFill rotWithShape="1">
          <a:blip r:embed="rId3">
            <a:alphaModFix/>
          </a:blip>
          <a:srcRect b="6250" l="13593" r="11719" t="15821"/>
          <a:stretch/>
        </p:blipFill>
        <p:spPr>
          <a:xfrm>
            <a:off x="2495601" y="1063205"/>
            <a:ext cx="6901217" cy="5760640"/>
          </a:xfrm>
          <a:prstGeom prst="rect">
            <a:avLst/>
          </a:prstGeom>
          <a:noFill/>
          <a:ln>
            <a:noFill/>
          </a:ln>
        </p:spPr>
      </p:pic>
      <p:sp>
        <p:nvSpPr>
          <p:cNvPr id="186" name="Google Shape;186;p15"/>
          <p:cNvSpPr/>
          <p:nvPr/>
        </p:nvSpPr>
        <p:spPr>
          <a:xfrm>
            <a:off x="1524000" y="139875"/>
            <a:ext cx="8712968"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GB" sz="1400" u="none" cap="none" strike="noStrike">
                <a:solidFill>
                  <a:srgbClr val="000000"/>
                </a:solidFill>
                <a:latin typeface="Arial"/>
                <a:ea typeface="Arial"/>
                <a:cs typeface="Arial"/>
                <a:sym typeface="Arial"/>
              </a:rPr>
              <a:t>(a) Using information in the brochure, complete the purchase order form below to book a suitable room and buffet menu for </a:t>
            </a:r>
            <a:r>
              <a:rPr b="0" i="0" lang="en-GB" sz="1400" u="sng" cap="none" strike="noStrike">
                <a:solidFill>
                  <a:srgbClr val="000000"/>
                </a:solidFill>
                <a:latin typeface="Arial"/>
                <a:ea typeface="Arial"/>
                <a:cs typeface="Arial"/>
                <a:sym typeface="Arial"/>
              </a:rPr>
              <a:t>105 participants </a:t>
            </a:r>
            <a:r>
              <a:rPr b="0" i="0" lang="en-GB" sz="1400" u="none" cap="none" strike="noStrike">
                <a:solidFill>
                  <a:srgbClr val="000000"/>
                </a:solidFill>
                <a:latin typeface="Arial"/>
                <a:ea typeface="Arial"/>
                <a:cs typeface="Arial"/>
                <a:sym typeface="Arial"/>
              </a:rPr>
              <a:t>on the day of the launch event.</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16"/>
          <p:cNvSpPr txBox="1"/>
          <p:nvPr>
            <p:ph idx="1" type="body"/>
          </p:nvPr>
        </p:nvSpPr>
        <p:spPr>
          <a:xfrm>
            <a:off x="1991544" y="764704"/>
            <a:ext cx="8229600" cy="4752528"/>
          </a:xfrm>
          <a:prstGeom prst="rect">
            <a:avLst/>
          </a:prstGeom>
          <a:noFill/>
          <a:ln>
            <a:noFill/>
          </a:ln>
        </p:spPr>
        <p:txBody>
          <a:bodyPr anchorCtr="0" anchor="t" bIns="45700" lIns="91425" spcFirstLastPara="1" rIns="91425" wrap="square" tIns="45700">
            <a:normAutofit fontScale="92500" lnSpcReduction="20000"/>
          </a:bodyPr>
          <a:lstStyle/>
          <a:p>
            <a:pPr indent="0" lvl="0" marL="109728" rtl="0" algn="l">
              <a:lnSpc>
                <a:spcPct val="90000"/>
              </a:lnSpc>
              <a:spcBef>
                <a:spcPts val="1000"/>
              </a:spcBef>
              <a:spcAft>
                <a:spcPts val="0"/>
              </a:spcAft>
              <a:buSzPct val="69498"/>
              <a:buNone/>
            </a:pPr>
            <a:r>
              <a:rPr lang="en-GB"/>
              <a:t>Did you spot…</a:t>
            </a:r>
            <a:endParaRPr/>
          </a:p>
          <a:p>
            <a:pPr indent="0" lvl="0" marL="109728" rtl="0" algn="l">
              <a:lnSpc>
                <a:spcPct val="90000"/>
              </a:lnSpc>
              <a:spcBef>
                <a:spcPts val="1000"/>
              </a:spcBef>
              <a:spcAft>
                <a:spcPts val="0"/>
              </a:spcAft>
              <a:buSzPct val="69498"/>
              <a:buNone/>
            </a:pPr>
            <a:r>
              <a:t/>
            </a:r>
            <a:endParaRPr/>
          </a:p>
          <a:p>
            <a:pPr indent="-342900" lvl="0" marL="457200" rtl="0" algn="l">
              <a:lnSpc>
                <a:spcPct val="90000"/>
              </a:lnSpc>
              <a:spcBef>
                <a:spcPts val="1000"/>
              </a:spcBef>
              <a:spcAft>
                <a:spcPts val="0"/>
              </a:spcAft>
              <a:buClr>
                <a:schemeClr val="dk1"/>
              </a:buClr>
              <a:buSzPct val="69498"/>
              <a:buChar char="•"/>
            </a:pPr>
            <a:r>
              <a:rPr lang="en-GB"/>
              <a:t>105 people</a:t>
            </a:r>
            <a:endParaRPr/>
          </a:p>
          <a:p>
            <a:pPr indent="-228600" lvl="0" marL="457200" rtl="0" algn="l">
              <a:lnSpc>
                <a:spcPct val="90000"/>
              </a:lnSpc>
              <a:spcBef>
                <a:spcPts val="1000"/>
              </a:spcBef>
              <a:spcAft>
                <a:spcPts val="0"/>
              </a:spcAft>
              <a:buClr>
                <a:schemeClr val="dk1"/>
              </a:buClr>
              <a:buSzPct val="69498"/>
              <a:buNone/>
            </a:pPr>
            <a:r>
              <a:t/>
            </a:r>
            <a:endParaRPr/>
          </a:p>
          <a:p>
            <a:pPr indent="-342900" lvl="0" marL="457200" rtl="0" algn="l">
              <a:lnSpc>
                <a:spcPct val="90000"/>
              </a:lnSpc>
              <a:spcBef>
                <a:spcPts val="1000"/>
              </a:spcBef>
              <a:spcAft>
                <a:spcPts val="0"/>
              </a:spcAft>
              <a:buClr>
                <a:schemeClr val="dk1"/>
              </a:buClr>
              <a:buSzPct val="69498"/>
              <a:buChar char="•"/>
            </a:pPr>
            <a:r>
              <a:rPr lang="en-GB"/>
              <a:t>Laptop rental included in Da Vinci room</a:t>
            </a:r>
            <a:endParaRPr/>
          </a:p>
          <a:p>
            <a:pPr indent="-228600" lvl="0" marL="457200" rtl="0" algn="l">
              <a:lnSpc>
                <a:spcPct val="90000"/>
              </a:lnSpc>
              <a:spcBef>
                <a:spcPts val="1000"/>
              </a:spcBef>
              <a:spcAft>
                <a:spcPts val="0"/>
              </a:spcAft>
              <a:buClr>
                <a:schemeClr val="dk1"/>
              </a:buClr>
              <a:buSzPct val="69498"/>
              <a:buNone/>
            </a:pPr>
            <a:r>
              <a:t/>
            </a:r>
            <a:endParaRPr/>
          </a:p>
          <a:p>
            <a:pPr indent="-342900" lvl="0" marL="457200" rtl="0" algn="l">
              <a:lnSpc>
                <a:spcPct val="90000"/>
              </a:lnSpc>
              <a:spcBef>
                <a:spcPts val="1000"/>
              </a:spcBef>
              <a:spcAft>
                <a:spcPts val="0"/>
              </a:spcAft>
              <a:buClr>
                <a:schemeClr val="dk1"/>
              </a:buClr>
              <a:buSzPct val="69498"/>
              <a:buChar char="•"/>
            </a:pPr>
            <a:r>
              <a:rPr lang="en-GB"/>
              <a:t>Half-day only</a:t>
            </a:r>
            <a:endParaRPr/>
          </a:p>
          <a:p>
            <a:pPr indent="-228600" lvl="0" marL="457200" rtl="0" algn="l">
              <a:lnSpc>
                <a:spcPct val="90000"/>
              </a:lnSpc>
              <a:spcBef>
                <a:spcPts val="1000"/>
              </a:spcBef>
              <a:spcAft>
                <a:spcPts val="0"/>
              </a:spcAft>
              <a:buClr>
                <a:schemeClr val="dk1"/>
              </a:buClr>
              <a:buSzPct val="69498"/>
              <a:buNone/>
            </a:pPr>
            <a:r>
              <a:t/>
            </a:r>
            <a:endParaRPr/>
          </a:p>
          <a:p>
            <a:pPr indent="-342900" lvl="0" marL="457200" rtl="0" algn="l">
              <a:lnSpc>
                <a:spcPct val="90000"/>
              </a:lnSpc>
              <a:spcBef>
                <a:spcPts val="1000"/>
              </a:spcBef>
              <a:spcAft>
                <a:spcPts val="0"/>
              </a:spcAft>
              <a:buClr>
                <a:schemeClr val="dk1"/>
              </a:buClr>
              <a:buSzPct val="69498"/>
              <a:buChar char="•"/>
            </a:pPr>
            <a:r>
              <a:rPr lang="en-GB"/>
              <a:t>VAT</a:t>
            </a:r>
            <a:endParaRPr/>
          </a:p>
          <a:p>
            <a:pPr indent="-228600" lvl="0" marL="457200" rtl="0" algn="l">
              <a:lnSpc>
                <a:spcPct val="90000"/>
              </a:lnSpc>
              <a:spcBef>
                <a:spcPts val="1000"/>
              </a:spcBef>
              <a:spcAft>
                <a:spcPts val="0"/>
              </a:spcAft>
              <a:buClr>
                <a:schemeClr val="dk1"/>
              </a:buClr>
              <a:buSzPct val="69498"/>
              <a:buNone/>
            </a:pPr>
            <a:r>
              <a:t/>
            </a:r>
            <a:endParaRPr/>
          </a:p>
          <a:p>
            <a:pPr indent="-342900" lvl="0" marL="457200" rtl="0" algn="l">
              <a:lnSpc>
                <a:spcPct val="90000"/>
              </a:lnSpc>
              <a:spcBef>
                <a:spcPts val="1000"/>
              </a:spcBef>
              <a:spcAft>
                <a:spcPts val="0"/>
              </a:spcAft>
              <a:buClr>
                <a:schemeClr val="dk1"/>
              </a:buClr>
              <a:buSzPct val="69498"/>
              <a:buChar char="•"/>
            </a:pPr>
            <a:r>
              <a:rPr lang="en-GB"/>
              <a:t>£</a:t>
            </a:r>
            <a:r>
              <a:rPr lang="en-GB" u="sng"/>
              <a:t>2000</a:t>
            </a:r>
            <a:r>
              <a:rPr lang="en-GB"/>
              <a:t> budget</a:t>
            </a:r>
            <a:endParaRPr/>
          </a:p>
          <a:p>
            <a:pPr indent="0" lvl="0" marL="109728" rtl="0" algn="l">
              <a:lnSpc>
                <a:spcPct val="90000"/>
              </a:lnSpc>
              <a:spcBef>
                <a:spcPts val="1000"/>
              </a:spcBef>
              <a:spcAft>
                <a:spcPts val="0"/>
              </a:spcAft>
              <a:buSzPct val="69498"/>
              <a:buNone/>
            </a:pPr>
            <a:r>
              <a:t/>
            </a:r>
            <a:endParaRPr/>
          </a:p>
          <a:p>
            <a:pPr indent="0" lvl="0" marL="109728" rtl="0" algn="l">
              <a:lnSpc>
                <a:spcPct val="90000"/>
              </a:lnSpc>
              <a:spcBef>
                <a:spcPts val="1000"/>
              </a:spcBef>
              <a:spcAft>
                <a:spcPts val="0"/>
              </a:spcAft>
              <a:buSzPct val="69498"/>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1">
                                            <p:txEl>
                                              <p:pRg end="0" st="0"/>
                                            </p:txEl>
                                          </p:spTgt>
                                        </p:tgtEl>
                                        <p:attrNameLst>
                                          <p:attrName>style.visibility</p:attrName>
                                        </p:attrNameLst>
                                      </p:cBhvr>
                                      <p:to>
                                        <p:strVal val="visible"/>
                                      </p:to>
                                    </p:set>
                                    <p:animEffect filter="fade" transition="in">
                                      <p:cBhvr>
                                        <p:cTn dur="500"/>
                                        <p:tgtEl>
                                          <p:spTgt spid="19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1">
                                            <p:txEl>
                                              <p:pRg end="1" st="1"/>
                                            </p:txEl>
                                          </p:spTgt>
                                        </p:tgtEl>
                                        <p:attrNameLst>
                                          <p:attrName>style.visibility</p:attrName>
                                        </p:attrNameLst>
                                      </p:cBhvr>
                                      <p:to>
                                        <p:strVal val="visible"/>
                                      </p:to>
                                    </p:set>
                                    <p:animEffect filter="fade" transition="in">
                                      <p:cBhvr>
                                        <p:cTn dur="500"/>
                                        <p:tgtEl>
                                          <p:spTgt spid="19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1">
                                            <p:txEl>
                                              <p:pRg end="2" st="2"/>
                                            </p:txEl>
                                          </p:spTgt>
                                        </p:tgtEl>
                                        <p:attrNameLst>
                                          <p:attrName>style.visibility</p:attrName>
                                        </p:attrNameLst>
                                      </p:cBhvr>
                                      <p:to>
                                        <p:strVal val="visible"/>
                                      </p:to>
                                    </p:set>
                                    <p:animEffect filter="fade" transition="in">
                                      <p:cBhvr>
                                        <p:cTn dur="500"/>
                                        <p:tgtEl>
                                          <p:spTgt spid="19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1">
                                            <p:txEl>
                                              <p:pRg end="3" st="3"/>
                                            </p:txEl>
                                          </p:spTgt>
                                        </p:tgtEl>
                                        <p:attrNameLst>
                                          <p:attrName>style.visibility</p:attrName>
                                        </p:attrNameLst>
                                      </p:cBhvr>
                                      <p:to>
                                        <p:strVal val="visible"/>
                                      </p:to>
                                    </p:set>
                                    <p:animEffect filter="fade" transition="in">
                                      <p:cBhvr>
                                        <p:cTn dur="500"/>
                                        <p:tgtEl>
                                          <p:spTgt spid="19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1">
                                            <p:txEl>
                                              <p:pRg end="4" st="4"/>
                                            </p:txEl>
                                          </p:spTgt>
                                        </p:tgtEl>
                                        <p:attrNameLst>
                                          <p:attrName>style.visibility</p:attrName>
                                        </p:attrNameLst>
                                      </p:cBhvr>
                                      <p:to>
                                        <p:strVal val="visible"/>
                                      </p:to>
                                    </p:set>
                                    <p:animEffect filter="fade" transition="in">
                                      <p:cBhvr>
                                        <p:cTn dur="500"/>
                                        <p:tgtEl>
                                          <p:spTgt spid="191">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1">
                                            <p:txEl>
                                              <p:pRg end="5" st="5"/>
                                            </p:txEl>
                                          </p:spTgt>
                                        </p:tgtEl>
                                        <p:attrNameLst>
                                          <p:attrName>style.visibility</p:attrName>
                                        </p:attrNameLst>
                                      </p:cBhvr>
                                      <p:to>
                                        <p:strVal val="visible"/>
                                      </p:to>
                                    </p:set>
                                    <p:animEffect filter="fade" transition="in">
                                      <p:cBhvr>
                                        <p:cTn dur="500"/>
                                        <p:tgtEl>
                                          <p:spTgt spid="191">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1">
                                            <p:txEl>
                                              <p:pRg end="6" st="6"/>
                                            </p:txEl>
                                          </p:spTgt>
                                        </p:tgtEl>
                                        <p:attrNameLst>
                                          <p:attrName>style.visibility</p:attrName>
                                        </p:attrNameLst>
                                      </p:cBhvr>
                                      <p:to>
                                        <p:strVal val="visible"/>
                                      </p:to>
                                    </p:set>
                                    <p:animEffect filter="fade" transition="in">
                                      <p:cBhvr>
                                        <p:cTn dur="500"/>
                                        <p:tgtEl>
                                          <p:spTgt spid="191">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1">
                                            <p:txEl>
                                              <p:pRg end="7" st="7"/>
                                            </p:txEl>
                                          </p:spTgt>
                                        </p:tgtEl>
                                        <p:attrNameLst>
                                          <p:attrName>style.visibility</p:attrName>
                                        </p:attrNameLst>
                                      </p:cBhvr>
                                      <p:to>
                                        <p:strVal val="visible"/>
                                      </p:to>
                                    </p:set>
                                    <p:animEffect filter="fade" transition="in">
                                      <p:cBhvr>
                                        <p:cTn dur="500"/>
                                        <p:tgtEl>
                                          <p:spTgt spid="191">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1">
                                            <p:txEl>
                                              <p:pRg end="8" st="8"/>
                                            </p:txEl>
                                          </p:spTgt>
                                        </p:tgtEl>
                                        <p:attrNameLst>
                                          <p:attrName>style.visibility</p:attrName>
                                        </p:attrNameLst>
                                      </p:cBhvr>
                                      <p:to>
                                        <p:strVal val="visible"/>
                                      </p:to>
                                    </p:set>
                                    <p:animEffect filter="fade" transition="in">
                                      <p:cBhvr>
                                        <p:cTn dur="500"/>
                                        <p:tgtEl>
                                          <p:spTgt spid="191">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1">
                                            <p:txEl>
                                              <p:pRg end="9" st="9"/>
                                            </p:txEl>
                                          </p:spTgt>
                                        </p:tgtEl>
                                        <p:attrNameLst>
                                          <p:attrName>style.visibility</p:attrName>
                                        </p:attrNameLst>
                                      </p:cBhvr>
                                      <p:to>
                                        <p:strVal val="visible"/>
                                      </p:to>
                                    </p:set>
                                    <p:animEffect filter="fade" transition="in">
                                      <p:cBhvr>
                                        <p:cTn dur="500"/>
                                        <p:tgtEl>
                                          <p:spTgt spid="191">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1">
                                            <p:txEl>
                                              <p:pRg end="10" st="10"/>
                                            </p:txEl>
                                          </p:spTgt>
                                        </p:tgtEl>
                                        <p:attrNameLst>
                                          <p:attrName>style.visibility</p:attrName>
                                        </p:attrNameLst>
                                      </p:cBhvr>
                                      <p:to>
                                        <p:strVal val="visible"/>
                                      </p:to>
                                    </p:set>
                                    <p:animEffect filter="fade" transition="in">
                                      <p:cBhvr>
                                        <p:cTn dur="500"/>
                                        <p:tgtEl>
                                          <p:spTgt spid="191">
                                            <p:txEl>
                                              <p:pRg end="10" st="1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1">
                                            <p:txEl>
                                              <p:pRg end="11" st="11"/>
                                            </p:txEl>
                                          </p:spTgt>
                                        </p:tgtEl>
                                        <p:attrNameLst>
                                          <p:attrName>style.visibility</p:attrName>
                                        </p:attrNameLst>
                                      </p:cBhvr>
                                      <p:to>
                                        <p:strVal val="visible"/>
                                      </p:to>
                                    </p:set>
                                    <p:animEffect filter="fade" transition="in">
                                      <p:cBhvr>
                                        <p:cTn dur="500"/>
                                        <p:tgtEl>
                                          <p:spTgt spid="191">
                                            <p:txEl>
                                              <p:pRg end="11" st="1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1">
                                            <p:txEl>
                                              <p:pRg end="12" st="12"/>
                                            </p:txEl>
                                          </p:spTgt>
                                        </p:tgtEl>
                                        <p:attrNameLst>
                                          <p:attrName>style.visibility</p:attrName>
                                        </p:attrNameLst>
                                      </p:cBhvr>
                                      <p:to>
                                        <p:strVal val="visible"/>
                                      </p:to>
                                    </p:set>
                                    <p:animEffect filter="fade" transition="in">
                                      <p:cBhvr>
                                        <p:cTn dur="500"/>
                                        <p:tgtEl>
                                          <p:spTgt spid="191">
                                            <p:txEl>
                                              <p:pRg end="12" st="1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pic>
        <p:nvPicPr>
          <p:cNvPr id="196" name="Google Shape;196;p17"/>
          <p:cNvPicPr preferRelativeResize="0"/>
          <p:nvPr/>
        </p:nvPicPr>
        <p:blipFill rotWithShape="1">
          <a:blip r:embed="rId3">
            <a:alphaModFix/>
          </a:blip>
          <a:srcRect b="13282" l="18750" r="9844" t="33593"/>
          <a:stretch/>
        </p:blipFill>
        <p:spPr>
          <a:xfrm>
            <a:off x="1703512" y="404664"/>
            <a:ext cx="8705850" cy="51816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1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342900" lvl="0" marL="457200" rtl="0" algn="l">
              <a:lnSpc>
                <a:spcPct val="90000"/>
              </a:lnSpc>
              <a:spcBef>
                <a:spcPts val="1000"/>
              </a:spcBef>
              <a:spcAft>
                <a:spcPts val="0"/>
              </a:spcAft>
              <a:buClr>
                <a:schemeClr val="dk1"/>
              </a:buClr>
              <a:buSzPts val="1800"/>
              <a:buChar char="•"/>
            </a:pPr>
            <a:r>
              <a:rPr lang="en-GB"/>
              <a:t>Based on the case we have read, what are the likely impacts on Optimax of David’s failure to pay on time…</a:t>
            </a:r>
            <a:endParaRPr/>
          </a:p>
          <a:p>
            <a:pPr indent="-228600" lvl="0" marL="457200" rtl="0" algn="l">
              <a:lnSpc>
                <a:spcPct val="90000"/>
              </a:lnSpc>
              <a:spcBef>
                <a:spcPts val="1000"/>
              </a:spcBef>
              <a:spcAft>
                <a:spcPts val="0"/>
              </a:spcAft>
              <a:buClr>
                <a:schemeClr val="dk1"/>
              </a:buClr>
              <a:buSzPts val="1800"/>
              <a:buNone/>
            </a:pPr>
            <a:r>
              <a:t/>
            </a:r>
            <a:endParaRPr/>
          </a:p>
          <a:p>
            <a:pPr indent="-228600" lvl="0" marL="457200" rtl="0" algn="l">
              <a:lnSpc>
                <a:spcPct val="90000"/>
              </a:lnSpc>
              <a:spcBef>
                <a:spcPts val="1000"/>
              </a:spcBef>
              <a:spcAft>
                <a:spcPts val="0"/>
              </a:spcAft>
              <a:buClr>
                <a:schemeClr val="dk1"/>
              </a:buClr>
              <a:buSzPts val="1800"/>
              <a:buNone/>
            </a:pPr>
            <a:r>
              <a:t/>
            </a:r>
            <a:endParaRPr/>
          </a:p>
          <a:p>
            <a:pPr indent="-342900" lvl="0" marL="457200" rtl="0" algn="l">
              <a:lnSpc>
                <a:spcPct val="90000"/>
              </a:lnSpc>
              <a:spcBef>
                <a:spcPts val="1000"/>
              </a:spcBef>
              <a:spcAft>
                <a:spcPts val="0"/>
              </a:spcAft>
              <a:buClr>
                <a:schemeClr val="dk1"/>
              </a:buClr>
              <a:buSzPts val="1800"/>
              <a:buChar char="•"/>
            </a:pPr>
            <a:r>
              <a:rPr lang="en-GB"/>
              <a:t>Draw a spider diagram with the potential </a:t>
            </a:r>
            <a:r>
              <a:rPr lang="en-GB" u="sng"/>
              <a:t>impacts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2"/>
          <p:cNvSpPr txBox="1"/>
          <p:nvPr>
            <p:ph type="ctrTitle"/>
          </p:nvPr>
        </p:nvSpPr>
        <p:spPr>
          <a:xfrm>
            <a:off x="2448450" y="-519137"/>
            <a:ext cx="7416900" cy="4611900"/>
          </a:xfrm>
          <a:prstGeom prst="rect">
            <a:avLst/>
          </a:prstGeom>
          <a:noFill/>
          <a:ln>
            <a:noFill/>
          </a:ln>
        </p:spPr>
        <p:txBody>
          <a:bodyPr anchorCtr="0" anchor="b" bIns="45700" lIns="91425" spcFirstLastPara="1" rIns="91425" wrap="square" tIns="45700">
            <a:normAutofit/>
          </a:bodyPr>
          <a:lstStyle/>
          <a:p>
            <a:pPr indent="0" lvl="0" marL="0" rtl="0" algn="ctr">
              <a:lnSpc>
                <a:spcPct val="85000"/>
              </a:lnSpc>
              <a:spcBef>
                <a:spcPts val="0"/>
              </a:spcBef>
              <a:spcAft>
                <a:spcPts val="0"/>
              </a:spcAft>
              <a:buClr>
                <a:srgbClr val="262626"/>
              </a:buClr>
              <a:buSzPts val="5400"/>
              <a:buNone/>
            </a:pPr>
            <a:r>
              <a:rPr lang="en-GB" sz="5400"/>
              <a:t>Welcome to Cambridge Technicals</a:t>
            </a:r>
            <a:br>
              <a:rPr lang="en-GB" sz="5400"/>
            </a:br>
            <a:endParaRPr sz="5400"/>
          </a:p>
          <a:p>
            <a:pPr indent="0" lvl="0" marL="0" rtl="0" algn="ctr">
              <a:lnSpc>
                <a:spcPct val="85000"/>
              </a:lnSpc>
              <a:spcBef>
                <a:spcPts val="0"/>
              </a:spcBef>
              <a:spcAft>
                <a:spcPts val="0"/>
              </a:spcAft>
              <a:buClr>
                <a:srgbClr val="262626"/>
              </a:buClr>
              <a:buSzPts val="5400"/>
              <a:buNone/>
            </a:pPr>
            <a:r>
              <a:rPr lang="en-GB" sz="5400"/>
              <a:t>Business</a:t>
            </a:r>
            <a:endParaRPr sz="5400"/>
          </a:p>
        </p:txBody>
      </p:sp>
      <p:pic>
        <p:nvPicPr>
          <p:cNvPr id="97" name="Google Shape;97;p2"/>
          <p:cNvPicPr preferRelativeResize="0"/>
          <p:nvPr/>
        </p:nvPicPr>
        <p:blipFill rotWithShape="1">
          <a:blip r:embed="rId3">
            <a:alphaModFix/>
          </a:blip>
          <a:srcRect b="0" l="0" r="0" t="0"/>
          <a:stretch/>
        </p:blipFill>
        <p:spPr>
          <a:xfrm>
            <a:off x="5047621" y="4623880"/>
            <a:ext cx="2218556" cy="1318808"/>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1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lnSpcReduction="10000"/>
          </a:bodyPr>
          <a:lstStyle/>
          <a:p>
            <a:pPr indent="-228600" lvl="0" marL="457200" rtl="0" algn="l">
              <a:lnSpc>
                <a:spcPct val="90000"/>
              </a:lnSpc>
              <a:spcBef>
                <a:spcPts val="1000"/>
              </a:spcBef>
              <a:spcAft>
                <a:spcPts val="0"/>
              </a:spcAft>
              <a:buClr>
                <a:schemeClr val="dk1"/>
              </a:buClr>
              <a:buSzPts val="1800"/>
              <a:buNone/>
            </a:pPr>
            <a:r>
              <a:t/>
            </a:r>
            <a:endParaRPr/>
          </a:p>
          <a:p>
            <a:pPr indent="-342900" lvl="0" marL="457200" rtl="0" algn="l">
              <a:lnSpc>
                <a:spcPct val="90000"/>
              </a:lnSpc>
              <a:spcBef>
                <a:spcPts val="1000"/>
              </a:spcBef>
              <a:spcAft>
                <a:spcPts val="0"/>
              </a:spcAft>
              <a:buClr>
                <a:schemeClr val="dk1"/>
              </a:buClr>
              <a:buSzPts val="1800"/>
              <a:buChar char="•"/>
            </a:pPr>
            <a:r>
              <a:rPr lang="en-GB"/>
              <a:t>unable to secure a suitable room/venue </a:t>
            </a:r>
            <a:endParaRPr/>
          </a:p>
          <a:p>
            <a:pPr indent="-342900" lvl="0" marL="457200" rtl="0" algn="l">
              <a:lnSpc>
                <a:spcPct val="90000"/>
              </a:lnSpc>
              <a:spcBef>
                <a:spcPts val="1000"/>
              </a:spcBef>
              <a:spcAft>
                <a:spcPts val="0"/>
              </a:spcAft>
              <a:buClr>
                <a:schemeClr val="dk1"/>
              </a:buClr>
              <a:buSzPts val="1800"/>
              <a:buChar char="•"/>
            </a:pPr>
            <a:r>
              <a:rPr lang="en-GB"/>
              <a:t>late booking fee </a:t>
            </a:r>
            <a:endParaRPr/>
          </a:p>
          <a:p>
            <a:pPr indent="-342900" lvl="0" marL="457200" rtl="0" algn="l">
              <a:lnSpc>
                <a:spcPct val="90000"/>
              </a:lnSpc>
              <a:spcBef>
                <a:spcPts val="1000"/>
              </a:spcBef>
              <a:spcAft>
                <a:spcPts val="0"/>
              </a:spcAft>
              <a:buClr>
                <a:schemeClr val="dk1"/>
              </a:buClr>
              <a:buSzPts val="1800"/>
              <a:buChar char="•"/>
            </a:pPr>
            <a:r>
              <a:rPr lang="en-GB"/>
              <a:t>cancellation of event </a:t>
            </a:r>
            <a:endParaRPr/>
          </a:p>
          <a:p>
            <a:pPr indent="-342900" lvl="0" marL="457200" rtl="0" algn="l">
              <a:lnSpc>
                <a:spcPct val="90000"/>
              </a:lnSpc>
              <a:spcBef>
                <a:spcPts val="1000"/>
              </a:spcBef>
              <a:spcAft>
                <a:spcPts val="0"/>
              </a:spcAft>
              <a:buClr>
                <a:schemeClr val="dk1"/>
              </a:buClr>
              <a:buSzPts val="1800"/>
              <a:buChar char="•"/>
            </a:pPr>
            <a:r>
              <a:rPr lang="en-GB"/>
              <a:t>might have to spend more time to find alternatives </a:t>
            </a:r>
            <a:endParaRPr/>
          </a:p>
          <a:p>
            <a:pPr indent="-342900" lvl="0" marL="457200" rtl="0" algn="l">
              <a:lnSpc>
                <a:spcPct val="90000"/>
              </a:lnSpc>
              <a:spcBef>
                <a:spcPts val="1000"/>
              </a:spcBef>
              <a:spcAft>
                <a:spcPts val="0"/>
              </a:spcAft>
              <a:buClr>
                <a:schemeClr val="dk1"/>
              </a:buClr>
              <a:buSzPts val="1800"/>
              <a:buChar char="•"/>
            </a:pPr>
            <a:r>
              <a:rPr lang="en-GB"/>
              <a:t>alternatives might not be as good </a:t>
            </a:r>
            <a:endParaRPr/>
          </a:p>
          <a:p>
            <a:pPr indent="-342900" lvl="0" marL="457200" rtl="0" algn="l">
              <a:lnSpc>
                <a:spcPct val="90000"/>
              </a:lnSpc>
              <a:spcBef>
                <a:spcPts val="1000"/>
              </a:spcBef>
              <a:spcAft>
                <a:spcPts val="0"/>
              </a:spcAft>
              <a:buClr>
                <a:schemeClr val="dk1"/>
              </a:buClr>
              <a:buSzPts val="1800"/>
              <a:buChar char="•"/>
            </a:pPr>
            <a:r>
              <a:rPr lang="en-GB"/>
              <a:t>alternatives might be more costly </a:t>
            </a:r>
            <a:endParaRPr/>
          </a:p>
          <a:p>
            <a:pPr indent="-342900" lvl="0" marL="457200" rtl="0" algn="l">
              <a:lnSpc>
                <a:spcPct val="90000"/>
              </a:lnSpc>
              <a:spcBef>
                <a:spcPts val="1000"/>
              </a:spcBef>
              <a:spcAft>
                <a:spcPts val="0"/>
              </a:spcAft>
              <a:buClr>
                <a:schemeClr val="dk1"/>
              </a:buClr>
              <a:buSzPts val="1800"/>
              <a:buChar char="•"/>
            </a:pPr>
            <a:r>
              <a:rPr lang="en-GB"/>
              <a:t>will not be able to send out invites on time </a:t>
            </a:r>
            <a:endParaRPr/>
          </a:p>
          <a:p>
            <a:pPr indent="-342900" lvl="0" marL="457200" rtl="0" algn="l">
              <a:lnSpc>
                <a:spcPct val="90000"/>
              </a:lnSpc>
              <a:spcBef>
                <a:spcPts val="1000"/>
              </a:spcBef>
              <a:spcAft>
                <a:spcPts val="0"/>
              </a:spcAft>
              <a:buClr>
                <a:schemeClr val="dk1"/>
              </a:buClr>
              <a:buSzPts val="1800"/>
              <a:buChar char="•"/>
            </a:pPr>
            <a:r>
              <a:rPr lang="en-GB"/>
              <a:t>affects reputation of Optimax</a:t>
            </a:r>
            <a:endParaRPr/>
          </a:p>
          <a:p>
            <a:pPr indent="-228600" lvl="0" marL="457200" rtl="0" algn="l">
              <a:lnSpc>
                <a:spcPct val="90000"/>
              </a:lnSpc>
              <a:spcBef>
                <a:spcPts val="1000"/>
              </a:spcBef>
              <a:spcAft>
                <a:spcPts val="0"/>
              </a:spcAft>
              <a:buClr>
                <a:schemeClr val="dk1"/>
              </a:buClr>
              <a:buSzPts val="1800"/>
              <a:buNone/>
            </a:pPr>
            <a:r>
              <a:t/>
            </a:r>
            <a:endParaRPr/>
          </a:p>
        </p:txBody>
      </p:sp>
      <p:sp>
        <p:nvSpPr>
          <p:cNvPr id="207" name="Google Shape;207;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lang="en-GB"/>
              <a:t>Potential answers…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lang="en-GB"/>
              <a:t>Here is the actual question…</a:t>
            </a:r>
            <a:endParaRPr/>
          </a:p>
        </p:txBody>
      </p:sp>
      <p:pic>
        <p:nvPicPr>
          <p:cNvPr id="213" name="Google Shape;213;p20"/>
          <p:cNvPicPr preferRelativeResize="0"/>
          <p:nvPr/>
        </p:nvPicPr>
        <p:blipFill rotWithShape="1">
          <a:blip r:embed="rId3">
            <a:alphaModFix/>
          </a:blip>
          <a:srcRect b="58008" l="19375" r="9844" t="31250"/>
          <a:stretch/>
        </p:blipFill>
        <p:spPr>
          <a:xfrm>
            <a:off x="1919536" y="3325019"/>
            <a:ext cx="8629650" cy="10477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21"/>
          <p:cNvSpPr txBox="1"/>
          <p:nvPr>
            <p:ph type="title"/>
          </p:nvPr>
        </p:nvSpPr>
        <p:spPr>
          <a:xfrm>
            <a:off x="1991544" y="2492896"/>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45455"/>
              <a:buNone/>
            </a:pPr>
            <a:r>
              <a:rPr lang="en-GB"/>
              <a:t>Can you now add to the points you have made using greater detail?</a:t>
            </a:r>
            <a:br>
              <a:rPr lang="en-GB"/>
            </a:br>
            <a:br>
              <a:rPr lang="en-GB"/>
            </a:br>
            <a:r>
              <a:rPr lang="en-GB"/>
              <a:t>Remember the importance of the word </a:t>
            </a:r>
            <a:r>
              <a:rPr lang="en-GB" u="sng"/>
              <a:t>impact</a:t>
            </a:r>
            <a:r>
              <a:rPr lang="en-GB"/>
              <a:t>!</a:t>
            </a:r>
            <a:br>
              <a:rPr lang="en-GB"/>
            </a:br>
            <a:br>
              <a:rPr lang="en-GB"/>
            </a:br>
            <a:r>
              <a:rPr lang="en-GB"/>
              <a:t>What will this lead to </a:t>
            </a:r>
            <a:r>
              <a:rPr lang="en-GB" u="sng"/>
              <a:t>for the business</a:t>
            </a:r>
            <a:r>
              <a:rPr lang="en-GB"/>
              <a:t>…</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lang="en-GB"/>
              <a:t>Unit 1 Example Questions…</a:t>
            </a:r>
            <a:endParaRPr/>
          </a:p>
        </p:txBody>
      </p:sp>
      <p:pic>
        <p:nvPicPr>
          <p:cNvPr id="224" name="Google Shape;224;p22"/>
          <p:cNvPicPr preferRelativeResize="0"/>
          <p:nvPr/>
        </p:nvPicPr>
        <p:blipFill rotWithShape="1">
          <a:blip r:embed="rId3">
            <a:alphaModFix/>
          </a:blip>
          <a:srcRect b="22461" l="16726" r="9375" t="36697"/>
          <a:stretch/>
        </p:blipFill>
        <p:spPr>
          <a:xfrm>
            <a:off x="1991544" y="1844824"/>
            <a:ext cx="8398288" cy="3713162"/>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lang="en-GB"/>
              <a:t>Unit 1 Example Questions…</a:t>
            </a:r>
            <a:endParaRPr/>
          </a:p>
        </p:txBody>
      </p:sp>
      <p:pic>
        <p:nvPicPr>
          <p:cNvPr id="230" name="Google Shape;230;p23"/>
          <p:cNvPicPr preferRelativeResize="0"/>
          <p:nvPr/>
        </p:nvPicPr>
        <p:blipFill rotWithShape="1">
          <a:blip r:embed="rId3">
            <a:alphaModFix/>
          </a:blip>
          <a:srcRect b="40234" l="15938" r="8750" t="27149"/>
          <a:stretch/>
        </p:blipFill>
        <p:spPr>
          <a:xfrm>
            <a:off x="1919536" y="1772816"/>
            <a:ext cx="8352928" cy="289406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lang="en-GB"/>
              <a:t>Any questions?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3"/>
          <p:cNvSpPr txBox="1"/>
          <p:nvPr>
            <p:ph type="title"/>
          </p:nvPr>
        </p:nvSpPr>
        <p:spPr>
          <a:xfrm>
            <a:off x="1790410" y="107379"/>
            <a:ext cx="7543800" cy="1450800"/>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None/>
            </a:pPr>
            <a:r>
              <a:rPr lang="en-GB"/>
              <a:t>Introduction</a:t>
            </a:r>
            <a:endParaRPr/>
          </a:p>
        </p:txBody>
      </p:sp>
      <p:sp>
        <p:nvSpPr>
          <p:cNvPr id="103" name="Google Shape;103;p3"/>
          <p:cNvSpPr txBox="1"/>
          <p:nvPr>
            <p:ph idx="1" type="body"/>
          </p:nvPr>
        </p:nvSpPr>
        <p:spPr>
          <a:xfrm>
            <a:off x="1865834" y="1812836"/>
            <a:ext cx="4765785" cy="4131600"/>
          </a:xfrm>
          <a:prstGeom prst="rect">
            <a:avLst/>
          </a:prstGeom>
          <a:noFill/>
          <a:ln>
            <a:noFill/>
          </a:ln>
        </p:spPr>
        <p:txBody>
          <a:bodyPr anchorCtr="0" anchor="t" bIns="45700" lIns="0" spcFirstLastPara="1" rIns="0" wrap="square" tIns="45700">
            <a:normAutofit/>
          </a:bodyPr>
          <a:lstStyle/>
          <a:p>
            <a:pPr indent="-91440" lvl="0" marL="91440" rtl="0" algn="l">
              <a:lnSpc>
                <a:spcPct val="90000"/>
              </a:lnSpc>
              <a:spcBef>
                <a:spcPts val="0"/>
              </a:spcBef>
              <a:spcAft>
                <a:spcPts val="0"/>
              </a:spcAft>
              <a:buSzPts val="2800"/>
              <a:buNone/>
            </a:pPr>
            <a:r>
              <a:rPr lang="en-GB"/>
              <a:t>	We offer the Extended Certificate and Technical Diploma course as run by OCR Cambridge Technicals and our chosen pathway is </a:t>
            </a:r>
            <a:r>
              <a:rPr b="1" lang="en-GB" u="sng"/>
              <a:t>Marketing</a:t>
            </a:r>
            <a:r>
              <a:rPr lang="en-GB"/>
              <a:t>.</a:t>
            </a:r>
            <a:endParaRPr/>
          </a:p>
          <a:p>
            <a:pPr indent="-91440" lvl="0" marL="91440" rtl="0" algn="l">
              <a:lnSpc>
                <a:spcPct val="90000"/>
              </a:lnSpc>
              <a:spcBef>
                <a:spcPts val="0"/>
              </a:spcBef>
              <a:spcAft>
                <a:spcPts val="0"/>
              </a:spcAft>
              <a:buSzPts val="2800"/>
              <a:buNone/>
            </a:pPr>
            <a:r>
              <a:t/>
            </a:r>
            <a:endParaRPr/>
          </a:p>
          <a:p>
            <a:pPr indent="-91440" lvl="0" marL="91440" rtl="0" algn="l">
              <a:lnSpc>
                <a:spcPct val="90000"/>
              </a:lnSpc>
              <a:spcBef>
                <a:spcPts val="0"/>
              </a:spcBef>
              <a:spcAft>
                <a:spcPts val="0"/>
              </a:spcAft>
              <a:buSzPts val="2800"/>
              <a:buNone/>
            </a:pPr>
            <a:r>
              <a:t/>
            </a:r>
            <a:endParaRPr/>
          </a:p>
          <a:p>
            <a:pPr indent="-91440" lvl="0" marL="91440" rtl="0" algn="l">
              <a:lnSpc>
                <a:spcPct val="90000"/>
              </a:lnSpc>
              <a:spcBef>
                <a:spcPts val="0"/>
              </a:spcBef>
              <a:spcAft>
                <a:spcPts val="0"/>
              </a:spcAft>
              <a:buSzPts val="2800"/>
              <a:buNone/>
            </a:pPr>
            <a:r>
              <a:rPr lang="en-GB"/>
              <a:t> Therefore many aspects of the course relate specifically to marketing.</a:t>
            </a:r>
            <a:endParaRPr/>
          </a:p>
        </p:txBody>
      </p:sp>
      <p:sp>
        <p:nvSpPr>
          <p:cNvPr id="104" name="Google Shape;104;p3"/>
          <p:cNvSpPr/>
          <p:nvPr/>
        </p:nvSpPr>
        <p:spPr>
          <a:xfrm>
            <a:off x="6782363" y="1812835"/>
            <a:ext cx="4545543" cy="3886629"/>
          </a:xfrm>
          <a:prstGeom prst="rect">
            <a:avLst/>
          </a:prstGeom>
          <a:solidFill>
            <a:schemeClr val="accent2"/>
          </a:solidFill>
          <a:ln cap="flat" cmpd="sng" w="15875">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GB" sz="3200" u="none" cap="none" strike="noStrike">
                <a:solidFill>
                  <a:schemeClr val="dk1"/>
                </a:solidFill>
                <a:latin typeface="Calibri"/>
                <a:ea typeface="Calibri"/>
                <a:cs typeface="Calibri"/>
                <a:sym typeface="Calibri"/>
              </a:rPr>
              <a:t>Cambridge Technical Extended Certificate in Business</a:t>
            </a:r>
            <a:endParaRPr b="0" i="0" sz="32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None/>
            </a:pPr>
            <a:r>
              <a:t/>
            </a:r>
            <a:endParaRPr b="0" i="0" sz="32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None/>
            </a:pPr>
            <a:r>
              <a:rPr b="0" i="0" lang="en-GB" sz="3200" u="none" cap="none" strike="noStrike">
                <a:solidFill>
                  <a:schemeClr val="dk1"/>
                </a:solidFill>
                <a:latin typeface="Calibri"/>
                <a:ea typeface="Calibri"/>
                <a:cs typeface="Calibri"/>
                <a:sym typeface="Calibri"/>
              </a:rPr>
              <a:t>Worth 1 A-Level</a:t>
            </a:r>
            <a:r>
              <a:rPr lang="en-GB" sz="3200">
                <a:solidFill>
                  <a:schemeClr val="dk1"/>
                </a:solidFill>
                <a:latin typeface="Calibri"/>
                <a:ea typeface="Calibri"/>
                <a:cs typeface="Calibri"/>
                <a:sym typeface="Calibri"/>
              </a:rPr>
              <a:t> if doing Certificate and 2 A-Levels if opting for the Diploma</a:t>
            </a:r>
            <a:endParaRPr b="0" i="0" sz="32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None/>
            </a:pPr>
            <a:r>
              <a:t/>
            </a:r>
            <a:endParaRPr b="0" i="0" sz="3200" u="none" cap="none" strike="noStrike">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4">
                                            <p:txEl>
                                              <p:pRg end="0" st="0"/>
                                            </p:txEl>
                                          </p:spTgt>
                                        </p:tgtEl>
                                        <p:attrNameLst>
                                          <p:attrName>style.visibility</p:attrName>
                                        </p:attrNameLst>
                                      </p:cBhvr>
                                      <p:to>
                                        <p:strVal val="visible"/>
                                      </p:to>
                                    </p:set>
                                    <p:animEffect filter="fade" transition="in">
                                      <p:cBhvr>
                                        <p:cTn dur="500"/>
                                        <p:tgtEl>
                                          <p:spTgt spid="10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4">
                                            <p:txEl>
                                              <p:pRg end="1" st="1"/>
                                            </p:txEl>
                                          </p:spTgt>
                                        </p:tgtEl>
                                        <p:attrNameLst>
                                          <p:attrName>style.visibility</p:attrName>
                                        </p:attrNameLst>
                                      </p:cBhvr>
                                      <p:to>
                                        <p:strVal val="visible"/>
                                      </p:to>
                                    </p:set>
                                    <p:animEffect filter="fade" transition="in">
                                      <p:cBhvr>
                                        <p:cTn dur="500"/>
                                        <p:tgtEl>
                                          <p:spTgt spid="10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4">
                                            <p:txEl>
                                              <p:pRg end="2" st="2"/>
                                            </p:txEl>
                                          </p:spTgt>
                                        </p:tgtEl>
                                        <p:attrNameLst>
                                          <p:attrName>style.visibility</p:attrName>
                                        </p:attrNameLst>
                                      </p:cBhvr>
                                      <p:to>
                                        <p:strVal val="visible"/>
                                      </p:to>
                                    </p:set>
                                    <p:animEffect filter="fade" transition="in">
                                      <p:cBhvr>
                                        <p:cTn dur="500"/>
                                        <p:tgtEl>
                                          <p:spTgt spid="10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4">
                                            <p:txEl>
                                              <p:pRg end="3" st="3"/>
                                            </p:txEl>
                                          </p:spTgt>
                                        </p:tgtEl>
                                        <p:attrNameLst>
                                          <p:attrName>style.visibility</p:attrName>
                                        </p:attrNameLst>
                                      </p:cBhvr>
                                      <p:to>
                                        <p:strVal val="visible"/>
                                      </p:to>
                                    </p:set>
                                    <p:animEffect filter="fade" transition="in">
                                      <p:cBhvr>
                                        <p:cTn dur="500"/>
                                        <p:tgtEl>
                                          <p:spTgt spid="104">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4"/>
          <p:cNvSpPr txBox="1"/>
          <p:nvPr>
            <p:ph type="title"/>
          </p:nvPr>
        </p:nvSpPr>
        <p:spPr>
          <a:xfrm>
            <a:off x="1831198" y="182825"/>
            <a:ext cx="8836800" cy="1450800"/>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None/>
            </a:pPr>
            <a:r>
              <a:rPr lang="en-GB"/>
              <a:t>Cambridge Technical Extended Certificate in Business</a:t>
            </a:r>
            <a:endParaRPr/>
          </a:p>
        </p:txBody>
      </p:sp>
      <p:sp>
        <p:nvSpPr>
          <p:cNvPr id="110" name="Google Shape;110;p4"/>
          <p:cNvSpPr txBox="1"/>
          <p:nvPr>
            <p:ph idx="1" type="body"/>
          </p:nvPr>
        </p:nvSpPr>
        <p:spPr>
          <a:xfrm>
            <a:off x="1748460" y="1959290"/>
            <a:ext cx="3703200" cy="7362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2800"/>
              <a:buNone/>
            </a:pPr>
            <a:r>
              <a:rPr lang="en-GB" sz="2800"/>
              <a:t>EXAM UNITS</a:t>
            </a:r>
            <a:endParaRPr/>
          </a:p>
        </p:txBody>
      </p:sp>
      <p:sp>
        <p:nvSpPr>
          <p:cNvPr id="111" name="Google Shape;111;p4"/>
          <p:cNvSpPr txBox="1"/>
          <p:nvPr>
            <p:ph idx="2" type="body"/>
          </p:nvPr>
        </p:nvSpPr>
        <p:spPr>
          <a:xfrm>
            <a:off x="1316473" y="2865300"/>
            <a:ext cx="4323900" cy="3286800"/>
          </a:xfrm>
          <a:prstGeom prst="rect">
            <a:avLst/>
          </a:prstGeom>
          <a:noFill/>
          <a:ln>
            <a:noFill/>
          </a:ln>
        </p:spPr>
        <p:txBody>
          <a:bodyPr anchorCtr="0" anchor="t" bIns="45700" lIns="0" spcFirstLastPara="1" rIns="0" wrap="square" tIns="45700">
            <a:normAutofit/>
          </a:bodyPr>
          <a:lstStyle/>
          <a:p>
            <a:pPr indent="-381000" lvl="1" marL="914400" rtl="0" algn="l">
              <a:lnSpc>
                <a:spcPct val="90000"/>
              </a:lnSpc>
              <a:spcBef>
                <a:spcPts val="0"/>
              </a:spcBef>
              <a:spcAft>
                <a:spcPts val="0"/>
              </a:spcAft>
              <a:buSzPts val="2400"/>
              <a:buChar char="◦"/>
            </a:pPr>
            <a:r>
              <a:rPr lang="en-GB"/>
              <a:t>Unit 1 - The Business Environment (Double weighted)</a:t>
            </a:r>
            <a:endParaRPr/>
          </a:p>
          <a:p>
            <a:pPr indent="0" lvl="0" marL="0" rtl="0" algn="l">
              <a:lnSpc>
                <a:spcPct val="90000"/>
              </a:lnSpc>
              <a:spcBef>
                <a:spcPts val="0"/>
              </a:spcBef>
              <a:spcAft>
                <a:spcPts val="0"/>
              </a:spcAft>
              <a:buSzPts val="1800"/>
              <a:buNone/>
            </a:pPr>
            <a:r>
              <a:t/>
            </a:r>
            <a:endParaRPr sz="2400"/>
          </a:p>
          <a:p>
            <a:pPr indent="-381000" lvl="1" marL="914400" rtl="0" algn="l">
              <a:lnSpc>
                <a:spcPct val="90000"/>
              </a:lnSpc>
              <a:spcBef>
                <a:spcPts val="1400"/>
              </a:spcBef>
              <a:spcAft>
                <a:spcPts val="0"/>
              </a:spcAft>
              <a:buSzPts val="2400"/>
              <a:buChar char="◦"/>
            </a:pPr>
            <a:r>
              <a:rPr lang="en-GB"/>
              <a:t>Unit 2 - Working in Business</a:t>
            </a:r>
            <a:endParaRPr/>
          </a:p>
        </p:txBody>
      </p:sp>
      <p:sp>
        <p:nvSpPr>
          <p:cNvPr id="112" name="Google Shape;112;p4"/>
          <p:cNvSpPr txBox="1"/>
          <p:nvPr>
            <p:ph idx="3" type="body"/>
          </p:nvPr>
        </p:nvSpPr>
        <p:spPr>
          <a:xfrm>
            <a:off x="6262865" y="1959302"/>
            <a:ext cx="3703200" cy="7362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2800"/>
              <a:buNone/>
            </a:pPr>
            <a:r>
              <a:rPr lang="en-GB" sz="2800"/>
              <a:t>COURSEWORK UNITS</a:t>
            </a:r>
            <a:endParaRPr/>
          </a:p>
        </p:txBody>
      </p:sp>
      <p:sp>
        <p:nvSpPr>
          <p:cNvPr id="113" name="Google Shape;113;p4"/>
          <p:cNvSpPr txBox="1"/>
          <p:nvPr>
            <p:ph idx="4" type="body"/>
          </p:nvPr>
        </p:nvSpPr>
        <p:spPr>
          <a:xfrm>
            <a:off x="5395052" y="2789825"/>
            <a:ext cx="4411500" cy="3286800"/>
          </a:xfrm>
          <a:prstGeom prst="rect">
            <a:avLst/>
          </a:prstGeom>
          <a:noFill/>
          <a:ln>
            <a:noFill/>
          </a:ln>
        </p:spPr>
        <p:txBody>
          <a:bodyPr anchorCtr="0" anchor="t" bIns="45700" lIns="0" spcFirstLastPara="1" rIns="0" wrap="square" tIns="45700">
            <a:normAutofit/>
          </a:bodyPr>
          <a:lstStyle/>
          <a:p>
            <a:pPr indent="-381000" lvl="1" marL="1371600" rtl="0" algn="l">
              <a:lnSpc>
                <a:spcPct val="90000"/>
              </a:lnSpc>
              <a:spcBef>
                <a:spcPts val="0"/>
              </a:spcBef>
              <a:spcAft>
                <a:spcPts val="0"/>
              </a:spcAft>
              <a:buSzPts val="2400"/>
              <a:buChar char="◦"/>
            </a:pPr>
            <a:r>
              <a:rPr lang="en-GB"/>
              <a:t>Unit 4 - Customers &amp; Communication</a:t>
            </a:r>
            <a:endParaRPr/>
          </a:p>
          <a:p>
            <a:pPr indent="-381000" lvl="1" marL="1371600" rtl="0" algn="l">
              <a:lnSpc>
                <a:spcPct val="90000"/>
              </a:lnSpc>
              <a:spcBef>
                <a:spcPts val="1400"/>
              </a:spcBef>
              <a:spcAft>
                <a:spcPts val="0"/>
              </a:spcAft>
              <a:buSzPts val="2400"/>
              <a:buChar char="◦"/>
            </a:pPr>
            <a:r>
              <a:rPr lang="en-GB"/>
              <a:t>Unit 5 - Marketing &amp; Market Research</a:t>
            </a:r>
            <a:endParaRPr/>
          </a:p>
          <a:p>
            <a:pPr indent="-381000" lvl="1" marL="1371600" rtl="0" algn="l">
              <a:lnSpc>
                <a:spcPct val="90000"/>
              </a:lnSpc>
              <a:spcBef>
                <a:spcPts val="1400"/>
              </a:spcBef>
              <a:spcAft>
                <a:spcPts val="0"/>
              </a:spcAft>
              <a:buSzPts val="2400"/>
              <a:buChar char="◦"/>
            </a:pPr>
            <a:r>
              <a:rPr lang="en-GB"/>
              <a:t>Unit 8 - Introduction to Human Resources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
                                            <p:txEl>
                                              <p:pRg end="0" st="0"/>
                                            </p:txEl>
                                          </p:spTgt>
                                        </p:tgtEl>
                                        <p:attrNameLst>
                                          <p:attrName>style.visibility</p:attrName>
                                        </p:attrNameLst>
                                      </p:cBhvr>
                                      <p:to>
                                        <p:strVal val="visible"/>
                                      </p:to>
                                    </p:set>
                                    <p:animEffect filter="fade" transition="in">
                                      <p:cBhvr>
                                        <p:cTn dur="500"/>
                                        <p:tgtEl>
                                          <p:spTgt spid="11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
                                            <p:txEl>
                                              <p:pRg end="1" st="1"/>
                                            </p:txEl>
                                          </p:spTgt>
                                        </p:tgtEl>
                                        <p:attrNameLst>
                                          <p:attrName>style.visibility</p:attrName>
                                        </p:attrNameLst>
                                      </p:cBhvr>
                                      <p:to>
                                        <p:strVal val="visible"/>
                                      </p:to>
                                    </p:set>
                                    <p:animEffect filter="fade" transition="in">
                                      <p:cBhvr>
                                        <p:cTn dur="500"/>
                                        <p:tgtEl>
                                          <p:spTgt spid="11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
                                            <p:txEl>
                                              <p:pRg end="2" st="2"/>
                                            </p:txEl>
                                          </p:spTgt>
                                        </p:tgtEl>
                                        <p:attrNameLst>
                                          <p:attrName>style.visibility</p:attrName>
                                        </p:attrNameLst>
                                      </p:cBhvr>
                                      <p:to>
                                        <p:strVal val="visible"/>
                                      </p:to>
                                    </p:set>
                                    <p:animEffect filter="fade" transition="in">
                                      <p:cBhvr>
                                        <p:cTn dur="500"/>
                                        <p:tgtEl>
                                          <p:spTgt spid="11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3">
                                            <p:txEl>
                                              <p:pRg end="0" st="0"/>
                                            </p:txEl>
                                          </p:spTgt>
                                        </p:tgtEl>
                                        <p:attrNameLst>
                                          <p:attrName>style.visibility</p:attrName>
                                        </p:attrNameLst>
                                      </p:cBhvr>
                                      <p:to>
                                        <p:strVal val="visible"/>
                                      </p:to>
                                    </p:set>
                                    <p:animEffect filter="fade" transition="in">
                                      <p:cBhvr>
                                        <p:cTn dur="500"/>
                                        <p:tgtEl>
                                          <p:spTgt spid="11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3">
                                            <p:txEl>
                                              <p:pRg end="1" st="1"/>
                                            </p:txEl>
                                          </p:spTgt>
                                        </p:tgtEl>
                                        <p:attrNameLst>
                                          <p:attrName>style.visibility</p:attrName>
                                        </p:attrNameLst>
                                      </p:cBhvr>
                                      <p:to>
                                        <p:strVal val="visible"/>
                                      </p:to>
                                    </p:set>
                                    <p:animEffect filter="fade" transition="in">
                                      <p:cBhvr>
                                        <p:cTn dur="500"/>
                                        <p:tgtEl>
                                          <p:spTgt spid="11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3">
                                            <p:txEl>
                                              <p:pRg end="2" st="2"/>
                                            </p:txEl>
                                          </p:spTgt>
                                        </p:tgtEl>
                                        <p:attrNameLst>
                                          <p:attrName>style.visibility</p:attrName>
                                        </p:attrNameLst>
                                      </p:cBhvr>
                                      <p:to>
                                        <p:strVal val="visible"/>
                                      </p:to>
                                    </p:set>
                                    <p:animEffect filter="fade" transition="in">
                                      <p:cBhvr>
                                        <p:cTn dur="500"/>
                                        <p:tgtEl>
                                          <p:spTgt spid="113">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g3f452f47373_0_0"/>
          <p:cNvSpPr txBox="1"/>
          <p:nvPr>
            <p:ph type="title"/>
          </p:nvPr>
        </p:nvSpPr>
        <p:spPr>
          <a:xfrm>
            <a:off x="1831198" y="182825"/>
            <a:ext cx="8836800" cy="1450800"/>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None/>
            </a:pPr>
            <a:r>
              <a:rPr lang="en-GB"/>
              <a:t>Cambridge Technical </a:t>
            </a:r>
            <a:endParaRPr/>
          </a:p>
          <a:p>
            <a:pPr indent="0" lvl="0" marL="0" rtl="0" algn="l">
              <a:lnSpc>
                <a:spcPct val="85000"/>
              </a:lnSpc>
              <a:spcBef>
                <a:spcPts val="0"/>
              </a:spcBef>
              <a:spcAft>
                <a:spcPts val="0"/>
              </a:spcAft>
              <a:buClr>
                <a:srgbClr val="3F3F3F"/>
              </a:buClr>
              <a:buSzPts val="4800"/>
              <a:buNone/>
            </a:pPr>
            <a:r>
              <a:rPr lang="en-GB"/>
              <a:t>Technical Diploma in Business</a:t>
            </a:r>
            <a:endParaRPr/>
          </a:p>
        </p:txBody>
      </p:sp>
      <p:sp>
        <p:nvSpPr>
          <p:cNvPr id="119" name="Google Shape;119;g3f452f47373_0_0"/>
          <p:cNvSpPr txBox="1"/>
          <p:nvPr>
            <p:ph idx="1" type="body"/>
          </p:nvPr>
        </p:nvSpPr>
        <p:spPr>
          <a:xfrm>
            <a:off x="1748460" y="1959290"/>
            <a:ext cx="3703200" cy="7362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2800"/>
              <a:buNone/>
            </a:pPr>
            <a:r>
              <a:rPr lang="en-GB" sz="2800"/>
              <a:t>EXAM UNITS</a:t>
            </a:r>
            <a:endParaRPr/>
          </a:p>
        </p:txBody>
      </p:sp>
      <p:sp>
        <p:nvSpPr>
          <p:cNvPr id="120" name="Google Shape;120;g3f452f47373_0_0"/>
          <p:cNvSpPr txBox="1"/>
          <p:nvPr>
            <p:ph idx="2" type="body"/>
          </p:nvPr>
        </p:nvSpPr>
        <p:spPr>
          <a:xfrm>
            <a:off x="1316473" y="2865300"/>
            <a:ext cx="4323900" cy="3286800"/>
          </a:xfrm>
          <a:prstGeom prst="rect">
            <a:avLst/>
          </a:prstGeom>
          <a:noFill/>
          <a:ln>
            <a:noFill/>
          </a:ln>
        </p:spPr>
        <p:txBody>
          <a:bodyPr anchorCtr="0" anchor="t" bIns="45700" lIns="0" spcFirstLastPara="1" rIns="0" wrap="square" tIns="45700">
            <a:normAutofit/>
          </a:bodyPr>
          <a:lstStyle/>
          <a:p>
            <a:pPr indent="-381000" lvl="1" marL="914400" rtl="0" algn="l">
              <a:lnSpc>
                <a:spcPct val="90000"/>
              </a:lnSpc>
              <a:spcBef>
                <a:spcPts val="0"/>
              </a:spcBef>
              <a:spcAft>
                <a:spcPts val="0"/>
              </a:spcAft>
              <a:buSzPts val="2400"/>
              <a:buChar char="◦"/>
            </a:pPr>
            <a:r>
              <a:rPr lang="en-GB"/>
              <a:t>Unit 1</a:t>
            </a:r>
            <a:endParaRPr/>
          </a:p>
          <a:p>
            <a:pPr indent="-381000" lvl="1" marL="914400" rtl="0" algn="l">
              <a:lnSpc>
                <a:spcPct val="90000"/>
              </a:lnSpc>
              <a:spcBef>
                <a:spcPts val="1400"/>
              </a:spcBef>
              <a:spcAft>
                <a:spcPts val="0"/>
              </a:spcAft>
              <a:buSzPts val="2400"/>
              <a:buChar char="◦"/>
            </a:pPr>
            <a:r>
              <a:rPr lang="en-GB"/>
              <a:t>Unit 2</a:t>
            </a:r>
            <a:endParaRPr/>
          </a:p>
          <a:p>
            <a:pPr indent="-342900" lvl="1" marL="914400" rtl="0" algn="l">
              <a:lnSpc>
                <a:spcPct val="90000"/>
              </a:lnSpc>
              <a:spcBef>
                <a:spcPts val="1400"/>
              </a:spcBef>
              <a:spcAft>
                <a:spcPts val="0"/>
              </a:spcAft>
              <a:buSzPts val="1800"/>
              <a:buChar char="◦"/>
            </a:pPr>
            <a:r>
              <a:rPr lang="en-GB"/>
              <a:t>Unit 3</a:t>
            </a:r>
            <a:endParaRPr/>
          </a:p>
          <a:p>
            <a:pPr indent="-342900" lvl="1" marL="914400" rtl="0" algn="l">
              <a:lnSpc>
                <a:spcPct val="90000"/>
              </a:lnSpc>
              <a:spcBef>
                <a:spcPts val="1400"/>
              </a:spcBef>
              <a:spcAft>
                <a:spcPts val="0"/>
              </a:spcAft>
              <a:buSzPts val="1800"/>
              <a:buChar char="◦"/>
            </a:pPr>
            <a:r>
              <a:rPr lang="en-GB"/>
              <a:t>Unit 15</a:t>
            </a:r>
            <a:endParaRPr/>
          </a:p>
        </p:txBody>
      </p:sp>
      <p:sp>
        <p:nvSpPr>
          <p:cNvPr id="121" name="Google Shape;121;g3f452f47373_0_0"/>
          <p:cNvSpPr txBox="1"/>
          <p:nvPr>
            <p:ph idx="3" type="body"/>
          </p:nvPr>
        </p:nvSpPr>
        <p:spPr>
          <a:xfrm>
            <a:off x="6262865" y="1959302"/>
            <a:ext cx="3703200" cy="7362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2800"/>
              <a:buNone/>
            </a:pPr>
            <a:r>
              <a:rPr lang="en-GB" sz="2800"/>
              <a:t>COURSEWORK UNITS</a:t>
            </a:r>
            <a:endParaRPr/>
          </a:p>
        </p:txBody>
      </p:sp>
      <p:sp>
        <p:nvSpPr>
          <p:cNvPr id="122" name="Google Shape;122;g3f452f47373_0_0"/>
          <p:cNvSpPr txBox="1"/>
          <p:nvPr>
            <p:ph idx="4" type="body"/>
          </p:nvPr>
        </p:nvSpPr>
        <p:spPr>
          <a:xfrm>
            <a:off x="5395052" y="2789825"/>
            <a:ext cx="4411500" cy="3286800"/>
          </a:xfrm>
          <a:prstGeom prst="rect">
            <a:avLst/>
          </a:prstGeom>
          <a:noFill/>
          <a:ln>
            <a:noFill/>
          </a:ln>
        </p:spPr>
        <p:txBody>
          <a:bodyPr anchorCtr="0" anchor="t" bIns="45700" lIns="0" spcFirstLastPara="1" rIns="0" wrap="square" tIns="45700">
            <a:normAutofit/>
          </a:bodyPr>
          <a:lstStyle/>
          <a:p>
            <a:pPr indent="-381000" lvl="1" marL="1371600" rtl="0" algn="l">
              <a:lnSpc>
                <a:spcPct val="90000"/>
              </a:lnSpc>
              <a:spcBef>
                <a:spcPts val="0"/>
              </a:spcBef>
              <a:spcAft>
                <a:spcPts val="0"/>
              </a:spcAft>
              <a:buSzPts val="2400"/>
              <a:buChar char="◦"/>
            </a:pPr>
            <a:r>
              <a:rPr lang="en-GB"/>
              <a:t>Unit 4</a:t>
            </a:r>
            <a:endParaRPr/>
          </a:p>
          <a:p>
            <a:pPr indent="-342900" lvl="1" marL="1371600" rtl="0" algn="l">
              <a:lnSpc>
                <a:spcPct val="90000"/>
              </a:lnSpc>
              <a:spcBef>
                <a:spcPts val="0"/>
              </a:spcBef>
              <a:spcAft>
                <a:spcPts val="0"/>
              </a:spcAft>
              <a:buSzPts val="1800"/>
              <a:buChar char="◦"/>
            </a:pPr>
            <a:r>
              <a:rPr lang="en-GB"/>
              <a:t>Unit 5</a:t>
            </a:r>
            <a:endParaRPr/>
          </a:p>
          <a:p>
            <a:pPr indent="-342900" lvl="1" marL="1371600" rtl="0" algn="l">
              <a:lnSpc>
                <a:spcPct val="90000"/>
              </a:lnSpc>
              <a:spcBef>
                <a:spcPts val="0"/>
              </a:spcBef>
              <a:spcAft>
                <a:spcPts val="0"/>
              </a:spcAft>
              <a:buSzPts val="1800"/>
              <a:buChar char="◦"/>
            </a:pPr>
            <a:r>
              <a:rPr lang="en-GB"/>
              <a:t>Unit 6</a:t>
            </a:r>
            <a:endParaRPr/>
          </a:p>
          <a:p>
            <a:pPr indent="-342900" lvl="1" marL="1371600" rtl="0" algn="l">
              <a:lnSpc>
                <a:spcPct val="90000"/>
              </a:lnSpc>
              <a:spcBef>
                <a:spcPts val="0"/>
              </a:spcBef>
              <a:spcAft>
                <a:spcPts val="0"/>
              </a:spcAft>
              <a:buSzPts val="1800"/>
              <a:buChar char="◦"/>
            </a:pPr>
            <a:r>
              <a:rPr lang="en-GB"/>
              <a:t>Unit 7</a:t>
            </a:r>
            <a:endParaRPr/>
          </a:p>
          <a:p>
            <a:pPr indent="-342900" lvl="1" marL="1371600" rtl="0" algn="l">
              <a:lnSpc>
                <a:spcPct val="90000"/>
              </a:lnSpc>
              <a:spcBef>
                <a:spcPts val="0"/>
              </a:spcBef>
              <a:spcAft>
                <a:spcPts val="0"/>
              </a:spcAft>
              <a:buSzPts val="1800"/>
              <a:buChar char="◦"/>
            </a:pPr>
            <a:r>
              <a:rPr lang="en-GB"/>
              <a:t>Unit 16</a:t>
            </a:r>
            <a:endParaRPr/>
          </a:p>
          <a:p>
            <a:pPr indent="-342900" lvl="1" marL="1371600" rtl="0" algn="l">
              <a:lnSpc>
                <a:spcPct val="90000"/>
              </a:lnSpc>
              <a:spcBef>
                <a:spcPts val="0"/>
              </a:spcBef>
              <a:spcAft>
                <a:spcPts val="0"/>
              </a:spcAft>
              <a:buSzPts val="1800"/>
              <a:buChar char="◦"/>
            </a:pPr>
            <a:r>
              <a:rPr lang="en-GB"/>
              <a:t>Unit 22</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0">
                                            <p:txEl>
                                              <p:pRg end="0" st="0"/>
                                            </p:txEl>
                                          </p:spTgt>
                                        </p:tgtEl>
                                        <p:attrNameLst>
                                          <p:attrName>style.visibility</p:attrName>
                                        </p:attrNameLst>
                                      </p:cBhvr>
                                      <p:to>
                                        <p:strVal val="visible"/>
                                      </p:to>
                                    </p:set>
                                    <p:animEffect filter="fade" transition="in">
                                      <p:cBhvr>
                                        <p:cTn dur="500"/>
                                        <p:tgtEl>
                                          <p:spTgt spid="12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0">
                                            <p:txEl>
                                              <p:pRg end="1" st="1"/>
                                            </p:txEl>
                                          </p:spTgt>
                                        </p:tgtEl>
                                        <p:attrNameLst>
                                          <p:attrName>style.visibility</p:attrName>
                                        </p:attrNameLst>
                                      </p:cBhvr>
                                      <p:to>
                                        <p:strVal val="visible"/>
                                      </p:to>
                                    </p:set>
                                    <p:animEffect filter="fade" transition="in">
                                      <p:cBhvr>
                                        <p:cTn dur="500"/>
                                        <p:tgtEl>
                                          <p:spTgt spid="12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0">
                                            <p:txEl>
                                              <p:pRg end="2" st="2"/>
                                            </p:txEl>
                                          </p:spTgt>
                                        </p:tgtEl>
                                        <p:attrNameLst>
                                          <p:attrName>style.visibility</p:attrName>
                                        </p:attrNameLst>
                                      </p:cBhvr>
                                      <p:to>
                                        <p:strVal val="visible"/>
                                      </p:to>
                                    </p:set>
                                    <p:animEffect filter="fade" transition="in">
                                      <p:cBhvr>
                                        <p:cTn dur="500"/>
                                        <p:tgtEl>
                                          <p:spTgt spid="12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0">
                                            <p:txEl>
                                              <p:pRg end="3" st="3"/>
                                            </p:txEl>
                                          </p:spTgt>
                                        </p:tgtEl>
                                        <p:attrNameLst>
                                          <p:attrName>style.visibility</p:attrName>
                                        </p:attrNameLst>
                                      </p:cBhvr>
                                      <p:to>
                                        <p:strVal val="visible"/>
                                      </p:to>
                                    </p:set>
                                    <p:animEffect filter="fade" transition="in">
                                      <p:cBhvr>
                                        <p:cTn dur="500"/>
                                        <p:tgtEl>
                                          <p:spTgt spid="12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2">
                                            <p:txEl>
                                              <p:pRg end="0" st="0"/>
                                            </p:txEl>
                                          </p:spTgt>
                                        </p:tgtEl>
                                        <p:attrNameLst>
                                          <p:attrName>style.visibility</p:attrName>
                                        </p:attrNameLst>
                                      </p:cBhvr>
                                      <p:to>
                                        <p:strVal val="visible"/>
                                      </p:to>
                                    </p:set>
                                    <p:animEffect filter="fade" transition="in">
                                      <p:cBhvr>
                                        <p:cTn dur="500"/>
                                        <p:tgtEl>
                                          <p:spTgt spid="12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2">
                                            <p:txEl>
                                              <p:pRg end="1" st="1"/>
                                            </p:txEl>
                                          </p:spTgt>
                                        </p:tgtEl>
                                        <p:attrNameLst>
                                          <p:attrName>style.visibility</p:attrName>
                                        </p:attrNameLst>
                                      </p:cBhvr>
                                      <p:to>
                                        <p:strVal val="visible"/>
                                      </p:to>
                                    </p:set>
                                    <p:animEffect filter="fade" transition="in">
                                      <p:cBhvr>
                                        <p:cTn dur="500"/>
                                        <p:tgtEl>
                                          <p:spTgt spid="12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2">
                                            <p:txEl>
                                              <p:pRg end="2" st="2"/>
                                            </p:txEl>
                                          </p:spTgt>
                                        </p:tgtEl>
                                        <p:attrNameLst>
                                          <p:attrName>style.visibility</p:attrName>
                                        </p:attrNameLst>
                                      </p:cBhvr>
                                      <p:to>
                                        <p:strVal val="visible"/>
                                      </p:to>
                                    </p:set>
                                    <p:animEffect filter="fade" transition="in">
                                      <p:cBhvr>
                                        <p:cTn dur="500"/>
                                        <p:tgtEl>
                                          <p:spTgt spid="12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2">
                                            <p:txEl>
                                              <p:pRg end="3" st="3"/>
                                            </p:txEl>
                                          </p:spTgt>
                                        </p:tgtEl>
                                        <p:attrNameLst>
                                          <p:attrName>style.visibility</p:attrName>
                                        </p:attrNameLst>
                                      </p:cBhvr>
                                      <p:to>
                                        <p:strVal val="visible"/>
                                      </p:to>
                                    </p:set>
                                    <p:animEffect filter="fade" transition="in">
                                      <p:cBhvr>
                                        <p:cTn dur="500"/>
                                        <p:tgtEl>
                                          <p:spTgt spid="122">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2">
                                            <p:txEl>
                                              <p:pRg end="4" st="4"/>
                                            </p:txEl>
                                          </p:spTgt>
                                        </p:tgtEl>
                                        <p:attrNameLst>
                                          <p:attrName>style.visibility</p:attrName>
                                        </p:attrNameLst>
                                      </p:cBhvr>
                                      <p:to>
                                        <p:strVal val="visible"/>
                                      </p:to>
                                    </p:set>
                                    <p:animEffect filter="fade" transition="in">
                                      <p:cBhvr>
                                        <p:cTn dur="500"/>
                                        <p:tgtEl>
                                          <p:spTgt spid="122">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2">
                                            <p:txEl>
                                              <p:pRg end="5" st="5"/>
                                            </p:txEl>
                                          </p:spTgt>
                                        </p:tgtEl>
                                        <p:attrNameLst>
                                          <p:attrName>style.visibility</p:attrName>
                                        </p:attrNameLst>
                                      </p:cBhvr>
                                      <p:to>
                                        <p:strVal val="visible"/>
                                      </p:to>
                                    </p:set>
                                    <p:animEffect filter="fade" transition="in">
                                      <p:cBhvr>
                                        <p:cTn dur="500"/>
                                        <p:tgtEl>
                                          <p:spTgt spid="122">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5"/>
          <p:cNvSpPr txBox="1"/>
          <p:nvPr>
            <p:ph type="title"/>
          </p:nvPr>
        </p:nvSpPr>
        <p:spPr>
          <a:xfrm>
            <a:off x="2346960" y="286605"/>
            <a:ext cx="75438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None/>
            </a:pPr>
            <a:r>
              <a:rPr lang="en-GB"/>
              <a:t>The course…</a:t>
            </a:r>
            <a:endParaRPr/>
          </a:p>
        </p:txBody>
      </p:sp>
      <p:graphicFrame>
        <p:nvGraphicFramePr>
          <p:cNvPr id="128" name="Google Shape;128;p5"/>
          <p:cNvGraphicFramePr/>
          <p:nvPr/>
        </p:nvGraphicFramePr>
        <p:xfrm>
          <a:off x="2346325" y="1846263"/>
          <a:ext cx="3000000" cy="3000000"/>
        </p:xfrm>
        <a:graphic>
          <a:graphicData uri="http://schemas.openxmlformats.org/drawingml/2006/table">
            <a:tbl>
              <a:tblPr>
                <a:noFill/>
                <a:tableStyleId>{E1B62FEB-19B0-451F-8BDB-4CFB3BE26A44}</a:tableStyleId>
              </a:tblPr>
              <a:tblGrid>
                <a:gridCol w="7545050"/>
              </a:tblGrid>
              <a:tr h="425450">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t>YOU and Cambridge Technical in Business</a:t>
                      </a:r>
                      <a:endParaRPr sz="1800" u="none" cap="none" strike="noStrike"/>
                    </a:p>
                  </a:txBody>
                  <a:tcPr marT="45725" marB="45725" marR="88725" marL="88725"/>
                </a:tc>
              </a:tr>
              <a:tr h="836950">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t>You would like to develop the knowledge and skills to set up your own business and/or the work in a business.</a:t>
                      </a:r>
                      <a:endParaRPr sz="1800" u="none" cap="none" strike="noStrike"/>
                    </a:p>
                  </a:txBody>
                  <a:tcPr marT="45725" marB="45725" marR="88725" marL="88725"/>
                </a:tc>
              </a:tr>
              <a:tr h="753825">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t>You are considering studying a business-related subject at university or are thinking about an apprenticeship when you leave school.</a:t>
                      </a:r>
                      <a:endParaRPr sz="1800" u="none" cap="none" strike="noStrike"/>
                    </a:p>
                  </a:txBody>
                  <a:tcPr marT="45725" marB="45725" marR="88725" marL="88725"/>
                </a:tc>
              </a:tr>
              <a:tr h="502550">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t>You enjoy and hands-on, practical approach to learning.</a:t>
                      </a:r>
                      <a:endParaRPr sz="1800" u="none" cap="none" strike="noStrike"/>
                    </a:p>
                  </a:txBody>
                  <a:tcPr marT="45725" marB="45725" marR="88725" marL="88725"/>
                </a:tc>
              </a:tr>
              <a:tr h="432100">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t>You work well with others.</a:t>
                      </a:r>
                      <a:endParaRPr sz="1800" u="none" cap="none" strike="noStrike"/>
                    </a:p>
                  </a:txBody>
                  <a:tcPr marT="45725" marB="45725" marR="88725" marL="88725"/>
                </a:tc>
              </a:tr>
              <a:tr h="502550">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t>You have previously completed the OCR Business course</a:t>
                      </a:r>
                      <a:endParaRPr sz="1800" u="none" cap="none" strike="noStrike"/>
                    </a:p>
                  </a:txBody>
                  <a:tcPr marT="45725" marB="45725" marR="88725" marL="88725"/>
                </a:tc>
              </a:tr>
              <a:tr h="435100">
                <a:tc>
                  <a:txBody>
                    <a:bodyPr/>
                    <a:lstStyle/>
                    <a:p>
                      <a:pPr indent="0" lvl="0" marL="0" marR="0" rtl="0" algn="l">
                        <a:lnSpc>
                          <a:spcPct val="100000"/>
                        </a:lnSpc>
                        <a:spcBef>
                          <a:spcPts val="0"/>
                        </a:spcBef>
                        <a:spcAft>
                          <a:spcPts val="0"/>
                        </a:spcAft>
                        <a:buClr>
                          <a:schemeClr val="dk1"/>
                        </a:buClr>
                        <a:buSzPts val="1800"/>
                        <a:buFont typeface="Calibri"/>
                        <a:buNone/>
                      </a:pPr>
                      <a:r>
                        <a:rPr lang="en-GB" sz="1800" u="none" cap="none" strike="noStrike"/>
                        <a:t>You prefer to focus on coursework as opposed to examinations.</a:t>
                      </a:r>
                      <a:endParaRPr sz="1800" u="none" cap="none" strike="noStrike"/>
                    </a:p>
                  </a:txBody>
                  <a:tcPr marT="45725" marB="45725" marR="88725" marL="88725"/>
                </a:tc>
              </a:tr>
            </a:tbl>
          </a:graphicData>
        </a:graphic>
      </p:graphicFrame>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8"/>
                                        </p:tgtEl>
                                        <p:attrNameLst>
                                          <p:attrName>style.visibility</p:attrName>
                                        </p:attrNameLst>
                                      </p:cBhvr>
                                      <p:to>
                                        <p:strVal val="visible"/>
                                      </p:to>
                                    </p:set>
                                    <p:animEffect filter="fade" transition="in">
                                      <p:cBhvr>
                                        <p:cTn dur="500"/>
                                        <p:tgtEl>
                                          <p:spTgt spid="12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6"/>
          <p:cNvSpPr txBox="1"/>
          <p:nvPr>
            <p:ph type="title"/>
          </p:nvPr>
        </p:nvSpPr>
        <p:spPr>
          <a:xfrm>
            <a:off x="2346960" y="286606"/>
            <a:ext cx="7543800" cy="601162"/>
          </a:xfrm>
          <a:prstGeom prst="rect">
            <a:avLst/>
          </a:prstGeom>
          <a:noFill/>
          <a:ln>
            <a:noFill/>
          </a:ln>
        </p:spPr>
        <p:txBody>
          <a:bodyPr anchorCtr="0" anchor="b" bIns="45700" lIns="91425" spcFirstLastPara="1" rIns="91425" wrap="square" tIns="45700">
            <a:normAutofit fontScale="90000"/>
          </a:bodyPr>
          <a:lstStyle/>
          <a:p>
            <a:pPr indent="0" lvl="0" marL="0" rtl="0" algn="l">
              <a:lnSpc>
                <a:spcPct val="85000"/>
              </a:lnSpc>
              <a:spcBef>
                <a:spcPts val="0"/>
              </a:spcBef>
              <a:spcAft>
                <a:spcPts val="0"/>
              </a:spcAft>
              <a:buClr>
                <a:srgbClr val="3F3F3F"/>
              </a:buClr>
              <a:buSzPct val="121212"/>
              <a:buNone/>
            </a:pPr>
            <a:r>
              <a:rPr lang="en-GB"/>
              <a:t>How to approach the course…</a:t>
            </a:r>
            <a:endParaRPr/>
          </a:p>
        </p:txBody>
      </p:sp>
      <p:sp>
        <p:nvSpPr>
          <p:cNvPr id="134" name="Google Shape;134;p6"/>
          <p:cNvSpPr txBox="1"/>
          <p:nvPr>
            <p:ph idx="1" type="body"/>
          </p:nvPr>
        </p:nvSpPr>
        <p:spPr>
          <a:xfrm>
            <a:off x="1411551" y="1037867"/>
            <a:ext cx="9801984" cy="4023360"/>
          </a:xfrm>
          <a:prstGeom prst="rect">
            <a:avLst/>
          </a:prstGeom>
          <a:noFill/>
          <a:ln>
            <a:noFill/>
          </a:ln>
        </p:spPr>
        <p:txBody>
          <a:bodyPr anchorCtr="0" anchor="t" bIns="45700" lIns="0" spcFirstLastPara="1" rIns="0" wrap="square" tIns="45700">
            <a:noAutofit/>
          </a:bodyPr>
          <a:lstStyle/>
          <a:p>
            <a:pPr indent="0" lvl="0" marL="0" rtl="0" algn="l">
              <a:lnSpc>
                <a:spcPct val="90000"/>
              </a:lnSpc>
              <a:spcBef>
                <a:spcPts val="0"/>
              </a:spcBef>
              <a:spcAft>
                <a:spcPts val="0"/>
              </a:spcAft>
              <a:buSzPts val="2000"/>
              <a:buNone/>
            </a:pPr>
            <a:r>
              <a:rPr lang="en-GB" sz="2000"/>
              <a:t>In order to make sure you have the best possible chance of succeeding on this course you must take note of the following:</a:t>
            </a:r>
            <a:endParaRPr/>
          </a:p>
          <a:p>
            <a:pPr indent="-127000" lvl="0" marL="91440" rtl="0" algn="l">
              <a:lnSpc>
                <a:spcPct val="90000"/>
              </a:lnSpc>
              <a:spcBef>
                <a:spcPts val="1400"/>
              </a:spcBef>
              <a:spcAft>
                <a:spcPts val="0"/>
              </a:spcAft>
              <a:buSzPts val="2000"/>
              <a:buChar char="•"/>
            </a:pPr>
            <a:r>
              <a:rPr b="1" lang="en-GB"/>
              <a:t>Stick to deadlines</a:t>
            </a:r>
            <a:r>
              <a:rPr lang="en-GB"/>
              <a:t> – You will be given very clear deadlines by your teachers in class and via SMHW. You are expected to meet these deadlines without exception. Failure to meet deadlines will lead to the external moderator failing your work and either removal from course, changing of course or reduced level of certification. </a:t>
            </a:r>
            <a:endParaRPr/>
          </a:p>
          <a:p>
            <a:pPr indent="-127000" lvl="0" marL="91440" rtl="0" algn="l">
              <a:lnSpc>
                <a:spcPct val="90000"/>
              </a:lnSpc>
              <a:spcBef>
                <a:spcPts val="1400"/>
              </a:spcBef>
              <a:spcAft>
                <a:spcPts val="0"/>
              </a:spcAft>
              <a:buSzPts val="2000"/>
              <a:buChar char="•"/>
            </a:pPr>
            <a:r>
              <a:rPr b="1" lang="en-GB"/>
              <a:t>Bring your own equipment </a:t>
            </a:r>
            <a:r>
              <a:rPr lang="en-GB"/>
              <a:t>– Much of what we do will require computers, we provide them. But when it comes to the theory teaching and calculations, you need to be prepared with a pen, a pencil, a calculator and a folder. For your written exams, your folder will be what you revise from.</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4">
                                            <p:txEl>
                                              <p:pRg end="0" st="0"/>
                                            </p:txEl>
                                          </p:spTgt>
                                        </p:tgtEl>
                                        <p:attrNameLst>
                                          <p:attrName>style.visibility</p:attrName>
                                        </p:attrNameLst>
                                      </p:cBhvr>
                                      <p:to>
                                        <p:strVal val="visible"/>
                                      </p:to>
                                    </p:set>
                                    <p:anim calcmode="lin" valueType="num">
                                      <p:cBhvr additive="base">
                                        <p:cTn dur="500"/>
                                        <p:tgtEl>
                                          <p:spTgt spid="134">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4">
                                            <p:txEl>
                                              <p:pRg end="1" st="1"/>
                                            </p:txEl>
                                          </p:spTgt>
                                        </p:tgtEl>
                                        <p:attrNameLst>
                                          <p:attrName>style.visibility</p:attrName>
                                        </p:attrNameLst>
                                      </p:cBhvr>
                                      <p:to>
                                        <p:strVal val="visible"/>
                                      </p:to>
                                    </p:set>
                                    <p:anim calcmode="lin" valueType="num">
                                      <p:cBhvr additive="base">
                                        <p:cTn dur="500"/>
                                        <p:tgtEl>
                                          <p:spTgt spid="134">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4">
                                            <p:txEl>
                                              <p:pRg end="2" st="2"/>
                                            </p:txEl>
                                          </p:spTgt>
                                        </p:tgtEl>
                                        <p:attrNameLst>
                                          <p:attrName>style.visibility</p:attrName>
                                        </p:attrNameLst>
                                      </p:cBhvr>
                                      <p:to>
                                        <p:strVal val="visible"/>
                                      </p:to>
                                    </p:set>
                                    <p:anim calcmode="lin" valueType="num">
                                      <p:cBhvr additive="base">
                                        <p:cTn dur="500"/>
                                        <p:tgtEl>
                                          <p:spTgt spid="134">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7"/>
          <p:cNvSpPr txBox="1"/>
          <p:nvPr>
            <p:ph type="title"/>
          </p:nvPr>
        </p:nvSpPr>
        <p:spPr>
          <a:xfrm>
            <a:off x="2346960" y="286605"/>
            <a:ext cx="7543800" cy="702301"/>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None/>
            </a:pPr>
            <a:r>
              <a:rPr lang="en-GB"/>
              <a:t>How to approach the course…</a:t>
            </a:r>
            <a:endParaRPr/>
          </a:p>
        </p:txBody>
      </p:sp>
      <p:sp>
        <p:nvSpPr>
          <p:cNvPr id="140" name="Google Shape;140;p7"/>
          <p:cNvSpPr txBox="1"/>
          <p:nvPr>
            <p:ph idx="1" type="body"/>
          </p:nvPr>
        </p:nvSpPr>
        <p:spPr>
          <a:xfrm>
            <a:off x="1047564" y="1188171"/>
            <a:ext cx="10626571" cy="4023360"/>
          </a:xfrm>
          <a:prstGeom prst="rect">
            <a:avLst/>
          </a:prstGeom>
          <a:noFill/>
          <a:ln>
            <a:noFill/>
          </a:ln>
        </p:spPr>
        <p:txBody>
          <a:bodyPr anchorCtr="0" anchor="t" bIns="45700" lIns="0" spcFirstLastPara="1" rIns="0" wrap="square" tIns="45700">
            <a:noAutofit/>
          </a:bodyPr>
          <a:lstStyle/>
          <a:p>
            <a:pPr indent="-127000" lvl="0" marL="91440" rtl="0" algn="l">
              <a:lnSpc>
                <a:spcPct val="90000"/>
              </a:lnSpc>
              <a:spcBef>
                <a:spcPts val="0"/>
              </a:spcBef>
              <a:spcAft>
                <a:spcPts val="0"/>
              </a:spcAft>
              <a:buSzPts val="2000"/>
              <a:buChar char="•"/>
            </a:pPr>
            <a:r>
              <a:rPr b="1" lang="en-GB"/>
              <a:t>Keep up to date with topical business knowledge </a:t>
            </a:r>
            <a:r>
              <a:rPr lang="en-GB"/>
              <a:t>– you need to be reading around the subject in your own time and if working whilst studying, show an awareness of this course and the working environment link. </a:t>
            </a:r>
            <a:endParaRPr/>
          </a:p>
          <a:p>
            <a:pPr indent="-127000" lvl="0" marL="91440" rtl="0" algn="l">
              <a:lnSpc>
                <a:spcPct val="90000"/>
              </a:lnSpc>
              <a:spcBef>
                <a:spcPts val="1400"/>
              </a:spcBef>
              <a:spcAft>
                <a:spcPts val="0"/>
              </a:spcAft>
              <a:buSzPts val="2000"/>
              <a:buChar char="•"/>
            </a:pPr>
            <a:r>
              <a:rPr b="1" lang="en-GB"/>
              <a:t>Be organised </a:t>
            </a:r>
            <a:r>
              <a:rPr lang="en-GB"/>
              <a:t>– this relates to both your written folder and on your computer. Work should be easy to get back to and should all be filed in the appropriately named folder by unit. You will be expected to make regular use of Google Classroom and Google Drive.</a:t>
            </a:r>
            <a:endParaRPr/>
          </a:p>
          <a:p>
            <a:pPr indent="-127000" lvl="0" marL="91440" rtl="0" algn="l">
              <a:lnSpc>
                <a:spcPct val="90000"/>
              </a:lnSpc>
              <a:spcBef>
                <a:spcPts val="1400"/>
              </a:spcBef>
              <a:spcAft>
                <a:spcPts val="0"/>
              </a:spcAft>
              <a:buSzPts val="2000"/>
              <a:buChar char="•"/>
            </a:pPr>
            <a:r>
              <a:rPr b="1" lang="en-GB"/>
              <a:t>Push yourself </a:t>
            </a:r>
            <a:r>
              <a:rPr lang="en-GB"/>
              <a:t>– you should be aspiring to hit the top criteria but there is no fast track to this. To achieve Merit you need to have a solid Pass as your basis. To achieve Distinction you need to have achieved the Pass and Merit criteria. Read the criteria carefully and ensure you have targeted what it is asking for </a:t>
            </a:r>
            <a:r>
              <a:rPr lang="en-GB" u="sng"/>
              <a:t>before</a:t>
            </a:r>
            <a:r>
              <a:rPr lang="en-GB"/>
              <a:t> you submit.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0">
                                            <p:txEl>
                                              <p:pRg end="0" st="0"/>
                                            </p:txEl>
                                          </p:spTgt>
                                        </p:tgtEl>
                                        <p:attrNameLst>
                                          <p:attrName>style.visibility</p:attrName>
                                        </p:attrNameLst>
                                      </p:cBhvr>
                                      <p:to>
                                        <p:strVal val="visible"/>
                                      </p:to>
                                    </p:set>
                                    <p:anim calcmode="lin" valueType="num">
                                      <p:cBhvr additive="base">
                                        <p:cTn dur="500"/>
                                        <p:tgtEl>
                                          <p:spTgt spid="140">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0">
                                            <p:txEl>
                                              <p:pRg end="1" st="1"/>
                                            </p:txEl>
                                          </p:spTgt>
                                        </p:tgtEl>
                                        <p:attrNameLst>
                                          <p:attrName>style.visibility</p:attrName>
                                        </p:attrNameLst>
                                      </p:cBhvr>
                                      <p:to>
                                        <p:strVal val="visible"/>
                                      </p:to>
                                    </p:set>
                                    <p:anim calcmode="lin" valueType="num">
                                      <p:cBhvr additive="base">
                                        <p:cTn dur="500"/>
                                        <p:tgtEl>
                                          <p:spTgt spid="140">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0">
                                            <p:txEl>
                                              <p:pRg end="2" st="2"/>
                                            </p:txEl>
                                          </p:spTgt>
                                        </p:tgtEl>
                                        <p:attrNameLst>
                                          <p:attrName>style.visibility</p:attrName>
                                        </p:attrNameLst>
                                      </p:cBhvr>
                                      <p:to>
                                        <p:strVal val="visible"/>
                                      </p:to>
                                    </p:set>
                                    <p:anim calcmode="lin" valueType="num">
                                      <p:cBhvr additive="base">
                                        <p:cTn dur="500"/>
                                        <p:tgtEl>
                                          <p:spTgt spid="140">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8"/>
          <p:cNvSpPr txBox="1"/>
          <p:nvPr>
            <p:ph type="title"/>
          </p:nvPr>
        </p:nvSpPr>
        <p:spPr>
          <a:xfrm>
            <a:off x="2346960" y="286605"/>
            <a:ext cx="75438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None/>
            </a:pPr>
            <a:r>
              <a:rPr lang="en-GB"/>
              <a:t>Cambridge Technical in Business</a:t>
            </a:r>
            <a:endParaRPr/>
          </a:p>
        </p:txBody>
      </p:sp>
      <p:sp>
        <p:nvSpPr>
          <p:cNvPr id="146" name="Google Shape;146;p8"/>
          <p:cNvSpPr txBox="1"/>
          <p:nvPr>
            <p:ph idx="1" type="body"/>
          </p:nvPr>
        </p:nvSpPr>
        <p:spPr>
          <a:xfrm>
            <a:off x="870012" y="1819101"/>
            <a:ext cx="10289219" cy="4023360"/>
          </a:xfrm>
          <a:prstGeom prst="rect">
            <a:avLst/>
          </a:prstGeom>
          <a:noFill/>
          <a:ln>
            <a:noFill/>
          </a:ln>
        </p:spPr>
        <p:txBody>
          <a:bodyPr anchorCtr="0" anchor="t" bIns="45700" lIns="0" spcFirstLastPara="1" rIns="0" wrap="square" tIns="45700">
            <a:normAutofit/>
          </a:bodyPr>
          <a:lstStyle/>
          <a:p>
            <a:pPr indent="-152400" lvl="0" marL="91440" rtl="0" algn="l">
              <a:lnSpc>
                <a:spcPct val="90000"/>
              </a:lnSpc>
              <a:spcBef>
                <a:spcPts val="0"/>
              </a:spcBef>
              <a:spcAft>
                <a:spcPts val="0"/>
              </a:spcAft>
              <a:buSzPts val="2400"/>
              <a:buChar char=" "/>
            </a:pPr>
            <a:r>
              <a:rPr lang="en-GB" sz="2400"/>
              <a:t>The coursework assignments for this course are very practical.</a:t>
            </a:r>
            <a:endParaRPr/>
          </a:p>
          <a:p>
            <a:pPr indent="0" lvl="0" marL="91440" rtl="0" algn="l">
              <a:lnSpc>
                <a:spcPct val="90000"/>
              </a:lnSpc>
              <a:spcBef>
                <a:spcPts val="0"/>
              </a:spcBef>
              <a:spcAft>
                <a:spcPts val="0"/>
              </a:spcAft>
              <a:buSzPts val="2400"/>
              <a:buNone/>
            </a:pPr>
            <a:r>
              <a:t/>
            </a:r>
            <a:endParaRPr/>
          </a:p>
          <a:p>
            <a:pPr indent="-152400" lvl="0" marL="91440" rtl="0" algn="l">
              <a:lnSpc>
                <a:spcPct val="90000"/>
              </a:lnSpc>
              <a:spcBef>
                <a:spcPts val="1400"/>
              </a:spcBef>
              <a:spcAft>
                <a:spcPts val="0"/>
              </a:spcAft>
              <a:buSzPts val="2400"/>
              <a:buChar char=" "/>
            </a:pPr>
            <a:r>
              <a:rPr lang="en-GB" sz="2400"/>
              <a:t>You are able to take business concepts and apply them to real-life businesses, while developing essential skills that are required in the workplace.</a:t>
            </a:r>
            <a:endParaRPr/>
          </a:p>
          <a:p>
            <a:pPr indent="0" lvl="0" marL="91440" rtl="0" algn="l">
              <a:lnSpc>
                <a:spcPct val="90000"/>
              </a:lnSpc>
              <a:spcBef>
                <a:spcPts val="1400"/>
              </a:spcBef>
              <a:spcAft>
                <a:spcPts val="0"/>
              </a:spcAft>
              <a:buSzPts val="2400"/>
              <a:buNone/>
            </a:pPr>
            <a:r>
              <a:t/>
            </a:r>
            <a:endParaRPr/>
          </a:p>
          <a:p>
            <a:pPr indent="-152400" lvl="0" marL="91440" rtl="0" algn="l">
              <a:lnSpc>
                <a:spcPct val="90000"/>
              </a:lnSpc>
              <a:spcBef>
                <a:spcPts val="1400"/>
              </a:spcBef>
              <a:spcAft>
                <a:spcPts val="0"/>
              </a:spcAft>
              <a:buSzPts val="2400"/>
              <a:buChar char=" "/>
            </a:pPr>
            <a:r>
              <a:rPr lang="en-GB" sz="2400"/>
              <a:t>There is a focus on Marketing in a number of units and this is a topic you will be familiar with.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6">
                                            <p:txEl>
                                              <p:pRg end="0" st="0"/>
                                            </p:txEl>
                                          </p:spTgt>
                                        </p:tgtEl>
                                        <p:attrNameLst>
                                          <p:attrName>style.visibility</p:attrName>
                                        </p:attrNameLst>
                                      </p:cBhvr>
                                      <p:to>
                                        <p:strVal val="visible"/>
                                      </p:to>
                                    </p:set>
                                    <p:anim calcmode="lin" valueType="num">
                                      <p:cBhvr additive="base">
                                        <p:cTn dur="500"/>
                                        <p:tgtEl>
                                          <p:spTgt spid="146">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6">
                                            <p:txEl>
                                              <p:pRg end="1" st="1"/>
                                            </p:txEl>
                                          </p:spTgt>
                                        </p:tgtEl>
                                        <p:attrNameLst>
                                          <p:attrName>style.visibility</p:attrName>
                                        </p:attrNameLst>
                                      </p:cBhvr>
                                      <p:to>
                                        <p:strVal val="visible"/>
                                      </p:to>
                                    </p:set>
                                    <p:anim calcmode="lin" valueType="num">
                                      <p:cBhvr additive="base">
                                        <p:cTn dur="500"/>
                                        <p:tgtEl>
                                          <p:spTgt spid="146">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6">
                                            <p:txEl>
                                              <p:pRg end="2" st="2"/>
                                            </p:txEl>
                                          </p:spTgt>
                                        </p:tgtEl>
                                        <p:attrNameLst>
                                          <p:attrName>style.visibility</p:attrName>
                                        </p:attrNameLst>
                                      </p:cBhvr>
                                      <p:to>
                                        <p:strVal val="visible"/>
                                      </p:to>
                                    </p:set>
                                    <p:anim calcmode="lin" valueType="num">
                                      <p:cBhvr additive="base">
                                        <p:cTn dur="500"/>
                                        <p:tgtEl>
                                          <p:spTgt spid="146">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6">
                                            <p:txEl>
                                              <p:pRg end="3" st="3"/>
                                            </p:txEl>
                                          </p:spTgt>
                                        </p:tgtEl>
                                        <p:attrNameLst>
                                          <p:attrName>style.visibility</p:attrName>
                                        </p:attrNameLst>
                                      </p:cBhvr>
                                      <p:to>
                                        <p:strVal val="visible"/>
                                      </p:to>
                                    </p:set>
                                    <p:anim calcmode="lin" valueType="num">
                                      <p:cBhvr additive="base">
                                        <p:cTn dur="500"/>
                                        <p:tgtEl>
                                          <p:spTgt spid="146">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6">
                                            <p:txEl>
                                              <p:pRg end="4" st="4"/>
                                            </p:txEl>
                                          </p:spTgt>
                                        </p:tgtEl>
                                        <p:attrNameLst>
                                          <p:attrName>style.visibility</p:attrName>
                                        </p:attrNameLst>
                                      </p:cBhvr>
                                      <p:to>
                                        <p:strVal val="visible"/>
                                      </p:to>
                                    </p:set>
                                    <p:anim calcmode="lin" valueType="num">
                                      <p:cBhvr additive="base">
                                        <p:cTn dur="500"/>
                                        <p:tgtEl>
                                          <p:spTgt spid="146">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E530B004E4030438EC8C74B8DAE3C6D" ma:contentTypeVersion="19" ma:contentTypeDescription="Create a new document." ma:contentTypeScope="" ma:versionID="0afcf23cfe9b450c77ddbb6b1274bcae">
  <xsd:schema xmlns:xsd="http://www.w3.org/2001/XMLSchema" xmlns:xs="http://www.w3.org/2001/XMLSchema" xmlns:p="http://schemas.microsoft.com/office/2006/metadata/properties" xmlns:ns2="3ae4bebc-5183-402f-9a72-94513702be85" xmlns:ns3="0ff20ada-ea1e-4479-af96-12e7f68be8f6" targetNamespace="http://schemas.microsoft.com/office/2006/metadata/properties" ma:root="true" ma:fieldsID="e5279740878779e5cf0772960598e39c" ns2:_="" ns3:_="">
    <xsd:import namespace="3ae4bebc-5183-402f-9a72-94513702be85"/>
    <xsd:import namespace="0ff20ada-ea1e-4479-af96-12e7f68be8f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LengthInSeconds" minOccurs="0"/>
                <xsd:element ref="ns2:MediaServiceObjectDetectorVersions" minOccurs="0"/>
                <xsd:element ref="ns2:MediaServiceSearchProperties" minOccurs="0"/>
                <xsd:element ref="ns2:lcf76f155ced4ddcb4097134ff3c332f" minOccurs="0"/>
                <xsd:element ref="ns3:TaxCatchAll"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e4bebc-5183-402f-9a72-94513702be8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2d9a6a31-fdfb-4004-be80-b2e333663287" ma:termSetId="09814cd3-568e-fe90-9814-8d621ff8fb84" ma:anchorId="fba54fb3-c3e1-fe81-a776-ca4b69148c4d" ma:open="true" ma:isKeyword="false">
      <xsd:complexType>
        <xsd:sequence>
          <xsd:element ref="pc:Terms" minOccurs="0" maxOccurs="1"/>
        </xsd:sequence>
      </xsd:complex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ff20ada-ea1e-4479-af96-12e7f68be8f6"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7af94c68-3a47-42a6-be9b-7b315d5a8e27}" ma:internalName="TaxCatchAll" ma:showField="CatchAllData" ma:web="0ff20ada-ea1e-4479-af96-12e7f68be8f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0ff20ada-ea1e-4479-af96-12e7f68be8f6" xsi:nil="true"/>
    <lcf76f155ced4ddcb4097134ff3c332f xmlns="3ae4bebc-5183-402f-9a72-94513702be8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30443A6-C6E9-47C6-AC94-7202FF55BF5D}"/>
</file>

<file path=customXml/itemProps2.xml><?xml version="1.0" encoding="utf-8"?>
<ds:datastoreItem xmlns:ds="http://schemas.openxmlformats.org/officeDocument/2006/customXml" ds:itemID="{75B4CAFA-A739-4A1D-9D5B-6002FEE190BB}"/>
</file>

<file path=customXml/itemProps3.xml><?xml version="1.0" encoding="utf-8"?>
<ds:datastoreItem xmlns:ds="http://schemas.openxmlformats.org/officeDocument/2006/customXml" ds:itemID="{19741131-A678-40B7-A0ED-6B429D6536C0}"/>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Mr A Melatos</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0x0101008E530B004E4030438EC8C74B8DAE3C6D</vt:lpwstr>
  </property>
</Properties>
</file>