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</p:sldMasterIdLst>
  <p:notesMasterIdLst>
    <p:notesMasterId r:id="rId31"/>
  </p:notesMasterIdLst>
  <p:handoutMasterIdLst>
    <p:handoutMasterId r:id="rId32"/>
  </p:handoutMasterIdLst>
  <p:sldIdLst>
    <p:sldId id="258" r:id="rId7"/>
    <p:sldId id="278" r:id="rId8"/>
    <p:sldId id="282" r:id="rId9"/>
    <p:sldId id="283" r:id="rId10"/>
    <p:sldId id="257" r:id="rId11"/>
    <p:sldId id="276" r:id="rId12"/>
    <p:sldId id="264" r:id="rId13"/>
    <p:sldId id="273" r:id="rId14"/>
    <p:sldId id="284" r:id="rId15"/>
    <p:sldId id="262" r:id="rId16"/>
    <p:sldId id="281" r:id="rId17"/>
    <p:sldId id="265" r:id="rId18"/>
    <p:sldId id="266" r:id="rId19"/>
    <p:sldId id="285" r:id="rId20"/>
    <p:sldId id="267" r:id="rId21"/>
    <p:sldId id="269" r:id="rId22"/>
    <p:sldId id="279" r:id="rId23"/>
    <p:sldId id="270" r:id="rId24"/>
    <p:sldId id="280" r:id="rId25"/>
    <p:sldId id="287" r:id="rId26"/>
    <p:sldId id="286" r:id="rId27"/>
    <p:sldId id="268" r:id="rId28"/>
    <p:sldId id="277" r:id="rId29"/>
    <p:sldId id="275" r:id="rId30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A64DF0-BDCA-450F-167F-988048760E61}" v="10" dt="2026-06-25T10:36:47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13" /><Relationship Type="http://schemas.openxmlformats.org/officeDocument/2006/relationships/slide" Target="slides/slide12.xml" Id="rId18" /><Relationship Type="http://schemas.openxmlformats.org/officeDocument/2006/relationships/slide" Target="slides/slide20.xml" Id="rId26" /><Relationship Type="http://schemas.openxmlformats.org/officeDocument/2006/relationships/slide" Target="slides/slide15.xml" Id="rId21" /><Relationship Type="http://schemas.openxmlformats.org/officeDocument/2006/relationships/viewProps" Target="viewProps.xml" Id="rId34" /><Relationship Type="http://schemas.openxmlformats.org/officeDocument/2006/relationships/slide" Target="slides/slide1.xml" Id="rId7" /><Relationship Type="http://schemas.openxmlformats.org/officeDocument/2006/relationships/slide" Target="slides/slide6.xml" Id="rId12" /><Relationship Type="http://schemas.openxmlformats.org/officeDocument/2006/relationships/slide" Target="slides/slide11.xml" Id="rId17" /><Relationship Type="http://schemas.openxmlformats.org/officeDocument/2006/relationships/slide" Target="slides/slide19.xml" Id="rId25" /><Relationship Type="http://schemas.openxmlformats.org/officeDocument/2006/relationships/presProps" Target="presProps.xml" Id="rId33" /><Relationship Type="http://schemas.microsoft.com/office/2015/10/relationships/revisionInfo" Target="revisionInfo.xml" Id="rId38" /><Relationship Type="http://schemas.openxmlformats.org/officeDocument/2006/relationships/customXml" Target="../customXml/item2.xml" Id="rId2" /><Relationship Type="http://schemas.openxmlformats.org/officeDocument/2006/relationships/slide" Target="slides/slide10.xml" Id="rId16" /><Relationship Type="http://schemas.openxmlformats.org/officeDocument/2006/relationships/slide" Target="slides/slide14.xml" Id="rId20" /><Relationship Type="http://schemas.openxmlformats.org/officeDocument/2006/relationships/slide" Target="slides/slide23.xml" Id="rId29" /><Relationship Type="http://schemas.openxmlformats.org/officeDocument/2006/relationships/customXml" Target="../customXml/item1.xml" Id="rId1" /><Relationship Type="http://schemas.openxmlformats.org/officeDocument/2006/relationships/slideMaster" Target="slideMasters/slideMaster3.xml" Id="rId6" /><Relationship Type="http://schemas.openxmlformats.org/officeDocument/2006/relationships/slide" Target="slides/slide5.xml" Id="rId11" /><Relationship Type="http://schemas.openxmlformats.org/officeDocument/2006/relationships/slide" Target="slides/slide18.xml" Id="rId24" /><Relationship Type="http://schemas.openxmlformats.org/officeDocument/2006/relationships/handoutMaster" Target="handoutMasters/handoutMaster1.xml" Id="rId32" /><Relationship Type="http://schemas.openxmlformats.org/officeDocument/2006/relationships/slideMaster" Target="slideMasters/slideMaster2.xml" Id="rId5" /><Relationship Type="http://schemas.openxmlformats.org/officeDocument/2006/relationships/slide" Target="slides/slide9.xml" Id="rId15" /><Relationship Type="http://schemas.openxmlformats.org/officeDocument/2006/relationships/slide" Target="slides/slide17.xml" Id="rId23" /><Relationship Type="http://schemas.openxmlformats.org/officeDocument/2006/relationships/slide" Target="slides/slide22.xml" Id="rId28" /><Relationship Type="http://schemas.openxmlformats.org/officeDocument/2006/relationships/tableStyles" Target="tableStyles.xml" Id="rId36" /><Relationship Type="http://schemas.openxmlformats.org/officeDocument/2006/relationships/slide" Target="slides/slide4.xml" Id="rId10" /><Relationship Type="http://schemas.openxmlformats.org/officeDocument/2006/relationships/slide" Target="slides/slide13.xml" Id="rId19" /><Relationship Type="http://schemas.openxmlformats.org/officeDocument/2006/relationships/notesMaster" Target="notesMasters/notesMaster1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3.xml" Id="rId9" /><Relationship Type="http://schemas.openxmlformats.org/officeDocument/2006/relationships/slide" Target="slides/slide8.xml" Id="rId14" /><Relationship Type="http://schemas.openxmlformats.org/officeDocument/2006/relationships/slide" Target="slides/slide16.xml" Id="rId22" /><Relationship Type="http://schemas.openxmlformats.org/officeDocument/2006/relationships/slide" Target="slides/slide21.xml" Id="rId27" /><Relationship Type="http://schemas.openxmlformats.org/officeDocument/2006/relationships/slide" Target="slides/slide24.xml" Id="rId30" /><Relationship Type="http://schemas.openxmlformats.org/officeDocument/2006/relationships/theme" Target="theme/theme1.xml" Id="rId35" /><Relationship Type="http://schemas.openxmlformats.org/officeDocument/2006/relationships/slide" Target="slides/slide2.xml" Id="rId8" /><Relationship Type="http://schemas.openxmlformats.org/officeDocument/2006/relationships/customXml" Target="../customXml/item3.xml" Id="rId3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588C-6C26-4E5A-9D32-C37533B88AB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F1DA5-D911-48AC-BCA1-2B2E36F4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41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  <inkml:channel name="T" type="integer" max="2.14748E9" units="dev"/>
        </inkml:traceFormat>
        <inkml:channelProperties>
          <inkml:channelProperty channel="X" name="resolution" value="28.37438" units="1/cm"/>
          <inkml:channelProperty channel="Y" name="resolution" value="28.32787" units="1/cm"/>
          <inkml:channelProperty channel="T" name="resolution" value="1" units="1/dev"/>
        </inkml:channelProperties>
      </inkml:inkSource>
      <inkml:timestamp xml:id="ts0" timeString="2016-10-19T14:10:02.7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36 0,'0'-36'0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BAD69-5378-45F6-ADDC-B417B3ACABD0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29469-123E-4334-82FA-35079C518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0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Chunking.</a:t>
            </a:r>
            <a:r>
              <a:rPr lang="en-GB" baseline="0"/>
              <a:t>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9469-123E-4334-82FA-35079C5185A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73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4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2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56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92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57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8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9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54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43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68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3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A533-B253-447F-B386-EAF6DC77E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020F8-E082-48D7-9482-5B175FE79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54897-BA3B-4540-981B-B169EABB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76173-4169-4CF4-858C-D2B9B1CA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B7DC-8C23-41DE-A9DC-BFE90F55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59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239D-5B20-4950-A976-9948E44C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7256-1C09-44C6-8D9A-21FCCC6D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2B27B-0382-4246-8894-65D330F5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6C81-0B2C-4715-B417-57F92478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778DB-CE12-46A5-A313-A794209A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37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5EA2-8DEB-404B-9847-6236B497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90E1B-BE20-4DF1-B4AA-3F3E892C5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D96A1-7901-4CED-85BE-9F00F506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ECBB4-62D8-4A92-8D09-B63D56E4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DC298-FB6B-4940-B7A4-293D3F26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46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B990-C36C-45F0-9D35-C45F1456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1F9DF-6192-4B98-B044-4FF791561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6CC23-633F-481B-9916-F89009350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663E1-27E7-482C-90AF-79E283E3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D31AA-B2EC-4609-8C2A-9953CE8E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D28FE-2B1E-49EF-B323-68B9660D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61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3637-2C1D-49A0-8F34-8FECE47C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92CB4-6288-44BD-9381-E1A2EFDD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3E000-2AA8-4257-8C06-B1EFBE0F3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791F2-46B5-4E5D-BFBB-4DFE2C1C3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2637A-2811-459E-BEB4-29FE33F75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551E5E-5E7B-412E-9A0F-0289C7CA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7B0CB-2203-4877-95FF-831A4760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B338E-7760-45A7-90DE-46F6D56B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2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1A15-B513-48E8-9C37-097F6918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219EC-77C4-49FA-895E-FBF365C8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4C2C3-F8EA-4FD5-B6CF-AC70D010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A1A99-CB5E-4304-8627-A385EE2C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288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749537-C891-4810-9270-C65E89B0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728F3-30FC-4DD4-8444-FE739926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25EE0-867D-4AC9-8C0F-0AB24587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9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29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CB06-6832-4DAA-B0CF-1F133303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3A883-07B3-4D6F-91BA-2288F699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CFDC-F33C-45F2-8C83-E944F868C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FD315-3C0F-4CE3-AB26-513B0F78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E5991-A4E8-4A0C-91DE-58845BA1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87A73-937C-4A0B-B3E4-9B7DF7E0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8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D262-1A21-40A5-BADE-CF9467DE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B54F-2BE6-4582-B570-89BC21449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795D6-0468-4E70-AEE7-CC51318ED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7C377-4600-4CD8-A642-98898A34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19DEB-FF36-4191-B67C-DB7BA534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AB349-3829-41FB-8274-117FEE56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470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5304-6068-401B-9575-82E467D7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EBA95-A786-47DB-A4DF-9988B44E3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2CC71-7D7A-4468-85AB-421FC1DF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17639-0270-4A2E-B637-B70D9F1C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B50E-09D5-4A3F-B40A-CE125FEC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52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9B873-0581-4C5B-940D-1733AEF8C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7B4CF-6818-4FA6-9B67-B97AB8003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85C6-E755-44B6-9CF9-50817F47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2AD7C-097B-4422-BE00-19745CED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3E87-7AF5-4D03-B333-36A94411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8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5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09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16F7-1352-461E-AF66-7AA9E4F78CBB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D47F-643B-476B-9400-6D8DE4E5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97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4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15B27-0DF6-4DCB-A580-539FC4BA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61B8D-1FBB-49CD-B4E8-40858A5CB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7EDC-7395-4556-980F-ED983F55D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ECA6-529C-4373-9549-1463F2BFEFE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DED1A-08F9-426F-9E0D-95B793F8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9271-AD6E-4670-8257-59F14E3E9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1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530F2C-5EDF-4D79-9624-F490051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28" y="5124290"/>
            <a:ext cx="1676072" cy="16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869859-C50F-4D00-B004-C446037A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22"/>
            <a:ext cx="3707904" cy="28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F87A5D-6D5C-4567-8A80-C489D29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830"/>
            <a:ext cx="4094119" cy="28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659AE-13DF-4079-A3CE-C9B11D20F3F9}"/>
              </a:ext>
            </a:extLst>
          </p:cNvPr>
          <p:cNvSpPr txBox="1"/>
          <p:nvPr/>
        </p:nvSpPr>
        <p:spPr>
          <a:xfrm>
            <a:off x="611560" y="3059668"/>
            <a:ext cx="2699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100" b="1" i="1">
                <a:solidFill>
                  <a:srgbClr val="0070C0"/>
                </a:solidFill>
                <a:latin typeface="Calibri" panose="020F0502020204030204"/>
              </a:rPr>
              <a:t>Thank you for being ready to learn!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25251-DF7F-446C-86BD-4648199E6D5C}"/>
              </a:ext>
            </a:extLst>
          </p:cNvPr>
          <p:cNvSpPr txBox="1"/>
          <p:nvPr/>
        </p:nvSpPr>
        <p:spPr>
          <a:xfrm>
            <a:off x="4572000" y="232774"/>
            <a:ext cx="3456384" cy="168507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en-GB" sz="2100" b="1" u="sng">
                <a:solidFill>
                  <a:prstClr val="black"/>
                </a:solidFill>
                <a:latin typeface="Calibri" panose="020F0502020204030204"/>
              </a:rPr>
              <a:t>A Level Pe</a:t>
            </a:r>
          </a:p>
          <a:p>
            <a:pPr defTabSz="685800"/>
            <a:endParaRPr lang="en-GB" sz="2100" b="1" u="sng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GB" sz="2100" b="1" u="sng">
                <a:solidFill>
                  <a:prstClr val="black"/>
                </a:solidFill>
                <a:latin typeface="Calibri" panose="020F0502020204030204"/>
              </a:rPr>
              <a:t>An introduction to the course and what to expect from exams and coursework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80610-4F80-46A2-AB4C-8A9B847B68AC}"/>
              </a:ext>
            </a:extLst>
          </p:cNvPr>
          <p:cNvSpPr txBox="1"/>
          <p:nvPr/>
        </p:nvSpPr>
        <p:spPr>
          <a:xfrm>
            <a:off x="4448048" y="2426342"/>
            <a:ext cx="3510816" cy="233140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en-GB" sz="2100">
                <a:solidFill>
                  <a:prstClr val="black"/>
                </a:solidFill>
                <a:latin typeface="Calibri" panose="020F0502020204030204"/>
              </a:rPr>
              <a:t>Aims:</a:t>
            </a:r>
          </a:p>
          <a:p>
            <a:pPr marL="257175" indent="-257175" defTabSz="685800">
              <a:buFontTx/>
              <a:buAutoNum type="arabicPeriod"/>
            </a:pPr>
            <a:r>
              <a:rPr lang="en-GB" sz="21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To understand the content from each exam component</a:t>
            </a:r>
          </a:p>
          <a:p>
            <a:pPr marL="257175" indent="-257175" defTabSz="685800">
              <a:buFontTx/>
              <a:buAutoNum type="arabicPeriod"/>
            </a:pPr>
            <a:r>
              <a:rPr lang="en-GB" sz="21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To comprehend what is expect from the practical component outside of school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1986CF-B9CA-8522-A436-8C107F61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5266240"/>
            <a:ext cx="1330803" cy="13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812" y="260648"/>
            <a:ext cx="7772400" cy="1470025"/>
          </a:xfrm>
        </p:spPr>
        <p:txBody>
          <a:bodyPr/>
          <a:lstStyle/>
          <a:p>
            <a:r>
              <a:rPr lang="en-GB" b="1" u="sng">
                <a:solidFill>
                  <a:schemeClr val="bg1"/>
                </a:solidFill>
              </a:rPr>
              <a:t>Short Term Memory Store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92888" cy="46085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Often referred to as the workplace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Information is compared to that previously learned and stored in the long term memory</a:t>
            </a:r>
            <a:endParaRPr lang="en-GB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E.g. when learning to pass in basketball, the individual deems it is important to extend the elbows from the demonstration and remembers to do this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If it's helps, the individual will then store this in the long term memory for future use</a:t>
            </a:r>
            <a:endParaRPr lang="en-GB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AutoShape 2" descr="https://ukc-powerpoint.officeapps.live.com/pods/GetClipboardImage.ashx?Id=c06eca4e-0924-41b0-832b-60668f1c3054&amp;DC=GUK5&amp;pkey=24e75eb3-bb75-4d2d-bb9a-98f9b8b319c5&amp;wdwaccluster=GUK5">
            <a:extLst>
              <a:ext uri="{FF2B5EF4-FFF2-40B4-BE49-F238E27FC236}">
                <a16:creationId xmlns:a16="http://schemas.microsoft.com/office/drawing/2014/main" id="{44EAE83E-5BDE-4C95-9466-CA4DC85E5C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642322-5474-47C5-8DC7-54D63D940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959" y="281219"/>
            <a:ext cx="1564481" cy="2101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F01DD8-7DE5-4B97-8637-923FECFA0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08" y="1727816"/>
            <a:ext cx="1285874" cy="1285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0469E4-0D9B-4415-9F9F-FE8E284167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4" t="32472"/>
          <a:stretch/>
        </p:blipFill>
        <p:spPr>
          <a:xfrm>
            <a:off x="3099297" y="1537939"/>
            <a:ext cx="2945406" cy="1131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3AF416-FB30-48D5-A6B6-7F8E6653E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832" y="2906379"/>
            <a:ext cx="1707749" cy="1707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68D90-5892-42FD-9493-CF2871EE0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556" y="4791256"/>
            <a:ext cx="1677050" cy="1798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B61079-7D6F-4568-9952-A72A7A2484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5444" y="4746707"/>
            <a:ext cx="1677050" cy="1894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2D99AF-0605-461B-A305-9019690BE4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611" r="11500"/>
          <a:stretch/>
        </p:blipFill>
        <p:spPr>
          <a:xfrm>
            <a:off x="5309646" y="3188720"/>
            <a:ext cx="1400175" cy="1894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8B9428-B2B4-4465-8A13-DB5F0EDC4DB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556" r="21210"/>
          <a:stretch/>
        </p:blipFill>
        <p:spPr>
          <a:xfrm>
            <a:off x="405674" y="4646057"/>
            <a:ext cx="975600" cy="1798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D67A8F-6FCD-440D-9433-60923938DF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9718" y="4614128"/>
            <a:ext cx="1578989" cy="1798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4322F3-2963-41B1-927E-08F9983004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771" y="5290906"/>
            <a:ext cx="1878806" cy="1285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27F83B-700B-4B0A-9A9C-FA6DEE739F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257" y="3266800"/>
            <a:ext cx="1578769" cy="9482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35469D-B445-4569-A6D0-BC4E271E9A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8007" y="3046529"/>
            <a:ext cx="1049962" cy="11316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A9A506-2D34-4F12-AC05-FADB63F459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9421" y="1026776"/>
            <a:ext cx="1707750" cy="1707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022C0C-84EB-40AB-B0F9-4ECBA91320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965" y="3172375"/>
            <a:ext cx="1578769" cy="12858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94C566-F52D-40D9-BE20-D4306E1A95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02560" y="1609304"/>
            <a:ext cx="1350169" cy="1285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BF2ED-3130-4002-A7B5-F4AF29D9B515}"/>
              </a:ext>
            </a:extLst>
          </p:cNvPr>
          <p:cNvSpPr txBox="1"/>
          <p:nvPr/>
        </p:nvSpPr>
        <p:spPr>
          <a:xfrm>
            <a:off x="405674" y="332818"/>
            <a:ext cx="508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sz="2800" b="1" u="sng">
                <a:solidFill>
                  <a:srgbClr val="00B0F0"/>
                </a:solidFill>
                <a:highlight>
                  <a:srgbClr val="FFFF00"/>
                </a:highlight>
                <a:latin typeface="Calibri" panose="020F0502020204030204"/>
              </a:rPr>
              <a:t>Look at these pictures How many can you remember? </a:t>
            </a:r>
            <a:endParaRPr lang="en-US" sz="2800" b="1" u="sng">
              <a:solidFill>
                <a:srgbClr val="00B0F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ABE5FF-D7A9-4B7D-A184-4187133E7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87" y="1332108"/>
            <a:ext cx="1677050" cy="16770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D5CBA0-5C8F-4504-83F5-A16747C133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37" y="3239235"/>
            <a:ext cx="1924298" cy="11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42" y="366423"/>
            <a:ext cx="8229600" cy="1143000"/>
          </a:xfrm>
        </p:spPr>
        <p:txBody>
          <a:bodyPr/>
          <a:lstStyle/>
          <a:p>
            <a:r>
              <a:rPr lang="en-GB" u="sng">
                <a:solidFill>
                  <a:schemeClr val="bg1"/>
                </a:solidFill>
              </a:rPr>
              <a:t>Short Term Memory </a:t>
            </a:r>
            <a:r>
              <a:rPr lang="en-GB" u="sng">
                <a:solidFill>
                  <a:srgbClr val="FF0000"/>
                </a:solidFill>
              </a:rPr>
              <a:t>Game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847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You will be shown 2 numbers, you task is to see if you can remember them.</a:t>
            </a:r>
          </a:p>
          <a:p>
            <a:r>
              <a:rPr lang="en-GB">
                <a:solidFill>
                  <a:schemeClr val="bg1"/>
                </a:solidFill>
              </a:rPr>
              <a:t>Look at the number below for 30 seconds</a:t>
            </a:r>
          </a:p>
          <a:p>
            <a:r>
              <a:rPr lang="en-GB">
                <a:solidFill>
                  <a:schemeClr val="bg1"/>
                </a:solidFill>
              </a:rPr>
              <a:t>Can you now remember it. </a:t>
            </a:r>
          </a:p>
          <a:p>
            <a:pPr marL="0" indent="0">
              <a:buNone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275" y="414908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bg1"/>
                </a:solidFill>
              </a:rPr>
              <a:t>5946238106</a:t>
            </a:r>
          </a:p>
          <a:p>
            <a:pPr algn="ctr"/>
            <a:endParaRPr lang="en-GB" sz="320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bg1"/>
                </a:solidFill>
              </a:rPr>
              <a:t>01189 427337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828826" y="3061409"/>
              <a:ext cx="360" cy="13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6946" y="3049529"/>
                <a:ext cx="24120" cy="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3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rved Down Arrow 6"/>
          <p:cNvSpPr/>
          <p:nvPr/>
        </p:nvSpPr>
        <p:spPr>
          <a:xfrm flipH="1">
            <a:off x="4068985" y="138084"/>
            <a:ext cx="4247430" cy="986659"/>
          </a:xfrm>
          <a:prstGeom prst="curvedDownArrow">
            <a:avLst>
              <a:gd name="adj1" fmla="val 25000"/>
              <a:gd name="adj2" fmla="val 5395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37112" cy="1143000"/>
          </a:xfrm>
        </p:spPr>
        <p:txBody>
          <a:bodyPr>
            <a:normAutofit fontScale="90000"/>
          </a:bodyPr>
          <a:lstStyle/>
          <a:p>
            <a:r>
              <a:rPr lang="en-GB" b="1" u="sng">
                <a:solidFill>
                  <a:schemeClr val="bg1"/>
                </a:solidFill>
              </a:rPr>
              <a:t>Feedback</a:t>
            </a:r>
            <a:br>
              <a:rPr lang="en-GB" b="1" u="sng">
                <a:solidFill>
                  <a:schemeClr val="bg1"/>
                </a:solidFill>
              </a:rPr>
            </a:br>
            <a:r>
              <a:rPr lang="en-GB" b="1" u="sng">
                <a:solidFill>
                  <a:srgbClr val="FF0000"/>
                </a:solidFill>
              </a:rPr>
              <a:t>Game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61" y="220623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>
                <a:solidFill>
                  <a:schemeClr val="bg1"/>
                </a:solidFill>
              </a:rPr>
              <a:t>A volunteer needs to throw some paper into the bin. They will throw</a:t>
            </a:r>
            <a:r>
              <a:rPr lang="en-GB" b="1">
                <a:solidFill>
                  <a:schemeClr val="bg1"/>
                </a:solidFill>
              </a:rPr>
              <a:t> backwards</a:t>
            </a:r>
            <a:r>
              <a:rPr lang="en-GB">
                <a:solidFill>
                  <a:schemeClr val="bg1"/>
                </a:solidFill>
              </a:rPr>
              <a:t> and not be able to see the bin. They will do this 3 times, all differently. </a:t>
            </a:r>
          </a:p>
          <a:p>
            <a:r>
              <a:rPr lang="en-GB">
                <a:solidFill>
                  <a:schemeClr val="bg1"/>
                </a:solidFill>
              </a:rPr>
              <a:t>They will then received 3 types of Feedback on attempting to throw the paper into the bin 3 times:</a:t>
            </a:r>
          </a:p>
          <a:p>
            <a:pPr marL="0" indent="0">
              <a:buNone/>
            </a:pPr>
            <a:endParaRPr lang="en-GB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chemeClr val="bg1"/>
                </a:solidFill>
              </a:rPr>
              <a:t>No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chemeClr val="bg1"/>
                </a:solidFill>
              </a:rPr>
              <a:t>Knowledge of results – scored or not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chemeClr val="bg1"/>
                </a:solidFill>
              </a:rPr>
              <a:t>Knowledge of performance –  </a:t>
            </a:r>
            <a:r>
              <a:rPr lang="en-GB" err="1">
                <a:solidFill>
                  <a:schemeClr val="bg1"/>
                </a:solidFill>
              </a:rPr>
              <a:t>eg</a:t>
            </a:r>
            <a:r>
              <a:rPr lang="en-GB">
                <a:solidFill>
                  <a:schemeClr val="bg1"/>
                </a:solidFill>
              </a:rPr>
              <a:t>. “throw to the left a bit”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764" t="14721" r="19073"/>
          <a:stretch/>
        </p:blipFill>
        <p:spPr>
          <a:xfrm>
            <a:off x="7668344" y="378449"/>
            <a:ext cx="952219" cy="1534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223628"/>
            <a:ext cx="792088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01216"/>
            <a:ext cx="691626" cy="7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C6E9-732A-4926-906B-1685FAD5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>
                <a:solidFill>
                  <a:schemeClr val="bg1"/>
                </a:solidFill>
              </a:rPr>
              <a:t>Paper 3</a:t>
            </a:r>
            <a:endParaRPr lang="en-US" b="1" u="sng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5675BB-205F-437D-85F7-A53984CC8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544" r="1199" b="27773"/>
          <a:stretch/>
        </p:blipFill>
        <p:spPr>
          <a:xfrm>
            <a:off x="251520" y="1628800"/>
            <a:ext cx="8640960" cy="1008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E23474-691F-4768-AC13-5010E27E41BE}"/>
              </a:ext>
            </a:extLst>
          </p:cNvPr>
          <p:cNvSpPr txBox="1"/>
          <p:nvPr/>
        </p:nvSpPr>
        <p:spPr>
          <a:xfrm>
            <a:off x="1115616" y="386104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>
                <a:solidFill>
                  <a:schemeClr val="bg1"/>
                </a:solidFill>
              </a:rPr>
              <a:t>Development of sport in the UK. How has is changed over time. </a:t>
            </a:r>
          </a:p>
          <a:p>
            <a:pPr marL="285750" indent="-285750">
              <a:buFontTx/>
              <a:buChar char="-"/>
            </a:pPr>
            <a:r>
              <a:rPr lang="en-GB" sz="2400">
                <a:solidFill>
                  <a:schemeClr val="bg1"/>
                </a:solidFill>
              </a:rPr>
              <a:t>Technology in sport</a:t>
            </a:r>
          </a:p>
          <a:p>
            <a:pPr marL="285750" indent="-285750">
              <a:buFontTx/>
              <a:buChar char="-"/>
            </a:pPr>
            <a:r>
              <a:rPr lang="en-GB" sz="2400">
                <a:solidFill>
                  <a:schemeClr val="bg1"/>
                </a:solidFill>
              </a:rPr>
              <a:t>Deviance in sport. </a:t>
            </a:r>
          </a:p>
          <a:p>
            <a:pPr marL="285750" indent="-285750">
              <a:buFontTx/>
              <a:buChar char="-"/>
            </a:pPr>
            <a:r>
              <a:rPr lang="en-GB" sz="2400">
                <a:solidFill>
                  <a:schemeClr val="bg1"/>
                </a:solidFill>
              </a:rPr>
              <a:t>Governing bodies and how they support athletes reach top level sport. 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04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13247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chemeClr val="bg1"/>
                </a:solidFill>
              </a:rPr>
              <a:t>Identify 3 examples where technology helps create fair outcomes. </a:t>
            </a:r>
          </a:p>
          <a:p>
            <a:pPr marL="514350" indent="-514350">
              <a:buFont typeface="+mj-lt"/>
              <a:buAutoNum type="arabicPeriod"/>
            </a:pPr>
            <a:endParaRPr lang="en-GB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386104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864713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bg1"/>
                </a:solidFill>
              </a:rPr>
              <a:t>TMO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bg1"/>
                </a:solidFill>
              </a:rPr>
              <a:t>Cricket camera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bg1"/>
                </a:solidFill>
              </a:rPr>
              <a:t>Any other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350100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32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>
                <a:solidFill>
                  <a:schemeClr val="bg1"/>
                </a:solidFill>
              </a:rPr>
              <a:t>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>
                <a:solidFill>
                  <a:schemeClr val="bg1"/>
                </a:solidFill>
              </a:rPr>
              <a:t>Hawk Eye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>
                <a:solidFill>
                  <a:schemeClr val="bg1"/>
                </a:solidFill>
              </a:rPr>
              <a:t>Starting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>
                <a:solidFill>
                  <a:schemeClr val="bg1"/>
                </a:solidFill>
              </a:rPr>
              <a:t>Ref cam</a:t>
            </a:r>
          </a:p>
        </p:txBody>
      </p:sp>
    </p:spTree>
    <p:extLst>
      <p:ext uri="{BB962C8B-B14F-4D97-AF65-F5344CB8AC3E}">
        <p14:creationId xmlns:p14="http://schemas.microsoft.com/office/powerpoint/2010/main" val="334993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026" y="188640"/>
            <a:ext cx="8229600" cy="792087"/>
          </a:xfrm>
        </p:spPr>
        <p:txBody>
          <a:bodyPr/>
          <a:lstStyle/>
          <a:p>
            <a:pPr marL="0" indent="0">
              <a:buNone/>
            </a:pPr>
            <a:r>
              <a:rPr lang="en-GB" b="1" u="sng">
                <a:solidFill>
                  <a:schemeClr val="bg1"/>
                </a:solidFill>
              </a:rPr>
              <a:t>2. What causes violence in sport?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2655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Pressure to win – management, sponsorship</a:t>
            </a:r>
          </a:p>
          <a:p>
            <a:r>
              <a:rPr lang="en-GB">
                <a:solidFill>
                  <a:schemeClr val="bg1"/>
                </a:solidFill>
              </a:rPr>
              <a:t>Desire to win – intrinsic and extrinsic motivation</a:t>
            </a:r>
          </a:p>
          <a:p>
            <a:r>
              <a:rPr lang="en-GB">
                <a:solidFill>
                  <a:schemeClr val="bg1"/>
                </a:solidFill>
              </a:rPr>
              <a:t>Nature of the game – physical, aggressive, ice hockey, bats, boxing, </a:t>
            </a:r>
          </a:p>
          <a:p>
            <a:r>
              <a:rPr lang="en-GB">
                <a:solidFill>
                  <a:schemeClr val="bg1"/>
                </a:solidFill>
              </a:rPr>
              <a:t>Spectators and alcohol/drugs – increases violence, passion, over confident in rowdy situations. </a:t>
            </a:r>
          </a:p>
          <a:p>
            <a:r>
              <a:rPr lang="en-GB">
                <a:solidFill>
                  <a:schemeClr val="bg1"/>
                </a:solidFill>
              </a:rPr>
              <a:t>Rivalries between clubs</a:t>
            </a:r>
          </a:p>
          <a:p>
            <a:r>
              <a:rPr lang="en-GB">
                <a:solidFill>
                  <a:schemeClr val="bg1"/>
                </a:solidFill>
              </a:rPr>
              <a:t>Spectators to see others being violent - encourages</a:t>
            </a:r>
          </a:p>
          <a:p>
            <a:r>
              <a:rPr lang="en-GB">
                <a:solidFill>
                  <a:schemeClr val="bg1"/>
                </a:solidFill>
              </a:rPr>
              <a:t>Media increase tension – pre game tension, social media, </a:t>
            </a:r>
          </a:p>
          <a:p>
            <a:r>
              <a:rPr lang="en-GB">
                <a:solidFill>
                  <a:schemeClr val="bg1"/>
                </a:solidFill>
              </a:rPr>
              <a:t>Officials – unfair decisions, poor control over the game, 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3707904" cy="2425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81128"/>
            <a:ext cx="3824817" cy="2276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257" y="0"/>
            <a:ext cx="4340660" cy="242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5" y="4460275"/>
            <a:ext cx="3635896" cy="2397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2420888"/>
            <a:ext cx="326286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50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u="sng">
                <a:solidFill>
                  <a:schemeClr val="bg1"/>
                </a:solidFill>
              </a:rPr>
              <a:t>3. How has technology become entertaining to watch?</a:t>
            </a:r>
            <a:br>
              <a:rPr lang="en-GB" sz="3200">
                <a:solidFill>
                  <a:schemeClr val="bg1"/>
                </a:solidFill>
              </a:rPr>
            </a:br>
            <a:br>
              <a:rPr lang="en-GB" sz="3200">
                <a:solidFill>
                  <a:schemeClr val="bg1"/>
                </a:solidFill>
              </a:rPr>
            </a:br>
            <a:br>
              <a:rPr lang="en-GB" sz="3200">
                <a:solidFill>
                  <a:schemeClr val="bg1"/>
                </a:solidFill>
              </a:rPr>
            </a:b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28800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</a:rPr>
              <a:t>Action replays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</a:rPr>
              <a:t>Slow motion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</a:rPr>
              <a:t>More camera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</a:rPr>
              <a:t>Pause live sport and rewind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</a:rPr>
              <a:t>Improved analysis – more ex professionals commentating </a:t>
            </a:r>
          </a:p>
        </p:txBody>
      </p:sp>
    </p:spTree>
    <p:extLst>
      <p:ext uri="{BB962C8B-B14F-4D97-AF65-F5344CB8AC3E}">
        <p14:creationId xmlns:p14="http://schemas.microsoft.com/office/powerpoint/2010/main" val="19777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4221" y="4412616"/>
            <a:ext cx="4218798" cy="2334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20" y="30919"/>
            <a:ext cx="3716923" cy="2387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687" y="2355946"/>
            <a:ext cx="3353091" cy="208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5" y="4412616"/>
            <a:ext cx="3462828" cy="2414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731" y="0"/>
            <a:ext cx="4060288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3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51" t="17252" r="9838" b="2401"/>
          <a:stretch/>
        </p:blipFill>
        <p:spPr>
          <a:xfrm>
            <a:off x="179512" y="1074656"/>
            <a:ext cx="8877714" cy="4946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33265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/>
              <a:t>A Level PE – 2 year course</a:t>
            </a:r>
          </a:p>
        </p:txBody>
      </p:sp>
    </p:spTree>
    <p:extLst>
      <p:ext uri="{BB962C8B-B14F-4D97-AF65-F5344CB8AC3E}">
        <p14:creationId xmlns:p14="http://schemas.microsoft.com/office/powerpoint/2010/main" val="302051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70D71B-6E21-47D1-8040-E9E61B6F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Practical and Coursework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06EEB8-2B92-4E77-A026-F2F9B40B3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000"/>
          <a:stretch/>
        </p:blipFill>
        <p:spPr>
          <a:xfrm>
            <a:off x="241115" y="1916832"/>
            <a:ext cx="866177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9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3065-6179-43BE-B2E9-11201C56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81" y="187319"/>
            <a:ext cx="8229600" cy="1143000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Practical and Coursework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8F941-056E-4F63-9410-BE5A1404F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019" y="1215232"/>
            <a:ext cx="4040188" cy="639762"/>
          </a:xfrm>
        </p:spPr>
        <p:txBody>
          <a:bodyPr/>
          <a:lstStyle/>
          <a:p>
            <a:r>
              <a:rPr lang="en-GB" u="sng">
                <a:solidFill>
                  <a:schemeClr val="bg1"/>
                </a:solidFill>
              </a:rPr>
              <a:t>Practical</a:t>
            </a:r>
            <a:endParaRPr lang="en-US" u="sng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E453E-97CE-4604-9F6E-28031A15E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08" y="1988840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GB">
                <a:solidFill>
                  <a:schemeClr val="bg1"/>
                </a:solidFill>
              </a:rPr>
              <a:t>1 sport </a:t>
            </a:r>
          </a:p>
          <a:p>
            <a:r>
              <a:rPr lang="en-GB">
                <a:solidFill>
                  <a:schemeClr val="bg1"/>
                </a:solidFill>
              </a:rPr>
              <a:t>In your own time. We cannot teach all sports from the class.</a:t>
            </a:r>
          </a:p>
          <a:p>
            <a:r>
              <a:rPr lang="en-GB">
                <a:solidFill>
                  <a:schemeClr val="bg1"/>
                </a:solidFill>
              </a:rPr>
              <a:t>You need to keep a log of competition. This helps to show the level you participate at.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739358-7B27-48E6-990A-72C174AB4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6601" y="1215232"/>
            <a:ext cx="4041775" cy="639762"/>
          </a:xfrm>
        </p:spPr>
        <p:txBody>
          <a:bodyPr/>
          <a:lstStyle/>
          <a:p>
            <a:r>
              <a:rPr lang="en-GB" u="sng">
                <a:solidFill>
                  <a:schemeClr val="bg1"/>
                </a:solidFill>
              </a:rPr>
              <a:t>Coursework</a:t>
            </a:r>
            <a:r>
              <a:rPr lang="en-GB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E8E2FF-585E-4B20-8D22-11C4B6AAE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GB">
                <a:solidFill>
                  <a:schemeClr val="bg1"/>
                </a:solidFill>
              </a:rPr>
              <a:t>EAPI talk (</a:t>
            </a:r>
            <a:r>
              <a:rPr lang="en-US">
                <a:solidFill>
                  <a:schemeClr val="bg1"/>
                </a:solidFill>
              </a:rPr>
              <a:t>Evaluation and Analysis of performance for improvement)</a:t>
            </a:r>
          </a:p>
          <a:p>
            <a:r>
              <a:rPr lang="en-GB">
                <a:solidFill>
                  <a:schemeClr val="bg1"/>
                </a:solidFill>
              </a:rPr>
              <a:t>You will watch a performer from your sport and identify their strengths and weaknesses </a:t>
            </a:r>
            <a:r>
              <a:rPr lang="en-GB" err="1">
                <a:solidFill>
                  <a:schemeClr val="bg1"/>
                </a:solidFill>
              </a:rPr>
              <a:t>eg</a:t>
            </a:r>
            <a:r>
              <a:rPr lang="en-GB">
                <a:solidFill>
                  <a:schemeClr val="bg1"/>
                </a:solidFill>
              </a:rPr>
              <a:t> are they good at passing)</a:t>
            </a:r>
          </a:p>
          <a:p>
            <a:r>
              <a:rPr lang="en-GB">
                <a:solidFill>
                  <a:schemeClr val="bg1"/>
                </a:solidFill>
              </a:rPr>
              <a:t>Then create a development plan for their major weakness.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143000"/>
          </a:xfrm>
        </p:spPr>
        <p:txBody>
          <a:bodyPr/>
          <a:lstStyle/>
          <a:p>
            <a:r>
              <a:rPr lang="en-GB" b="1" u="sng"/>
              <a:t>A’ Level PE Course – 2 year course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724034"/>
              </p:ext>
            </p:extLst>
          </p:nvPr>
        </p:nvGraphicFramePr>
        <p:xfrm>
          <a:off x="287523" y="1259632"/>
          <a:ext cx="8568951" cy="546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Content overview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/>
                        <a:t>Assessment</a:t>
                      </a:r>
                      <a:r>
                        <a:rPr lang="en-GB" baseline="0"/>
                        <a:t> overview</a:t>
                      </a:r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Applied anatomy and physiology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Exercise physiology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Biomechanics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/>
                        <a:t>Physiological factors affecting</a:t>
                      </a:r>
                      <a:r>
                        <a:rPr lang="en-GB" b="1" u="sng" baseline="0"/>
                        <a:t> performance (01)</a:t>
                      </a:r>
                    </a:p>
                    <a:p>
                      <a:r>
                        <a:rPr lang="en-GB" baseline="0"/>
                        <a:t>90 marks</a:t>
                      </a:r>
                    </a:p>
                    <a:p>
                      <a:r>
                        <a:rPr lang="en-GB" baseline="0"/>
                        <a:t>2 hour written paper</a:t>
                      </a:r>
                      <a:endParaRPr lang="en-GB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/>
                        <a:t>30% </a:t>
                      </a:r>
                      <a:r>
                        <a:rPr lang="en-GB"/>
                        <a:t>of</a:t>
                      </a:r>
                      <a:r>
                        <a:rPr lang="en-GB" baseline="0"/>
                        <a:t> total A’ Level </a:t>
                      </a:r>
                      <a:endParaRPr lang="en-GB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0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Skill Acquisition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Sport Psychology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/>
                        <a:t>Psychological factors</a:t>
                      </a:r>
                      <a:r>
                        <a:rPr lang="en-GB" b="1" u="sng" baseline="0"/>
                        <a:t> affecting performance (02)</a:t>
                      </a:r>
                    </a:p>
                    <a:p>
                      <a:r>
                        <a:rPr lang="en-GB" baseline="0"/>
                        <a:t>60 marks</a:t>
                      </a:r>
                    </a:p>
                    <a:p>
                      <a:r>
                        <a:rPr lang="en-GB" baseline="0"/>
                        <a:t>1 hour written paper</a:t>
                      </a:r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/>
                        <a:t>20%</a:t>
                      </a:r>
                      <a:r>
                        <a:rPr lang="en-GB"/>
                        <a:t> of total</a:t>
                      </a:r>
                      <a:r>
                        <a:rPr lang="en-GB" baseline="0"/>
                        <a:t> A’ Level </a:t>
                      </a:r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Sport and Society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Contemporary Issues in Physical</a:t>
                      </a:r>
                      <a:r>
                        <a:rPr lang="en-GB" baseline="0"/>
                        <a:t> activity and sport</a:t>
                      </a:r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/>
                        <a:t>Socio-cultural</a:t>
                      </a:r>
                      <a:r>
                        <a:rPr lang="en-GB" b="1" u="sng" baseline="0"/>
                        <a:t> issues in physical activity and sport (03) </a:t>
                      </a:r>
                    </a:p>
                    <a:p>
                      <a:r>
                        <a:rPr lang="en-GB" baseline="0"/>
                        <a:t>60 marks</a:t>
                      </a:r>
                    </a:p>
                    <a:p>
                      <a:r>
                        <a:rPr lang="en-GB" baseline="0"/>
                        <a:t>1 hour written paper</a:t>
                      </a:r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/>
                        <a:t>20%</a:t>
                      </a:r>
                      <a:r>
                        <a:rPr lang="en-GB"/>
                        <a:t> Of total A’ Level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Performance</a:t>
                      </a:r>
                      <a:r>
                        <a:rPr lang="en-GB" baseline="0"/>
                        <a:t>/Coaching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/>
                        <a:t>Evaluation and Analysis of performance for improvement (EAPI) 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/>
                        <a:t>Performance</a:t>
                      </a:r>
                      <a:r>
                        <a:rPr lang="en-GB" b="1" u="sng" baseline="0"/>
                        <a:t> in physical education (04)</a:t>
                      </a:r>
                    </a:p>
                    <a:p>
                      <a:r>
                        <a:rPr lang="en-GB" baseline="0"/>
                        <a:t>60 marks</a:t>
                      </a:r>
                    </a:p>
                    <a:p>
                      <a:r>
                        <a:rPr lang="en-GB" baseline="0"/>
                        <a:t>Non-exam assessment (NEA)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30%</a:t>
                      </a:r>
                      <a:r>
                        <a:rPr lang="en-GB"/>
                        <a:t> of total A’ Level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9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404664"/>
            <a:ext cx="5112568" cy="9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You will only need 1 sport for A’ level</a:t>
            </a:r>
          </a:p>
          <a:p>
            <a:r>
              <a:rPr lang="en-GB"/>
              <a:t>You will need to be participating in a competitive sport outside of school.</a:t>
            </a:r>
          </a:p>
          <a:p>
            <a:r>
              <a:rPr lang="en-GB"/>
              <a:t>You will need to support your own learning by working outside of lessons.</a:t>
            </a:r>
          </a:p>
          <a:p>
            <a:r>
              <a:rPr lang="en-GB"/>
              <a:t>Ask us for help if you need it.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Our expectations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079" y="4897437"/>
            <a:ext cx="28575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91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35" y="1052736"/>
            <a:ext cx="8229600" cy="1143000"/>
          </a:xfrm>
        </p:spPr>
        <p:txBody>
          <a:bodyPr>
            <a:noAutofit/>
          </a:bodyPr>
          <a:lstStyle/>
          <a:p>
            <a:r>
              <a:rPr lang="en-GB" sz="7200"/>
              <a:t>ANY 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708920"/>
            <a:ext cx="28479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8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4DD1-E674-4DA1-B581-E51ACC5D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Objective for today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07E-3006-40BA-A79C-96BA56B5A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/>
              <a:t>Overview of the course. How the course is split and how much is each content worth. </a:t>
            </a:r>
          </a:p>
          <a:p>
            <a:pPr marL="514350" indent="-514350">
              <a:buAutoNum type="arabicParenR"/>
            </a:pPr>
            <a:r>
              <a:rPr lang="en-GB"/>
              <a:t>Knowledge from paper 1</a:t>
            </a:r>
          </a:p>
          <a:p>
            <a:pPr marL="514350" indent="-514350">
              <a:buAutoNum type="arabicParenR"/>
            </a:pPr>
            <a:r>
              <a:rPr lang="en-GB"/>
              <a:t>Knowledge from paper 2</a:t>
            </a:r>
          </a:p>
          <a:p>
            <a:pPr marL="514350" indent="-514350">
              <a:buAutoNum type="arabicParenR"/>
            </a:pPr>
            <a:r>
              <a:rPr lang="en-GB"/>
              <a:t>Knowledge from paper 3</a:t>
            </a:r>
          </a:p>
          <a:p>
            <a:pPr marL="514350" indent="-514350">
              <a:buAutoNum type="arabicParenR"/>
            </a:pPr>
            <a:r>
              <a:rPr lang="en-GB"/>
              <a:t>How practical and coursework will be assessed. </a:t>
            </a:r>
          </a:p>
          <a:p>
            <a:pPr marL="514350" indent="-514350">
              <a:buAutoNum type="arabicParenR"/>
            </a:pPr>
            <a:r>
              <a:rPr lang="en-GB"/>
              <a:t>Expectations from A level 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5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99A9-9B0C-4ED8-B2B4-4CA07743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>
                <a:solidFill>
                  <a:schemeClr val="bg1"/>
                </a:solidFill>
              </a:rPr>
              <a:t>Paper 1</a:t>
            </a:r>
            <a:endParaRPr lang="en-US" b="1" u="sng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B953E7-7498-4399-8F3F-3383442A3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0730"/>
          <a:stretch/>
        </p:blipFill>
        <p:spPr>
          <a:xfrm>
            <a:off x="511453" y="1600201"/>
            <a:ext cx="8121093" cy="1324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398B57-CC45-436C-BE92-48ED9A1A9513}"/>
              </a:ext>
            </a:extLst>
          </p:cNvPr>
          <p:cNvSpPr txBox="1"/>
          <p:nvPr/>
        </p:nvSpPr>
        <p:spPr>
          <a:xfrm>
            <a:off x="611560" y="3738757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Body systems including cardiovascular, respiratory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Energy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Diet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Sport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Biomechanics of the body in sport. 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1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7504" y="1556792"/>
            <a:ext cx="487680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5400" b="1" u="sng">
                <a:solidFill>
                  <a:schemeClr val="bg1"/>
                </a:solidFill>
                <a:latin typeface="+mn-lt"/>
              </a:rPr>
              <a:t>Label the Heart</a:t>
            </a:r>
          </a:p>
          <a:p>
            <a:pPr algn="ctr">
              <a:spcBef>
                <a:spcPct val="50000"/>
              </a:spcBef>
            </a:pPr>
            <a:endParaRPr lang="en-GB" altLang="en-US" sz="1400" b="1" u="sng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  <a:latin typeface="+mn-lt"/>
              </a:rPr>
              <a:t>Use the work sheet to identify what you know</a:t>
            </a:r>
            <a:endParaRPr lang="en-GB" altLang="en-US" sz="11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835740"/>
            <a:ext cx="311842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4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16632"/>
            <a:ext cx="2808312" cy="576064"/>
          </a:xfrm>
        </p:spPr>
        <p:txBody>
          <a:bodyPr>
            <a:noAutofit/>
          </a:bodyPr>
          <a:lstStyle/>
          <a:p>
            <a:r>
              <a:rPr lang="en-GB" sz="3200" u="sng">
                <a:solidFill>
                  <a:schemeClr val="bg1"/>
                </a:solidFill>
              </a:rPr>
              <a:t>Answers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57" t="23333" r="26777" b="15278"/>
          <a:stretch/>
        </p:blipFill>
        <p:spPr>
          <a:xfrm>
            <a:off x="1835696" y="260648"/>
            <a:ext cx="692449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1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7772400" cy="1470025"/>
          </a:xfrm>
        </p:spPr>
        <p:txBody>
          <a:bodyPr/>
          <a:lstStyle/>
          <a:p>
            <a:r>
              <a:rPr lang="en-GB" b="1" u="sng">
                <a:solidFill>
                  <a:schemeClr val="bg1"/>
                </a:solidFill>
              </a:rPr>
              <a:t>Route of Blood Around the Body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4218592" cy="1752600"/>
          </a:xfrm>
        </p:spPr>
        <p:txBody>
          <a:bodyPr>
            <a:normAutofit lnSpcReduction="10000"/>
          </a:bodyPr>
          <a:lstStyle/>
          <a:p>
            <a:r>
              <a:rPr lang="en-GB" sz="2400">
                <a:solidFill>
                  <a:schemeClr val="bg1"/>
                </a:solidFill>
              </a:rPr>
              <a:t>Using</a:t>
            </a:r>
            <a:r>
              <a:rPr lang="en-GB" sz="2400"/>
              <a:t> </a:t>
            </a:r>
            <a:r>
              <a:rPr lang="en-GB" sz="2400">
                <a:solidFill>
                  <a:schemeClr val="bg1"/>
                </a:solidFill>
              </a:rPr>
              <a:t>the cards provided,</a:t>
            </a:r>
          </a:p>
          <a:p>
            <a:r>
              <a:rPr lang="en-GB" sz="2400">
                <a:solidFill>
                  <a:schemeClr val="bg1"/>
                </a:solidFill>
              </a:rPr>
              <a:t>Identify the correct order in </a:t>
            </a:r>
          </a:p>
          <a:p>
            <a:r>
              <a:rPr lang="en-GB" sz="2400">
                <a:solidFill>
                  <a:schemeClr val="bg1"/>
                </a:solidFill>
              </a:rPr>
              <a:t>Which blood moves around</a:t>
            </a:r>
          </a:p>
          <a:p>
            <a:r>
              <a:rPr lang="en-GB" sz="2400">
                <a:solidFill>
                  <a:schemeClr val="bg1"/>
                </a:solidFill>
              </a:rPr>
              <a:t> the heart.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43895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This might help you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87624" y="4758844"/>
            <a:ext cx="2592288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268760"/>
            <a:ext cx="494168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6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u="sng">
                <a:solidFill>
                  <a:schemeClr val="bg1"/>
                </a:solidFill>
              </a:rPr>
              <a:t>2. Route of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616624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Vena Cava</a:t>
            </a:r>
          </a:p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Right Atrium 				</a:t>
            </a:r>
          </a:p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Tricuspid Valve				</a:t>
            </a:r>
          </a:p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Right Ventricle				</a:t>
            </a:r>
          </a:p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Semi-lunar Valve 				</a:t>
            </a:r>
          </a:p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Pulmonary Artery 			</a:t>
            </a:r>
          </a:p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Lungs 					</a:t>
            </a:r>
          </a:p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Pulmonary Vein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23728" y="1556792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35696" y="23488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5696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63688" y="37170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63688" y="44371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475656" y="5157192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47664" y="5805264"/>
            <a:ext cx="151216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84168" y="5805264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444208" y="50851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444208" y="44371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444208" y="37170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444208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444208" y="23488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580112" y="1484784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68144" y="1844824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 Body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256490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Aorta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321297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Semi-</a:t>
            </a:r>
            <a:r>
              <a:rPr lang="en-GB" sz="3200" err="1">
                <a:solidFill>
                  <a:schemeClr val="bg1"/>
                </a:solidFill>
              </a:rPr>
              <a:t>luna</a:t>
            </a:r>
            <a:r>
              <a:rPr lang="en-GB" sz="3200">
                <a:solidFill>
                  <a:schemeClr val="bg1"/>
                </a:solidFill>
              </a:rPr>
              <a:t> valve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0112" y="386104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Left ventricle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6096" y="458112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Bicuspid valve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104" y="522920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Left Atrium </a:t>
            </a:r>
          </a:p>
        </p:txBody>
      </p:sp>
    </p:spTree>
    <p:extLst>
      <p:ext uri="{BB962C8B-B14F-4D97-AF65-F5344CB8AC3E}">
        <p14:creationId xmlns:p14="http://schemas.microsoft.com/office/powerpoint/2010/main" val="282501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27AE-6300-477D-97F7-AFBC14E9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7750"/>
            <a:ext cx="8229600" cy="1143000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Paper 2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FDB242-FFDA-416D-8866-2357195D2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270" b="48456"/>
          <a:stretch/>
        </p:blipFill>
        <p:spPr>
          <a:xfrm>
            <a:off x="755576" y="2060848"/>
            <a:ext cx="8121093" cy="1008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055937-7B54-4920-9650-44A47E2A9BAE}"/>
              </a:ext>
            </a:extLst>
          </p:cNvPr>
          <p:cNvSpPr txBox="1"/>
          <p:nvPr/>
        </p:nvSpPr>
        <p:spPr>
          <a:xfrm>
            <a:off x="827584" y="3933056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Personality in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Aggression in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Sports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How do we learn and skill and remember it. 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9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9" ma:contentTypeDescription="Create a new document." ma:contentTypeScope="" ma:versionID="0afcf23cfe9b450c77ddbb6b1274bcae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e5279740878779e5cf0772960598e39c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af94c68-3a47-42a6-be9b-7b315d5a8e27}" ma:internalName="TaxCatchAll" ma:showField="CatchAllData" ma:web="0ff20ada-ea1e-4479-af96-12e7f68be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f20ada-ea1e-4479-af96-12e7f68be8f6" xsi:nil="true"/>
    <lcf76f155ced4ddcb4097134ff3c332f xmlns="3ae4bebc-5183-402f-9a72-94513702be8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2FF86D-C8EE-4659-88D5-921B8DD65E4B}"/>
</file>

<file path=customXml/itemProps2.xml><?xml version="1.0" encoding="utf-8"?>
<ds:datastoreItem xmlns:ds="http://schemas.openxmlformats.org/officeDocument/2006/customXml" ds:itemID="{18E70702-F9BF-4187-A44F-A3B97A8A68EE}">
  <ds:schemaRefs>
    <ds:schemaRef ds:uri="af5db624-cada-4978-b094-c04850ab1a29"/>
    <ds:schemaRef ds:uri="e3630ff6-a346-4ef2-b219-87c3ee39129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97666E-56DC-415D-9202-DE8A5FF80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24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2_Office Theme</vt:lpstr>
      <vt:lpstr>1_Office Theme</vt:lpstr>
      <vt:lpstr>PowerPoint Presentation</vt:lpstr>
      <vt:lpstr>PowerPoint Presentation</vt:lpstr>
      <vt:lpstr>Objective for today</vt:lpstr>
      <vt:lpstr>Paper 1</vt:lpstr>
      <vt:lpstr>PowerPoint Presentation</vt:lpstr>
      <vt:lpstr>Answers </vt:lpstr>
      <vt:lpstr>Route of Blood Around the Body</vt:lpstr>
      <vt:lpstr>2. Route of Blood</vt:lpstr>
      <vt:lpstr>Paper 2</vt:lpstr>
      <vt:lpstr>Short Term Memory Store</vt:lpstr>
      <vt:lpstr>PowerPoint Presentation</vt:lpstr>
      <vt:lpstr>Short Term Memory Game 2</vt:lpstr>
      <vt:lpstr>Feedback Game 3</vt:lpstr>
      <vt:lpstr>Paper 3</vt:lpstr>
      <vt:lpstr>PowerPoint Presentation</vt:lpstr>
      <vt:lpstr>Pressure to win – management, sponsorship Desire to win – intrinsic and extrinsic motivation Nature of the game – physical, aggressive, ice hockey, bats, boxing,  Spectators and alcohol/drugs – increases violence, passion, over confident in rowdy situations.  Rivalries between clubs Spectators to see others being violent - encourages Media increase tension – pre game tension, social media,  Officials – unfair decisions, poor control over the game,  </vt:lpstr>
      <vt:lpstr>PowerPoint Presentation</vt:lpstr>
      <vt:lpstr>3. How has technology become entertaining to watch?   </vt:lpstr>
      <vt:lpstr>PowerPoint Presentation</vt:lpstr>
      <vt:lpstr>Practical and Coursework </vt:lpstr>
      <vt:lpstr>Practical and Coursework </vt:lpstr>
      <vt:lpstr>A’ Level PE Course – 2 year course</vt:lpstr>
      <vt:lpstr>Our expectations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PE Taster Lesson</dc:title>
  <dc:creator>Ian Jubb</dc:creator>
  <cp:revision>1</cp:revision>
  <cp:lastPrinted>2019-12-03T10:10:31Z</cp:lastPrinted>
  <dcterms:created xsi:type="dcterms:W3CDTF">2014-01-07T09:42:35Z</dcterms:created>
  <dcterms:modified xsi:type="dcterms:W3CDTF">2026-06-25T10:37:04Z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  <property fmtid="{D5CDD505-2E9C-101B-9397-08002B2CF9AE}" pid="3" name="Order">
    <vt:r8>801800</vt:r8>
  </property>
  <property fmtid="{D5CDD505-2E9C-101B-9397-08002B2CF9AE}" pid="4" name="MediaServiceImageTags">
    <vt:lpwstr/>
  </property>
</Properties>
</file>