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3" r:id="rId4"/>
  </p:sldMasterIdLst>
  <p:sldIdLst>
    <p:sldId id="256" r:id="rId5"/>
    <p:sldId id="266" r:id="rId6"/>
    <p:sldId id="257" r:id="rId7"/>
    <p:sldId id="258" r:id="rId8"/>
    <p:sldId id="263" r:id="rId9"/>
    <p:sldId id="268" r:id="rId10"/>
    <p:sldId id="269" r:id="rId11"/>
    <p:sldId id="271" r:id="rId12"/>
    <p:sldId id="270" r:id="rId13"/>
    <p:sldId id="264" r:id="rId14"/>
    <p:sldId id="261" r:id="rId15"/>
    <p:sldId id="262" r:id="rId16"/>
    <p:sldId id="26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35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en-GB"/>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en-GB"/>
            </a:p>
          </p:txBody>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5" name="Footer Placeholder 4"/>
          <p:cNvSpPr>
            <a:spLocks noGrp="1"/>
          </p:cNvSpPr>
          <p:nvPr>
            <p:ph type="ftr" sz="quarter" idx="11"/>
          </p:nvPr>
        </p:nvSpPr>
        <p:spPr>
          <a:xfrm>
            <a:off x="812805" y="6272785"/>
            <a:ext cx="4745736" cy="365125"/>
          </a:xfrm>
        </p:spPr>
        <p:txBody>
          <a:bodyPr/>
          <a:lstStyle/>
          <a:p>
            <a:endParaRPr lang="en-GB"/>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4DBF2F89-B296-498B-B6A1-EAB97999843A}" type="slidenum">
              <a:rPr lang="en-GB" smtClean="0"/>
              <a:pPr/>
              <a:t>‹#›</a:t>
            </a:fld>
            <a:endParaRPr lang="en-GB"/>
          </a:p>
        </p:txBody>
      </p:sp>
    </p:spTree>
    <p:extLst>
      <p:ext uri="{BB962C8B-B14F-4D97-AF65-F5344CB8AC3E}">
        <p14:creationId xmlns:p14="http://schemas.microsoft.com/office/powerpoint/2010/main" val="937396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DBF2F89-B296-498B-B6A1-EAB97999843A}" type="slidenum">
              <a:rPr lang="en-GB" smtClean="0"/>
              <a:pPr/>
              <a:t>‹#›</a:t>
            </a:fld>
            <a:endParaRPr lang="en-GB"/>
          </a:p>
        </p:txBody>
      </p:sp>
    </p:spTree>
    <p:extLst>
      <p:ext uri="{BB962C8B-B14F-4D97-AF65-F5344CB8AC3E}">
        <p14:creationId xmlns:p14="http://schemas.microsoft.com/office/powerpoint/2010/main" val="2551652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DBF2F89-B296-498B-B6A1-EAB97999843A}" type="slidenum">
              <a:rPr lang="en-GB" smtClean="0"/>
              <a:pPr/>
              <a:t>‹#›</a:t>
            </a:fld>
            <a:endParaRPr lang="en-GB"/>
          </a:p>
        </p:txBody>
      </p:sp>
    </p:spTree>
    <p:extLst>
      <p:ext uri="{BB962C8B-B14F-4D97-AF65-F5344CB8AC3E}">
        <p14:creationId xmlns:p14="http://schemas.microsoft.com/office/powerpoint/2010/main" val="3674049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BF2F89-B296-498B-B6A1-EAB97999843A}" type="slidenum">
              <a:rPr lang="en-GB" smtClean="0"/>
              <a:pPr/>
              <a:t>‹#›</a:t>
            </a:fld>
            <a:endParaRPr lang="en-GB"/>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90643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DBF2F89-B296-498B-B6A1-EAB97999843A}" type="slidenum">
              <a:rPr lang="en-GB" smtClean="0"/>
              <a:pPr/>
              <a:t>‹#›</a:t>
            </a:fld>
            <a:endParaRPr lang="en-GB"/>
          </a:p>
        </p:txBody>
      </p:sp>
    </p:spTree>
    <p:extLst>
      <p:ext uri="{BB962C8B-B14F-4D97-AF65-F5344CB8AC3E}">
        <p14:creationId xmlns:p14="http://schemas.microsoft.com/office/powerpoint/2010/main" val="2361786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en-US"/>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fld id="{D0CC2AB6-203F-4F5F-843F-13DA911DC575}" type="datetimeFigureOut">
              <a:rPr lang="en-GB" smtClean="0"/>
              <a:pPr/>
              <a:t>29/06/2026</a:t>
            </a:fld>
            <a:endParaRPr lang="en-GB"/>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endParaRPr lang="en-GB"/>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4DBF2F89-B296-498B-B6A1-EAB97999843A}" type="slidenum">
              <a:rPr lang="en-GB" smtClean="0"/>
              <a:pPr/>
              <a:t>‹#›</a:t>
            </a:fld>
            <a:endParaRPr lang="en-GB"/>
          </a:p>
        </p:txBody>
      </p:sp>
    </p:spTree>
    <p:extLst>
      <p:ext uri="{BB962C8B-B14F-4D97-AF65-F5344CB8AC3E}">
        <p14:creationId xmlns:p14="http://schemas.microsoft.com/office/powerpoint/2010/main" val="231097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BF2F89-B296-498B-B6A1-EAB97999843A}" type="slidenum">
              <a:rPr lang="en-GB" smtClean="0"/>
              <a:pPr/>
              <a:t>‹#›</a:t>
            </a:fld>
            <a:endParaRPr lang="en-GB"/>
          </a:p>
        </p:txBody>
      </p:sp>
    </p:spTree>
    <p:extLst>
      <p:ext uri="{BB962C8B-B14F-4D97-AF65-F5344CB8AC3E}">
        <p14:creationId xmlns:p14="http://schemas.microsoft.com/office/powerpoint/2010/main" val="3698110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DBF2F89-B296-498B-B6A1-EAB97999843A}" type="slidenum">
              <a:rPr lang="en-GB" smtClean="0"/>
              <a:pPr/>
              <a:t>‹#›</a:t>
            </a:fld>
            <a:endParaRPr lang="en-GB"/>
          </a:p>
        </p:txBody>
      </p:sp>
    </p:spTree>
    <p:extLst>
      <p:ext uri="{BB962C8B-B14F-4D97-AF65-F5344CB8AC3E}">
        <p14:creationId xmlns:p14="http://schemas.microsoft.com/office/powerpoint/2010/main" val="303670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fld id="{D0CC2AB6-203F-4F5F-843F-13DA911DC575}" type="datetimeFigureOut">
              <a:rPr lang="en-GB" smtClean="0"/>
              <a:pPr/>
              <a:t>29/06/2026</a:t>
            </a:fld>
            <a:endParaRPr lang="en-GB"/>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endParaRPr lang="en-GB"/>
          </a:p>
        </p:txBody>
      </p:sp>
      <p:sp>
        <p:nvSpPr>
          <p:cNvPr id="5" name="Slide Number Placeholder 4"/>
          <p:cNvSpPr>
            <a:spLocks noGrp="1"/>
          </p:cNvSpPr>
          <p:nvPr>
            <p:ph type="sldNum" sz="quarter" idx="12"/>
          </p:nvPr>
        </p:nvSpPr>
        <p:spPr/>
        <p:txBody>
          <a:bodyPr/>
          <a:lstStyle/>
          <a:p>
            <a:fld id="{4DBF2F89-B296-498B-B6A1-EAB97999843A}" type="slidenum">
              <a:rPr lang="en-GB" smtClean="0"/>
              <a:pPr/>
              <a:t>‹#›</a:t>
            </a:fld>
            <a:endParaRPr lang="en-GB"/>
          </a:p>
        </p:txBody>
      </p:sp>
    </p:spTree>
    <p:extLst>
      <p:ext uri="{BB962C8B-B14F-4D97-AF65-F5344CB8AC3E}">
        <p14:creationId xmlns:p14="http://schemas.microsoft.com/office/powerpoint/2010/main" val="3704160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DBF2F89-B296-498B-B6A1-EAB97999843A}" type="slidenum">
              <a:rPr lang="en-GB" smtClean="0"/>
              <a:pPr/>
              <a:t>‹#›</a:t>
            </a:fld>
            <a:endParaRPr lang="en-GB"/>
          </a:p>
        </p:txBody>
      </p:sp>
    </p:spTree>
    <p:extLst>
      <p:ext uri="{BB962C8B-B14F-4D97-AF65-F5344CB8AC3E}">
        <p14:creationId xmlns:p14="http://schemas.microsoft.com/office/powerpoint/2010/main" val="2083843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10" name="Footer Placeholder 9"/>
          <p:cNvSpPr>
            <a:spLocks noGrp="1"/>
          </p:cNvSpPr>
          <p:nvPr>
            <p:ph type="ftr" sz="quarter" idx="11"/>
          </p:nvPr>
        </p:nvSpPr>
        <p:spPr/>
        <p:txBody>
          <a:bodyPr/>
          <a:lstStyle/>
          <a:p>
            <a:endParaRPr lang="en-GB"/>
          </a:p>
        </p:txBody>
      </p:sp>
      <p:sp>
        <p:nvSpPr>
          <p:cNvPr id="11" name="Slide Number Placeholder 10"/>
          <p:cNvSpPr>
            <a:spLocks noGrp="1"/>
          </p:cNvSpPr>
          <p:nvPr>
            <p:ph type="sldNum" sz="quarter" idx="12"/>
          </p:nvPr>
        </p:nvSpPr>
        <p:spPr/>
        <p:txBody>
          <a:bodyPr/>
          <a:lstStyle/>
          <a:p>
            <a:fld id="{4DBF2F89-B296-498B-B6A1-EAB97999843A}" type="slidenum">
              <a:rPr lang="en-GB" smtClean="0"/>
              <a:pPr/>
              <a:t>‹#›</a:t>
            </a:fld>
            <a:endParaRPr lang="en-GB"/>
          </a:p>
        </p:txBody>
      </p:sp>
    </p:spTree>
    <p:extLst>
      <p:ext uri="{BB962C8B-B14F-4D97-AF65-F5344CB8AC3E}">
        <p14:creationId xmlns:p14="http://schemas.microsoft.com/office/powerpoint/2010/main" val="331269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fld id="{D0CC2AB6-203F-4F5F-843F-13DA911DC575}" type="datetimeFigureOut">
              <a:rPr lang="en-GB" smtClean="0"/>
              <a:pPr/>
              <a:t>29/06/2026</a:t>
            </a:fld>
            <a:endParaRPr lang="en-GB"/>
          </a:p>
        </p:txBody>
      </p:sp>
      <p:sp>
        <p:nvSpPr>
          <p:cNvPr id="10" name="Slide Number Placeholder 9"/>
          <p:cNvSpPr>
            <a:spLocks noGrp="1"/>
          </p:cNvSpPr>
          <p:nvPr>
            <p:ph type="sldNum" sz="quarter" idx="12"/>
          </p:nvPr>
        </p:nvSpPr>
        <p:spPr/>
        <p:txBody>
          <a:bodyPr/>
          <a:lstStyle/>
          <a:p>
            <a:fld id="{4DBF2F89-B296-498B-B6A1-EAB97999843A}" type="slidenum">
              <a:rPr lang="en-GB" smtClean="0"/>
              <a:pPr/>
              <a:t>‹#›</a:t>
            </a:fld>
            <a:endParaRPr lang="en-GB"/>
          </a:p>
        </p:txBody>
      </p:sp>
    </p:spTree>
    <p:extLst>
      <p:ext uri="{BB962C8B-B14F-4D97-AF65-F5344CB8AC3E}">
        <p14:creationId xmlns:p14="http://schemas.microsoft.com/office/powerpoint/2010/main" val="999050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a:lstStyle/>
            <a:p>
              <a:endParaRPr lang="en-GB"/>
            </a:p>
          </p:txBody>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a:lstStyle/>
            <a:p>
              <a:endParaRPr lang="en-GB"/>
            </a:p>
          </p:txBody>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fld id="{D0CC2AB6-203F-4F5F-843F-13DA911DC575}" type="datetimeFigureOut">
              <a:rPr lang="en-GB" smtClean="0"/>
              <a:pPr/>
              <a:t>29/06/2026</a:t>
            </a:fld>
            <a:endParaRPr lang="en-GB"/>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endParaRPr lang="en-GB"/>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4DBF2F89-B296-498B-B6A1-EAB97999843A}" type="slidenum">
              <a:rPr lang="en-GB" smtClean="0"/>
              <a:pPr/>
              <a:t>‹#›</a:t>
            </a:fld>
            <a:endParaRPr lang="en-GB"/>
          </a:p>
        </p:txBody>
      </p:sp>
    </p:spTree>
    <p:extLst>
      <p:ext uri="{BB962C8B-B14F-4D97-AF65-F5344CB8AC3E}">
        <p14:creationId xmlns:p14="http://schemas.microsoft.com/office/powerpoint/2010/main" val="2881307110"/>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 id="2147483865" r:id="rId12"/>
  </p:sldLayoutIdLst>
  <p:txStyles>
    <p:titleStyle>
      <a:lvl1pPr algn="l" defTabSz="914400" rtl="0" eaLnBrk="1" latinLnBrk="0" hangingPunct="1">
        <a:lnSpc>
          <a:spcPct val="90000"/>
        </a:lnSpc>
        <a:spcBef>
          <a:spcPct val="0"/>
        </a:spcBef>
        <a:buNone/>
        <a:defRPr sz="4200" b="0" kern="1200" cap="all"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A Level Music Technology</a:t>
            </a:r>
          </a:p>
        </p:txBody>
      </p:sp>
      <p:sp>
        <p:nvSpPr>
          <p:cNvPr id="3" name="Subtitle 2"/>
          <p:cNvSpPr>
            <a:spLocks noGrp="1"/>
          </p:cNvSpPr>
          <p:nvPr>
            <p:ph type="subTitle" idx="1"/>
          </p:nvPr>
        </p:nvSpPr>
        <p:spPr/>
        <p:txBody>
          <a:bodyPr>
            <a:normAutofit/>
          </a:bodyPr>
          <a:lstStyle/>
          <a:p>
            <a:r>
              <a:rPr lang="en-GB" dirty="0"/>
              <a:t>What you should expect and what will be expected of you.</a:t>
            </a:r>
          </a:p>
        </p:txBody>
      </p:sp>
    </p:spTree>
    <p:extLst>
      <p:ext uri="{BB962C8B-B14F-4D97-AF65-F5344CB8AC3E}">
        <p14:creationId xmlns:p14="http://schemas.microsoft.com/office/powerpoint/2010/main" val="2567951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6A4FB-F412-4E02-8459-62E757B98ADB}"/>
              </a:ext>
            </a:extLst>
          </p:cNvPr>
          <p:cNvSpPr>
            <a:spLocks noGrp="1"/>
          </p:cNvSpPr>
          <p:nvPr>
            <p:ph type="title"/>
          </p:nvPr>
        </p:nvSpPr>
        <p:spPr/>
        <p:txBody>
          <a:bodyPr/>
          <a:lstStyle/>
          <a:p>
            <a:r>
              <a:rPr lang="en-GB" dirty="0"/>
              <a:t>What do we learn and how? </a:t>
            </a:r>
            <a:endParaRPr lang="en-US" dirty="0"/>
          </a:p>
        </p:txBody>
      </p:sp>
      <p:sp>
        <p:nvSpPr>
          <p:cNvPr id="3" name="Content Placeholder 2">
            <a:extLst>
              <a:ext uri="{FF2B5EF4-FFF2-40B4-BE49-F238E27FC236}">
                <a16:creationId xmlns:a16="http://schemas.microsoft.com/office/drawing/2014/main" id="{AE46B714-5F98-440E-9E50-D249F8ECBC85}"/>
              </a:ext>
            </a:extLst>
          </p:cNvPr>
          <p:cNvSpPr>
            <a:spLocks noGrp="1"/>
          </p:cNvSpPr>
          <p:nvPr>
            <p:ph sz="quarter" idx="13"/>
          </p:nvPr>
        </p:nvSpPr>
        <p:spPr>
          <a:xfrm>
            <a:off x="609600" y="1268760"/>
            <a:ext cx="7924800" cy="5112568"/>
          </a:xfrm>
        </p:spPr>
        <p:txBody>
          <a:bodyPr>
            <a:normAutofit fontScale="85000" lnSpcReduction="20000"/>
          </a:bodyPr>
          <a:lstStyle/>
          <a:p>
            <a:pPr marL="0" indent="0">
              <a:buNone/>
            </a:pPr>
            <a:r>
              <a:rPr lang="en-GB" dirty="0"/>
              <a:t>Most of your learning will take place through a balance of theory-based knowledge demonstrated through practical application leading to practice tasks. </a:t>
            </a:r>
          </a:p>
          <a:p>
            <a:endParaRPr lang="en-GB" dirty="0"/>
          </a:p>
          <a:p>
            <a:pPr marL="0" indent="0">
              <a:buNone/>
            </a:pPr>
            <a:r>
              <a:rPr lang="en-GB" dirty="0"/>
              <a:t>Sampling</a:t>
            </a:r>
          </a:p>
          <a:p>
            <a:r>
              <a:rPr lang="en-GB" dirty="0"/>
              <a:t>Taking a short audio clip and manipulating it into something else</a:t>
            </a:r>
          </a:p>
          <a:p>
            <a:endParaRPr lang="en-GB" dirty="0"/>
          </a:p>
          <a:p>
            <a:pPr marL="0" indent="0">
              <a:buNone/>
            </a:pPr>
            <a:r>
              <a:rPr lang="en-GB" dirty="0"/>
              <a:t>Synthesis</a:t>
            </a:r>
          </a:p>
          <a:p>
            <a:r>
              <a:rPr lang="en-GB" dirty="0"/>
              <a:t>Using software to design and create your own instruments and sounds</a:t>
            </a:r>
          </a:p>
          <a:p>
            <a:endParaRPr lang="en-GB" dirty="0"/>
          </a:p>
          <a:p>
            <a:pPr marL="0" indent="0">
              <a:buNone/>
            </a:pPr>
            <a:r>
              <a:rPr lang="en-GB" dirty="0"/>
              <a:t>Recording and mixing Techniques</a:t>
            </a:r>
          </a:p>
          <a:p>
            <a:r>
              <a:rPr lang="en-GB" dirty="0"/>
              <a:t>How to record instruments including drums, guitars and vocals including how to mix and balance them.</a:t>
            </a:r>
          </a:p>
          <a:p>
            <a:endParaRPr lang="en-GB" dirty="0"/>
          </a:p>
          <a:p>
            <a:pPr marL="0" indent="0">
              <a:buNone/>
            </a:pPr>
            <a:r>
              <a:rPr lang="en-GB" dirty="0"/>
              <a:t>Effects and how they alter soundwaves </a:t>
            </a:r>
          </a:p>
          <a:p>
            <a:r>
              <a:rPr lang="en-GB" dirty="0"/>
              <a:t>How does each process alter the sound and which effects are linked? </a:t>
            </a:r>
          </a:p>
          <a:p>
            <a:endParaRPr lang="en-GB" dirty="0"/>
          </a:p>
        </p:txBody>
      </p:sp>
    </p:spTree>
    <p:extLst>
      <p:ext uri="{BB962C8B-B14F-4D97-AF65-F5344CB8AC3E}">
        <p14:creationId xmlns:p14="http://schemas.microsoft.com/office/powerpoint/2010/main" val="3138898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normAutofit fontScale="90000"/>
          </a:bodyPr>
          <a:lstStyle/>
          <a:p>
            <a:r>
              <a:rPr lang="en-GB" b="1" u="sng" dirty="0"/>
              <a:t>How will I be assessed and examined?</a:t>
            </a:r>
            <a:endParaRPr lang="en-GB" dirty="0"/>
          </a:p>
        </p:txBody>
      </p:sp>
      <p:sp>
        <p:nvSpPr>
          <p:cNvPr id="3" name="Content Placeholder 2"/>
          <p:cNvSpPr>
            <a:spLocks noGrp="1"/>
          </p:cNvSpPr>
          <p:nvPr>
            <p:ph sz="quarter" idx="13"/>
          </p:nvPr>
        </p:nvSpPr>
        <p:spPr>
          <a:xfrm>
            <a:off x="611560" y="1484784"/>
            <a:ext cx="7924800" cy="4734272"/>
          </a:xfrm>
        </p:spPr>
        <p:txBody>
          <a:bodyPr>
            <a:normAutofit fontScale="92500"/>
          </a:bodyPr>
          <a:lstStyle/>
          <a:p>
            <a:r>
              <a:rPr lang="en-US" sz="2800" dirty="0"/>
              <a:t>AS and A Level Music Technology qualifications have a very similar content however the content in the A Level qualification is at a higher level and requires a more developed understanding and knowledge.</a:t>
            </a:r>
            <a:endParaRPr lang="en-GB" sz="2800" dirty="0"/>
          </a:p>
          <a:p>
            <a:r>
              <a:rPr lang="en-US" sz="2800" dirty="0"/>
              <a:t> </a:t>
            </a:r>
            <a:endParaRPr lang="en-GB" sz="2800" dirty="0"/>
          </a:p>
          <a:p>
            <a:r>
              <a:rPr lang="en-US" sz="2800" dirty="0"/>
              <a:t>Components 1 and 2 are non-examined assessments (NEA). Students will complete these tasks in school and these will be submitted and marked externally. Components 3 and 4 are examinations which will be sat in the examination period in the Summer Term.</a:t>
            </a:r>
            <a:endParaRPr lang="en-GB" sz="2800" dirty="0"/>
          </a:p>
          <a:p>
            <a:endParaRPr lang="en-GB" sz="2600" dirty="0"/>
          </a:p>
          <a:p>
            <a:endParaRPr lang="en-GB" dirty="0"/>
          </a:p>
        </p:txBody>
      </p:sp>
    </p:spTree>
    <p:extLst>
      <p:ext uri="{BB962C8B-B14F-4D97-AF65-F5344CB8AC3E}">
        <p14:creationId xmlns:p14="http://schemas.microsoft.com/office/powerpoint/2010/main" val="3561746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a:t>Future Courses and Possible Careers</a:t>
            </a:r>
            <a:endParaRPr lang="en-GB" dirty="0"/>
          </a:p>
        </p:txBody>
      </p:sp>
      <p:sp>
        <p:nvSpPr>
          <p:cNvPr id="3" name="Content Placeholder 2"/>
          <p:cNvSpPr>
            <a:spLocks noGrp="1"/>
          </p:cNvSpPr>
          <p:nvPr>
            <p:ph sz="quarter" idx="13"/>
          </p:nvPr>
        </p:nvSpPr>
        <p:spPr/>
        <p:txBody>
          <a:bodyPr>
            <a:normAutofit/>
          </a:bodyPr>
          <a:lstStyle/>
          <a:p>
            <a:r>
              <a:rPr lang="en-GB" sz="2000" dirty="0"/>
              <a:t>Studying Music Technology will provide you with a vast array of skills suitable for a range of future courses and careers, including sound engineer, record producer, musician, teacher. It can also </a:t>
            </a:r>
            <a:r>
              <a:rPr lang="en-GB" dirty="0"/>
              <a:t>lead to</a:t>
            </a:r>
            <a:r>
              <a:rPr lang="en-GB" sz="2000" dirty="0"/>
              <a:t> the world of Film / TV / Video game production. </a:t>
            </a:r>
          </a:p>
          <a:p>
            <a:endParaRPr lang="en-GB" sz="2000" dirty="0"/>
          </a:p>
          <a:p>
            <a:r>
              <a:rPr lang="en-GB" sz="2000" dirty="0"/>
              <a:t>In addition to all of these, A level Music Technology develops powers of analysis, listening,  composing, literacy and the ability to work to specific briefs and specifications. </a:t>
            </a:r>
          </a:p>
        </p:txBody>
      </p:sp>
    </p:spTree>
    <p:extLst>
      <p:ext uri="{BB962C8B-B14F-4D97-AF65-F5344CB8AC3E}">
        <p14:creationId xmlns:p14="http://schemas.microsoft.com/office/powerpoint/2010/main" val="1677885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DE32D-BF74-4364-9308-1E41642BCB68}"/>
              </a:ext>
            </a:extLst>
          </p:cNvPr>
          <p:cNvSpPr>
            <a:spLocks noGrp="1"/>
          </p:cNvSpPr>
          <p:nvPr>
            <p:ph type="title"/>
          </p:nvPr>
        </p:nvSpPr>
        <p:spPr/>
        <p:txBody>
          <a:bodyPr/>
          <a:lstStyle/>
          <a:p>
            <a:r>
              <a:rPr lang="en-GB" dirty="0"/>
              <a:t>Task: Comparison Question</a:t>
            </a:r>
            <a:endParaRPr lang="en-US" dirty="0"/>
          </a:p>
        </p:txBody>
      </p:sp>
      <p:sp>
        <p:nvSpPr>
          <p:cNvPr id="3" name="Content Placeholder 2">
            <a:extLst>
              <a:ext uri="{FF2B5EF4-FFF2-40B4-BE49-F238E27FC236}">
                <a16:creationId xmlns:a16="http://schemas.microsoft.com/office/drawing/2014/main" id="{9ACDF5B7-FF13-470A-B888-184FACEDE562}"/>
              </a:ext>
            </a:extLst>
          </p:cNvPr>
          <p:cNvSpPr>
            <a:spLocks noGrp="1"/>
          </p:cNvSpPr>
          <p:nvPr>
            <p:ph sz="quarter" idx="13"/>
          </p:nvPr>
        </p:nvSpPr>
        <p:spPr>
          <a:xfrm>
            <a:off x="609600" y="1196752"/>
            <a:ext cx="7924800" cy="5256584"/>
          </a:xfrm>
        </p:spPr>
        <p:txBody>
          <a:bodyPr/>
          <a:lstStyle/>
          <a:p>
            <a:pPr marL="0" indent="0">
              <a:buNone/>
            </a:pPr>
            <a:r>
              <a:rPr lang="en-US" dirty="0"/>
              <a:t>In the session today, we are going to be looking at the skills used to answer Question 5 on Component 3 – the comparison question.</a:t>
            </a:r>
          </a:p>
          <a:p>
            <a:pPr marL="0" indent="0">
              <a:buNone/>
            </a:pPr>
            <a:endParaRPr lang="en-US" dirty="0"/>
          </a:p>
          <a:p>
            <a:r>
              <a:rPr lang="en-GB" dirty="0"/>
              <a:t>Listen to two different versions of the following songs:</a:t>
            </a:r>
          </a:p>
          <a:p>
            <a:pPr lvl="1"/>
            <a:r>
              <a:rPr lang="en-GB" dirty="0"/>
              <a:t>Billie Jean (Michael Jackson / Chris Cornell)</a:t>
            </a:r>
          </a:p>
          <a:p>
            <a:pPr lvl="1"/>
            <a:r>
              <a:rPr lang="en-GB" dirty="0"/>
              <a:t>Style (Taylor Swift / Scott Bradlee’s Postmodern Jukebox)</a:t>
            </a:r>
          </a:p>
          <a:p>
            <a:pPr lvl="1"/>
            <a:r>
              <a:rPr lang="en-GB" dirty="0"/>
              <a:t>Hazy Shade of Winter (Simon </a:t>
            </a:r>
            <a:r>
              <a:rPr lang="en-GB"/>
              <a:t>&amp; Garfunkel / The Bangles)</a:t>
            </a:r>
            <a:endParaRPr lang="en-GB" dirty="0"/>
          </a:p>
          <a:p>
            <a:pPr lvl="1"/>
            <a:endParaRPr lang="en-GB" dirty="0"/>
          </a:p>
          <a:p>
            <a:r>
              <a:rPr lang="en-GB" dirty="0"/>
              <a:t>Try to make a list of bullet points picking out differences in the music style (genre, instruments, etc) or any production techniques you can hear (effects, use of technology etc.)</a:t>
            </a:r>
          </a:p>
          <a:p>
            <a:endParaRPr lang="en-GB" dirty="0"/>
          </a:p>
          <a:p>
            <a:endParaRPr lang="en-GB" dirty="0"/>
          </a:p>
          <a:p>
            <a:endParaRPr lang="en-GB" dirty="0"/>
          </a:p>
          <a:p>
            <a:pPr marL="0" indent="0">
              <a:buNone/>
            </a:pPr>
            <a:endParaRPr lang="en-GB" dirty="0"/>
          </a:p>
        </p:txBody>
      </p:sp>
    </p:spTree>
    <p:extLst>
      <p:ext uri="{BB962C8B-B14F-4D97-AF65-F5344CB8AC3E}">
        <p14:creationId xmlns:p14="http://schemas.microsoft.com/office/powerpoint/2010/main" val="3716764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54530F2C-5EDF-4D79-9624-F4900517703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0312" y="4716002"/>
            <a:ext cx="1551733" cy="1551733"/>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94869859-C50F-4D00-B004-C446037A2EB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57251"/>
            <a:ext cx="2791033" cy="2108120"/>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extLst>
              <a:ext uri="{FF2B5EF4-FFF2-40B4-BE49-F238E27FC236}">
                <a16:creationId xmlns:a16="http://schemas.microsoft.com/office/drawing/2014/main" id="{DBF87A5D-6D5C-4567-8A80-C489D29564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914830"/>
            <a:ext cx="2984183" cy="205020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C7659AE-13DF-4079-A3CE-C9B11D20F3F9}"/>
              </a:ext>
            </a:extLst>
          </p:cNvPr>
          <p:cNvSpPr txBox="1"/>
          <p:nvPr/>
        </p:nvSpPr>
        <p:spPr>
          <a:xfrm>
            <a:off x="91440" y="3059430"/>
            <a:ext cx="2699593" cy="707886"/>
          </a:xfrm>
          <a:prstGeom prst="rect">
            <a:avLst/>
          </a:prstGeom>
          <a:noFill/>
        </p:spPr>
        <p:txBody>
          <a:bodyPr wrap="square" rtlCol="0">
            <a:spAutoFit/>
          </a:bodyPr>
          <a:lstStyle/>
          <a:p>
            <a:pPr algn="ctr"/>
            <a:r>
              <a:rPr lang="en-GB" sz="2000" b="1" i="1" dirty="0">
                <a:solidFill>
                  <a:srgbClr val="0070C0"/>
                </a:solidFill>
              </a:rPr>
              <a:t>Thank you for being ready to learn!</a:t>
            </a:r>
          </a:p>
        </p:txBody>
      </p:sp>
      <p:sp>
        <p:nvSpPr>
          <p:cNvPr id="5" name="TextBox 4">
            <a:extLst>
              <a:ext uri="{FF2B5EF4-FFF2-40B4-BE49-F238E27FC236}">
                <a16:creationId xmlns:a16="http://schemas.microsoft.com/office/drawing/2014/main" id="{CDF25251-DF7F-446C-86BD-4648199E6D5C}"/>
              </a:ext>
            </a:extLst>
          </p:cNvPr>
          <p:cNvSpPr txBox="1"/>
          <p:nvPr/>
        </p:nvSpPr>
        <p:spPr>
          <a:xfrm>
            <a:off x="2776265" y="434371"/>
            <a:ext cx="2875855" cy="1038746"/>
          </a:xfrm>
          <a:prstGeom prst="rect">
            <a:avLst/>
          </a:prstGeom>
          <a:noFill/>
        </p:spPr>
        <p:txBody>
          <a:bodyPr wrap="square" lIns="68580" tIns="34290" rIns="68580" bIns="34290" rtlCol="0" anchor="t">
            <a:spAutoFit/>
          </a:bodyPr>
          <a:lstStyle/>
          <a:p>
            <a:r>
              <a:rPr lang="en-GB" sz="2100" b="1" u="sng" dirty="0"/>
              <a:t>Title: Recording a </a:t>
            </a:r>
          </a:p>
          <a:p>
            <a:r>
              <a:rPr lang="en-GB" sz="2100" b="1" u="sng" dirty="0"/>
              <a:t>guitar part and </a:t>
            </a:r>
          </a:p>
          <a:p>
            <a:r>
              <a:rPr lang="en-GB" sz="2100" b="1" u="sng" dirty="0"/>
              <a:t>adding effects</a:t>
            </a:r>
          </a:p>
        </p:txBody>
      </p:sp>
      <p:sp>
        <p:nvSpPr>
          <p:cNvPr id="6" name="TextBox 5">
            <a:extLst>
              <a:ext uri="{FF2B5EF4-FFF2-40B4-BE49-F238E27FC236}">
                <a16:creationId xmlns:a16="http://schemas.microsoft.com/office/drawing/2014/main" id="{6B680610-4F80-46A2-AB4C-8A9B847B68AC}"/>
              </a:ext>
            </a:extLst>
          </p:cNvPr>
          <p:cNvSpPr txBox="1"/>
          <p:nvPr/>
        </p:nvSpPr>
        <p:spPr>
          <a:xfrm>
            <a:off x="2995155" y="1745321"/>
            <a:ext cx="3510816" cy="4270400"/>
          </a:xfrm>
          <a:prstGeom prst="rect">
            <a:avLst/>
          </a:prstGeom>
          <a:noFill/>
        </p:spPr>
        <p:txBody>
          <a:bodyPr wrap="square" lIns="68580" tIns="34290" rIns="68580" bIns="34290" rtlCol="0" anchor="t">
            <a:spAutoFit/>
          </a:bodyPr>
          <a:lstStyle/>
          <a:p>
            <a:r>
              <a:rPr lang="en-GB" sz="2100" dirty="0"/>
              <a:t>Aims:</a:t>
            </a:r>
          </a:p>
          <a:p>
            <a:pPr marL="257175" indent="-257175">
              <a:buAutoNum type="arabicPeriod"/>
            </a:pPr>
            <a:r>
              <a:rPr lang="en-GB" sz="2100" dirty="0"/>
              <a:t>To recognise the musical differences between two versions of the same song recorded by different artists or in different decades</a:t>
            </a:r>
          </a:p>
          <a:p>
            <a:pPr marL="257175" indent="-257175">
              <a:buAutoNum type="arabicPeriod"/>
            </a:pPr>
            <a:r>
              <a:rPr lang="en-GB" sz="2100" dirty="0">
                <a:ea typeface="Calibri"/>
                <a:cs typeface="Calibri"/>
              </a:rPr>
              <a:t>To start to recognise the different production methods that are common in different genres and different decades.</a:t>
            </a:r>
          </a:p>
        </p:txBody>
      </p:sp>
      <p:sp>
        <p:nvSpPr>
          <p:cNvPr id="2" name="TextBox 1">
            <a:extLst>
              <a:ext uri="{FF2B5EF4-FFF2-40B4-BE49-F238E27FC236}">
                <a16:creationId xmlns:a16="http://schemas.microsoft.com/office/drawing/2014/main" id="{DD40849A-58A8-4EBA-9FD3-8C38F19A6997}"/>
              </a:ext>
            </a:extLst>
          </p:cNvPr>
          <p:cNvSpPr txBox="1"/>
          <p:nvPr/>
        </p:nvSpPr>
        <p:spPr>
          <a:xfrm>
            <a:off x="6584481" y="405063"/>
            <a:ext cx="2380891" cy="3947234"/>
          </a:xfrm>
          <a:prstGeom prst="rect">
            <a:avLst/>
          </a:prstGeom>
          <a:noFill/>
          <a:ln>
            <a:solidFill>
              <a:schemeClr val="tx1"/>
            </a:solidFill>
          </a:ln>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l"/>
            <a:r>
              <a:rPr lang="en-US" sz="2100" b="1" dirty="0"/>
              <a:t>DNA:</a:t>
            </a:r>
          </a:p>
          <a:p>
            <a:r>
              <a:rPr lang="en-US" sz="2100" b="1" dirty="0">
                <a:ea typeface="Calibri"/>
                <a:cs typeface="Calibri"/>
              </a:rPr>
              <a:t>Write down a list of studio effects that you know the names of.</a:t>
            </a:r>
          </a:p>
          <a:p>
            <a:endParaRPr lang="en-US" sz="2100" b="1" dirty="0">
              <a:ea typeface="Calibri"/>
              <a:cs typeface="Calibri"/>
            </a:endParaRPr>
          </a:p>
          <a:p>
            <a:r>
              <a:rPr lang="en-US" sz="2100" b="1" u="sng" dirty="0">
                <a:ea typeface="Calibri"/>
                <a:cs typeface="Calibri"/>
              </a:rPr>
              <a:t>Extension:</a:t>
            </a:r>
          </a:p>
          <a:p>
            <a:r>
              <a:rPr lang="en-US" sz="2100" b="1" dirty="0">
                <a:ea typeface="Calibri"/>
                <a:cs typeface="Calibri"/>
              </a:rPr>
              <a:t>Try to write a definition of each effect or an explanation of how it sounds.</a:t>
            </a:r>
          </a:p>
        </p:txBody>
      </p:sp>
      <p:pic>
        <p:nvPicPr>
          <p:cNvPr id="3" name="Picture 6">
            <a:extLst>
              <a:ext uri="{FF2B5EF4-FFF2-40B4-BE49-F238E27FC236}">
                <a16:creationId xmlns:a16="http://schemas.microsoft.com/office/drawing/2014/main" id="{D91986CF-B9CA-8522-A436-8C107F61D4EF}"/>
              </a:ext>
            </a:extLst>
          </p:cNvPr>
          <p:cNvPicPr>
            <a:picLocks noChangeAspect="1"/>
          </p:cNvPicPr>
          <p:nvPr/>
        </p:nvPicPr>
        <p:blipFill>
          <a:blip r:embed="rId5"/>
          <a:stretch>
            <a:fillRect/>
          </a:stretch>
        </p:blipFill>
        <p:spPr>
          <a:xfrm>
            <a:off x="6153758" y="4797152"/>
            <a:ext cx="1298562" cy="1350893"/>
          </a:xfrm>
          <a:prstGeom prst="rect">
            <a:avLst/>
          </a:prstGeom>
        </p:spPr>
      </p:pic>
    </p:spTree>
    <p:extLst>
      <p:ext uri="{BB962C8B-B14F-4D97-AF65-F5344CB8AC3E}">
        <p14:creationId xmlns:p14="http://schemas.microsoft.com/office/powerpoint/2010/main" val="1756934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u="sng" dirty="0"/>
              <a:t>Why study music Technology?</a:t>
            </a:r>
          </a:p>
        </p:txBody>
      </p:sp>
      <p:sp>
        <p:nvSpPr>
          <p:cNvPr id="3" name="Content Placeholder 2"/>
          <p:cNvSpPr>
            <a:spLocks noGrp="1"/>
          </p:cNvSpPr>
          <p:nvPr>
            <p:ph sz="quarter" idx="13"/>
          </p:nvPr>
        </p:nvSpPr>
        <p:spPr/>
        <p:txBody>
          <a:bodyPr>
            <a:normAutofit/>
          </a:bodyPr>
          <a:lstStyle/>
          <a:p>
            <a:r>
              <a:rPr lang="en-US" sz="2000" dirty="0"/>
              <a:t>Studying Music Technology gives you the opportunity to develop your skills in three key areas – recording and production techniques, the principles of sound and audio technology and the development of recording and production.</a:t>
            </a:r>
            <a:endParaRPr lang="en-GB" sz="2000" dirty="0"/>
          </a:p>
          <a:p>
            <a:r>
              <a:rPr lang="en-US" sz="2000" dirty="0"/>
              <a:t>You will have access to our purpose-built recording studio and will be given the opportunity to develop the technical skills needed to excel in this exciting field of work.</a:t>
            </a:r>
            <a:endParaRPr lang="en-GB" sz="2000" dirty="0"/>
          </a:p>
          <a:p>
            <a:r>
              <a:rPr lang="en-US" sz="2000" dirty="0"/>
              <a:t>This subject provides a solid foundation for musicians whose interests lie in contemporary music, either behind the scenes as an engineer/producer, or in the spotlight as a performer/composer.</a:t>
            </a:r>
            <a:endParaRPr lang="en-GB" sz="2000" dirty="0"/>
          </a:p>
          <a:p>
            <a:endParaRPr lang="en-GB" dirty="0"/>
          </a:p>
        </p:txBody>
      </p:sp>
    </p:spTree>
    <p:extLst>
      <p:ext uri="{BB962C8B-B14F-4D97-AF65-F5344CB8AC3E}">
        <p14:creationId xmlns:p14="http://schemas.microsoft.com/office/powerpoint/2010/main" val="2380487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a:t>Entry Requirements</a:t>
            </a:r>
            <a:br>
              <a:rPr lang="en-GB" dirty="0"/>
            </a:br>
            <a:endParaRPr lang="en-GB" dirty="0"/>
          </a:p>
        </p:txBody>
      </p:sp>
      <p:sp>
        <p:nvSpPr>
          <p:cNvPr id="3" name="Content Placeholder 2"/>
          <p:cNvSpPr>
            <a:spLocks noGrp="1"/>
          </p:cNvSpPr>
          <p:nvPr>
            <p:ph sz="quarter" idx="13"/>
          </p:nvPr>
        </p:nvSpPr>
        <p:spPr/>
        <p:txBody>
          <a:bodyPr>
            <a:normAutofit lnSpcReduction="10000"/>
          </a:bodyPr>
          <a:lstStyle/>
          <a:p>
            <a:r>
              <a:rPr lang="en-GB" sz="2400" dirty="0"/>
              <a:t>5 GCSE’s 4-9.</a:t>
            </a:r>
          </a:p>
          <a:p>
            <a:r>
              <a:rPr lang="en-GB" sz="2400" dirty="0"/>
              <a:t> ‘4 or above’ Grade in GCSE Music.</a:t>
            </a:r>
          </a:p>
          <a:p>
            <a:r>
              <a:rPr lang="en-GB" sz="2400" dirty="0"/>
              <a:t>We will also consider students who haven't taken GCSE Music but who can play an instrument and/or have a genuine interest in studio production and music creation.</a:t>
            </a:r>
          </a:p>
          <a:p>
            <a:r>
              <a:rPr lang="en-GB" sz="2400" dirty="0"/>
              <a:t>The ability to play ideas on a keyboard is also highly beneficial.</a:t>
            </a:r>
          </a:p>
          <a:p>
            <a:r>
              <a:rPr lang="en-GB" sz="2400" dirty="0"/>
              <a:t>Willingness to take part in extended listening and use the facilities to further your own development alongside the course content is essential. </a:t>
            </a:r>
          </a:p>
          <a:p>
            <a:endParaRPr lang="en-GB" sz="2400" dirty="0"/>
          </a:p>
          <a:p>
            <a:endParaRPr lang="en-GB" sz="2400" dirty="0"/>
          </a:p>
        </p:txBody>
      </p:sp>
    </p:spTree>
    <p:extLst>
      <p:ext uri="{BB962C8B-B14F-4D97-AF65-F5344CB8AC3E}">
        <p14:creationId xmlns:p14="http://schemas.microsoft.com/office/powerpoint/2010/main" val="365623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16632"/>
            <a:ext cx="7924800" cy="1008112"/>
          </a:xfrm>
        </p:spPr>
        <p:txBody>
          <a:bodyPr>
            <a:normAutofit fontScale="90000"/>
          </a:bodyPr>
          <a:lstStyle/>
          <a:p>
            <a:r>
              <a:rPr lang="en-GB" b="1" u="sng" dirty="0"/>
              <a:t>A Level Course</a:t>
            </a:r>
            <a:br>
              <a:rPr lang="en-GB" dirty="0"/>
            </a:br>
            <a:endParaRPr lang="en-GB" dirty="0"/>
          </a:p>
        </p:txBody>
      </p:sp>
      <p:sp>
        <p:nvSpPr>
          <p:cNvPr id="3" name="Content Placeholder 2"/>
          <p:cNvSpPr>
            <a:spLocks noGrp="1"/>
          </p:cNvSpPr>
          <p:nvPr>
            <p:ph sz="quarter" idx="13"/>
          </p:nvPr>
        </p:nvSpPr>
        <p:spPr>
          <a:xfrm>
            <a:off x="609600" y="908720"/>
            <a:ext cx="7924800" cy="5256584"/>
          </a:xfrm>
        </p:spPr>
        <p:txBody>
          <a:bodyPr>
            <a:normAutofit/>
          </a:bodyPr>
          <a:lstStyle/>
          <a:p>
            <a:pPr marL="0" indent="0">
              <a:buNone/>
            </a:pPr>
            <a:r>
              <a:rPr lang="en-GB" dirty="0"/>
              <a:t>There are four components to A Level Music Technology.</a:t>
            </a:r>
          </a:p>
          <a:p>
            <a:pPr marL="0" indent="0">
              <a:buNone/>
            </a:pPr>
            <a:endParaRPr lang="en-GB" dirty="0"/>
          </a:p>
          <a:p>
            <a:r>
              <a:rPr lang="en-GB" dirty="0"/>
              <a:t>Component 1 – Recording</a:t>
            </a:r>
          </a:p>
          <a:p>
            <a:endParaRPr lang="en-GB" dirty="0"/>
          </a:p>
          <a:p>
            <a:r>
              <a:rPr lang="en-GB" dirty="0"/>
              <a:t>Component 2 – Technology Based Composition</a:t>
            </a:r>
          </a:p>
          <a:p>
            <a:endParaRPr lang="en-GB" dirty="0"/>
          </a:p>
          <a:p>
            <a:r>
              <a:rPr lang="en-GB" dirty="0"/>
              <a:t>Component 3 – Listening and Analysing</a:t>
            </a:r>
          </a:p>
          <a:p>
            <a:endParaRPr lang="en-GB" dirty="0"/>
          </a:p>
          <a:p>
            <a:r>
              <a:rPr lang="en-GB" dirty="0"/>
              <a:t>Component 4 – Producing and Analysing.</a:t>
            </a:r>
          </a:p>
        </p:txBody>
      </p:sp>
    </p:spTree>
    <p:extLst>
      <p:ext uri="{BB962C8B-B14F-4D97-AF65-F5344CB8AC3E}">
        <p14:creationId xmlns:p14="http://schemas.microsoft.com/office/powerpoint/2010/main" val="391745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8B3F7-DD0F-20DF-89D9-ADD07233A2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4F7FDE-6703-28AE-7F7C-ADAA093A1DA9}"/>
              </a:ext>
            </a:extLst>
          </p:cNvPr>
          <p:cNvSpPr>
            <a:spLocks noGrp="1"/>
          </p:cNvSpPr>
          <p:nvPr>
            <p:ph type="title"/>
          </p:nvPr>
        </p:nvSpPr>
        <p:spPr>
          <a:xfrm>
            <a:off x="609600" y="116632"/>
            <a:ext cx="7924800" cy="1008112"/>
          </a:xfrm>
        </p:spPr>
        <p:txBody>
          <a:bodyPr>
            <a:normAutofit fontScale="90000"/>
          </a:bodyPr>
          <a:lstStyle/>
          <a:p>
            <a:r>
              <a:rPr lang="en-GB" b="1" u="sng" dirty="0"/>
              <a:t>A Level Course</a:t>
            </a:r>
            <a:br>
              <a:rPr lang="en-GB" dirty="0"/>
            </a:br>
            <a:endParaRPr lang="en-GB" dirty="0"/>
          </a:p>
        </p:txBody>
      </p:sp>
      <p:sp>
        <p:nvSpPr>
          <p:cNvPr id="3" name="Content Placeholder 2">
            <a:extLst>
              <a:ext uri="{FF2B5EF4-FFF2-40B4-BE49-F238E27FC236}">
                <a16:creationId xmlns:a16="http://schemas.microsoft.com/office/drawing/2014/main" id="{EA6E7A6B-96D8-26E1-18CD-89F0F7E2D8DE}"/>
              </a:ext>
            </a:extLst>
          </p:cNvPr>
          <p:cNvSpPr>
            <a:spLocks noGrp="1"/>
          </p:cNvSpPr>
          <p:nvPr>
            <p:ph sz="quarter" idx="13"/>
          </p:nvPr>
        </p:nvSpPr>
        <p:spPr>
          <a:xfrm>
            <a:off x="609600" y="620688"/>
            <a:ext cx="7924800" cy="5544616"/>
          </a:xfrm>
        </p:spPr>
        <p:txBody>
          <a:bodyPr>
            <a:normAutofit/>
          </a:bodyPr>
          <a:lstStyle/>
          <a:p>
            <a:pPr marL="0" indent="0">
              <a:buNone/>
            </a:pPr>
            <a:r>
              <a:rPr lang="en-US" sz="2400" u="sng" dirty="0"/>
              <a:t>Component one: Recording (delivered by CDA)</a:t>
            </a:r>
          </a:p>
          <a:p>
            <a:pPr marL="0" indent="0">
              <a:buNone/>
            </a:pPr>
            <a:endParaRPr lang="en-GB" sz="2400" dirty="0"/>
          </a:p>
          <a:p>
            <a:pPr lvl="0"/>
            <a:r>
              <a:rPr lang="en-US" sz="2400" dirty="0"/>
              <a:t>You will be required to submit a 3 to 3 ½ minute multi-track recording, chosen from a list of 10 artists supplied by the exam board.</a:t>
            </a:r>
          </a:p>
          <a:p>
            <a:pPr marL="0" lvl="0" indent="0">
              <a:buNone/>
            </a:pPr>
            <a:endParaRPr lang="en-GB" sz="2400" dirty="0"/>
          </a:p>
          <a:p>
            <a:pPr lvl="0"/>
            <a:r>
              <a:rPr lang="en-US" sz="2400" dirty="0"/>
              <a:t>It must consist of a minimum of five compulsory instruments (drums, bass, electric guitar, lead vocals, backing vocals) and at least two additional instruments (acoustic melody instrument, acoustic guitar, keyboard). </a:t>
            </a:r>
            <a:endParaRPr lang="en-GB" sz="2400" dirty="0"/>
          </a:p>
        </p:txBody>
      </p:sp>
    </p:spTree>
    <p:extLst>
      <p:ext uri="{BB962C8B-B14F-4D97-AF65-F5344CB8AC3E}">
        <p14:creationId xmlns:p14="http://schemas.microsoft.com/office/powerpoint/2010/main" val="2372361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2013D-5F39-27A6-5E67-35E146163E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37341-FD50-31E8-BD33-8B3BCA5EF14C}"/>
              </a:ext>
            </a:extLst>
          </p:cNvPr>
          <p:cNvSpPr>
            <a:spLocks noGrp="1"/>
          </p:cNvSpPr>
          <p:nvPr>
            <p:ph type="title"/>
          </p:nvPr>
        </p:nvSpPr>
        <p:spPr>
          <a:xfrm>
            <a:off x="609600" y="116632"/>
            <a:ext cx="7924800" cy="1008112"/>
          </a:xfrm>
        </p:spPr>
        <p:txBody>
          <a:bodyPr>
            <a:normAutofit fontScale="90000"/>
          </a:bodyPr>
          <a:lstStyle/>
          <a:p>
            <a:r>
              <a:rPr lang="en-GB" b="1" u="sng" dirty="0"/>
              <a:t>A Level Course</a:t>
            </a:r>
            <a:br>
              <a:rPr lang="en-GB" dirty="0"/>
            </a:br>
            <a:endParaRPr lang="en-GB" dirty="0"/>
          </a:p>
        </p:txBody>
      </p:sp>
      <p:sp>
        <p:nvSpPr>
          <p:cNvPr id="3" name="Content Placeholder 2">
            <a:extLst>
              <a:ext uri="{FF2B5EF4-FFF2-40B4-BE49-F238E27FC236}">
                <a16:creationId xmlns:a16="http://schemas.microsoft.com/office/drawing/2014/main" id="{D21B8426-8A34-627C-A397-217120A0D181}"/>
              </a:ext>
            </a:extLst>
          </p:cNvPr>
          <p:cNvSpPr>
            <a:spLocks noGrp="1"/>
          </p:cNvSpPr>
          <p:nvPr>
            <p:ph sz="quarter" idx="13"/>
          </p:nvPr>
        </p:nvSpPr>
        <p:spPr>
          <a:xfrm>
            <a:off x="609600" y="620688"/>
            <a:ext cx="7924800" cy="5544616"/>
          </a:xfrm>
        </p:spPr>
        <p:txBody>
          <a:bodyPr>
            <a:normAutofit/>
          </a:bodyPr>
          <a:lstStyle/>
          <a:p>
            <a:pPr marL="0" indent="0">
              <a:buNone/>
            </a:pPr>
            <a:r>
              <a:rPr lang="en-US" sz="2400" u="sng" dirty="0"/>
              <a:t>Component two: Technology-based composition (delivered by NHA)</a:t>
            </a:r>
          </a:p>
          <a:p>
            <a:pPr marL="0" indent="0">
              <a:buNone/>
            </a:pPr>
            <a:endParaRPr lang="en-GB" sz="2400" dirty="0"/>
          </a:p>
          <a:p>
            <a:pPr lvl="0"/>
            <a:r>
              <a:rPr lang="en-US" sz="2400" dirty="0"/>
              <a:t>Submit a 3- minute composition based on a brief set by the exam board. (Students will have a choice of three briefs released on September 1</a:t>
            </a:r>
            <a:r>
              <a:rPr lang="en-US" sz="2400" baseline="30000" dirty="0"/>
              <a:t>st</a:t>
            </a:r>
            <a:r>
              <a:rPr lang="en-US" sz="2400" dirty="0"/>
              <a:t> of Year 13.)</a:t>
            </a:r>
          </a:p>
          <a:p>
            <a:pPr marL="0" lvl="0" indent="0">
              <a:buNone/>
            </a:pPr>
            <a:endParaRPr lang="en-GB" sz="2400" dirty="0"/>
          </a:p>
          <a:p>
            <a:pPr lvl="0"/>
            <a:r>
              <a:rPr lang="en-US" sz="2400" dirty="0"/>
              <a:t>Synthesis, sampling, audio manipulation and creative effects must be included. </a:t>
            </a:r>
            <a:endParaRPr lang="en-GB" sz="2400" dirty="0"/>
          </a:p>
        </p:txBody>
      </p:sp>
    </p:spTree>
    <p:extLst>
      <p:ext uri="{BB962C8B-B14F-4D97-AF65-F5344CB8AC3E}">
        <p14:creationId xmlns:p14="http://schemas.microsoft.com/office/powerpoint/2010/main" val="53211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E049B-0FF4-0D4D-3E1E-C8850CB87B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0CBBEC-2475-2D74-A0C4-85D8A179DA5E}"/>
              </a:ext>
            </a:extLst>
          </p:cNvPr>
          <p:cNvSpPr>
            <a:spLocks noGrp="1"/>
          </p:cNvSpPr>
          <p:nvPr>
            <p:ph type="title"/>
          </p:nvPr>
        </p:nvSpPr>
        <p:spPr>
          <a:xfrm>
            <a:off x="609600" y="116632"/>
            <a:ext cx="7924800" cy="1008112"/>
          </a:xfrm>
        </p:spPr>
        <p:txBody>
          <a:bodyPr>
            <a:normAutofit fontScale="90000"/>
          </a:bodyPr>
          <a:lstStyle/>
          <a:p>
            <a:r>
              <a:rPr lang="en-GB" b="1" u="sng" dirty="0"/>
              <a:t>A Level Course</a:t>
            </a:r>
            <a:br>
              <a:rPr lang="en-GB" dirty="0"/>
            </a:br>
            <a:endParaRPr lang="en-GB" dirty="0"/>
          </a:p>
        </p:txBody>
      </p:sp>
      <p:sp>
        <p:nvSpPr>
          <p:cNvPr id="3" name="Content Placeholder 2">
            <a:extLst>
              <a:ext uri="{FF2B5EF4-FFF2-40B4-BE49-F238E27FC236}">
                <a16:creationId xmlns:a16="http://schemas.microsoft.com/office/drawing/2014/main" id="{0014F2F0-F0C0-8827-1019-E5E0CEA1DF26}"/>
              </a:ext>
            </a:extLst>
          </p:cNvPr>
          <p:cNvSpPr>
            <a:spLocks noGrp="1"/>
          </p:cNvSpPr>
          <p:nvPr>
            <p:ph sz="quarter" idx="13"/>
          </p:nvPr>
        </p:nvSpPr>
        <p:spPr>
          <a:xfrm>
            <a:off x="609600" y="620688"/>
            <a:ext cx="7924800" cy="5544616"/>
          </a:xfrm>
        </p:spPr>
        <p:txBody>
          <a:bodyPr>
            <a:normAutofit fontScale="92500"/>
          </a:bodyPr>
          <a:lstStyle/>
          <a:p>
            <a:pPr marL="0" indent="0">
              <a:buNone/>
            </a:pPr>
            <a:r>
              <a:rPr lang="en-US" sz="2400" u="sng" dirty="0"/>
              <a:t>Component three: Listening and </a:t>
            </a:r>
            <a:r>
              <a:rPr lang="en-US" sz="2400" u="sng" dirty="0" err="1"/>
              <a:t>analysing</a:t>
            </a:r>
            <a:r>
              <a:rPr lang="en-US" sz="2400" u="sng" dirty="0"/>
              <a:t> (delivered by NHA)</a:t>
            </a:r>
          </a:p>
          <a:p>
            <a:pPr marL="0" indent="0">
              <a:buNone/>
            </a:pPr>
            <a:endParaRPr lang="en-GB" sz="2400" dirty="0"/>
          </a:p>
          <a:p>
            <a:pPr lvl="0"/>
            <a:r>
              <a:rPr lang="en-US" sz="2400" dirty="0"/>
              <a:t>In this exam, students will be required to demonstrate their understanding of recording and production techniques and principles when listening to unfamiliar recordings.</a:t>
            </a:r>
          </a:p>
          <a:p>
            <a:pPr marL="0" lvl="0" indent="0">
              <a:buNone/>
            </a:pPr>
            <a:endParaRPr lang="en-GB" sz="2400" dirty="0"/>
          </a:p>
          <a:p>
            <a:pPr lvl="0"/>
            <a:r>
              <a:rPr lang="en-US" sz="2400" dirty="0"/>
              <a:t>This exam comprises of two sections. </a:t>
            </a:r>
          </a:p>
          <a:p>
            <a:pPr lvl="1"/>
            <a:r>
              <a:rPr lang="en-US" sz="2200" dirty="0"/>
              <a:t>In Section A, they will be asked to answer four sets of shorter questions about separate pieces of unfamiliar music. </a:t>
            </a:r>
          </a:p>
          <a:p>
            <a:pPr lvl="1"/>
            <a:r>
              <a:rPr lang="en-US" sz="2200" dirty="0"/>
              <a:t>In Section B, students will be required to provide two extended written responses. The first will be a comparison of two versions of the same song, and the second based on one unfamiliar commercial recording that makes significant use of a particular aspect of technology.</a:t>
            </a:r>
            <a:endParaRPr lang="en-GB" sz="2200" dirty="0"/>
          </a:p>
        </p:txBody>
      </p:sp>
    </p:spTree>
    <p:extLst>
      <p:ext uri="{BB962C8B-B14F-4D97-AF65-F5344CB8AC3E}">
        <p14:creationId xmlns:p14="http://schemas.microsoft.com/office/powerpoint/2010/main" val="1449351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936EE-6EE7-2233-E790-D625C90A4B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1A53C6-15D1-C97E-AFC3-7F2C0B8056CC}"/>
              </a:ext>
            </a:extLst>
          </p:cNvPr>
          <p:cNvSpPr>
            <a:spLocks noGrp="1"/>
          </p:cNvSpPr>
          <p:nvPr>
            <p:ph type="title"/>
          </p:nvPr>
        </p:nvSpPr>
        <p:spPr>
          <a:xfrm>
            <a:off x="609600" y="116632"/>
            <a:ext cx="7924800" cy="1008112"/>
          </a:xfrm>
        </p:spPr>
        <p:txBody>
          <a:bodyPr>
            <a:normAutofit fontScale="90000"/>
          </a:bodyPr>
          <a:lstStyle/>
          <a:p>
            <a:r>
              <a:rPr lang="en-GB" b="1" u="sng" dirty="0"/>
              <a:t>A Level Course</a:t>
            </a:r>
            <a:br>
              <a:rPr lang="en-GB" dirty="0"/>
            </a:br>
            <a:endParaRPr lang="en-GB" dirty="0"/>
          </a:p>
        </p:txBody>
      </p:sp>
      <p:sp>
        <p:nvSpPr>
          <p:cNvPr id="3" name="Content Placeholder 2">
            <a:extLst>
              <a:ext uri="{FF2B5EF4-FFF2-40B4-BE49-F238E27FC236}">
                <a16:creationId xmlns:a16="http://schemas.microsoft.com/office/drawing/2014/main" id="{84C21F9F-7ED3-8FCA-5F37-87678BEF50B4}"/>
              </a:ext>
            </a:extLst>
          </p:cNvPr>
          <p:cNvSpPr>
            <a:spLocks noGrp="1"/>
          </p:cNvSpPr>
          <p:nvPr>
            <p:ph sz="quarter" idx="13"/>
          </p:nvPr>
        </p:nvSpPr>
        <p:spPr>
          <a:xfrm>
            <a:off x="609600" y="620688"/>
            <a:ext cx="7924800" cy="5544616"/>
          </a:xfrm>
        </p:spPr>
        <p:txBody>
          <a:bodyPr>
            <a:normAutofit fontScale="92500" lnSpcReduction="20000"/>
          </a:bodyPr>
          <a:lstStyle/>
          <a:p>
            <a:pPr marL="0" indent="0">
              <a:buNone/>
            </a:pPr>
            <a:r>
              <a:rPr lang="en-US" sz="2400" u="sng" dirty="0"/>
              <a:t>Component four: Producing and </a:t>
            </a:r>
            <a:r>
              <a:rPr lang="en-US" sz="2400" u="sng" dirty="0" err="1"/>
              <a:t>Analysing</a:t>
            </a:r>
            <a:r>
              <a:rPr lang="en-US" sz="2400" u="sng" dirty="0"/>
              <a:t> (delivered by CDA)</a:t>
            </a:r>
          </a:p>
          <a:p>
            <a:pPr marL="0" indent="0">
              <a:buNone/>
            </a:pPr>
            <a:endParaRPr lang="en-GB" sz="2400" dirty="0"/>
          </a:p>
          <a:p>
            <a:pPr lvl="0"/>
            <a:r>
              <a:rPr lang="en-US" sz="2200" dirty="0"/>
              <a:t>In this exam, students will be required to demonstrate their knowledge and understanding of editing, mixing and production techniques. Students will be given audio and MIDI materials in the practical element of the exam.</a:t>
            </a:r>
          </a:p>
          <a:p>
            <a:pPr marL="0" lvl="0" indent="0">
              <a:buNone/>
            </a:pPr>
            <a:endParaRPr lang="en-GB" sz="2200" dirty="0"/>
          </a:p>
          <a:p>
            <a:pPr lvl="0"/>
            <a:r>
              <a:rPr lang="en-US" sz="2200" dirty="0"/>
              <a:t>Students will also be required to demonstrate their understanding of specific signal processes, effects or music technology hardware units in a written response.</a:t>
            </a:r>
          </a:p>
          <a:p>
            <a:pPr marL="0" lvl="0" indent="0">
              <a:buNone/>
            </a:pPr>
            <a:endParaRPr lang="en-GB" sz="2200" dirty="0"/>
          </a:p>
          <a:p>
            <a:pPr lvl="0"/>
            <a:r>
              <a:rPr lang="en-US" sz="2200" dirty="0"/>
              <a:t>This exam comprises of two sections: </a:t>
            </a:r>
          </a:p>
          <a:p>
            <a:pPr lvl="1"/>
            <a:r>
              <a:rPr lang="en-US" sz="2000" dirty="0"/>
              <a:t>In Section A, students will be required to provide practical and written responses to five questions relating to the audio and MIDI materials provided by the exam board. </a:t>
            </a:r>
          </a:p>
          <a:p>
            <a:pPr lvl="1"/>
            <a:r>
              <a:rPr lang="en-US" sz="2000" dirty="0"/>
              <a:t>In Section B, students will need to provide an extended written answer in response to a diagram or photograph of a recording set up or piece of hardware.</a:t>
            </a:r>
            <a:endParaRPr lang="en-GB" sz="2000" dirty="0"/>
          </a:p>
        </p:txBody>
      </p:sp>
    </p:spTree>
    <p:extLst>
      <p:ext uri="{BB962C8B-B14F-4D97-AF65-F5344CB8AC3E}">
        <p14:creationId xmlns:p14="http://schemas.microsoft.com/office/powerpoint/2010/main" val="25566642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E530B004E4030438EC8C74B8DAE3C6D" ma:contentTypeVersion="19" ma:contentTypeDescription="Create a new document." ma:contentTypeScope="" ma:versionID="0afcf23cfe9b450c77ddbb6b1274bcae">
  <xsd:schema xmlns:xsd="http://www.w3.org/2001/XMLSchema" xmlns:xs="http://www.w3.org/2001/XMLSchema" xmlns:p="http://schemas.microsoft.com/office/2006/metadata/properties" xmlns:ns2="3ae4bebc-5183-402f-9a72-94513702be85" xmlns:ns3="0ff20ada-ea1e-4479-af96-12e7f68be8f6" targetNamespace="http://schemas.microsoft.com/office/2006/metadata/properties" ma:root="true" ma:fieldsID="e5279740878779e5cf0772960598e39c" ns2:_="" ns3:_="">
    <xsd:import namespace="3ae4bebc-5183-402f-9a72-94513702be85"/>
    <xsd:import namespace="0ff20ada-ea1e-4479-af96-12e7f68be8f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lcf76f155ced4ddcb4097134ff3c332f" minOccurs="0"/>
                <xsd:element ref="ns3:TaxCatchAll"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4bebc-5183-402f-9a72-94513702be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d9a6a31-fdfb-4004-be80-b2e333663287" ma:termSetId="09814cd3-568e-fe90-9814-8d621ff8fb84" ma:anchorId="fba54fb3-c3e1-fe81-a776-ca4b69148c4d" ma:open="true" ma:isKeyword="false">
      <xsd:complexType>
        <xsd:sequence>
          <xsd:element ref="pc:Terms" minOccurs="0" maxOccurs="1"/>
        </xsd:sequence>
      </xsd:complex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ff20ada-ea1e-4479-af96-12e7f68be8f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7af94c68-3a47-42a6-be9b-7b315d5a8e27}" ma:internalName="TaxCatchAll" ma:showField="CatchAllData" ma:web="0ff20ada-ea1e-4479-af96-12e7f68be8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ff20ada-ea1e-4479-af96-12e7f68be8f6" xsi:nil="true"/>
    <lcf76f155ced4ddcb4097134ff3c332f xmlns="3ae4bebc-5183-402f-9a72-94513702be8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E6723E-F84A-491D-8F58-F3F5CD814AEB}"/>
</file>

<file path=customXml/itemProps2.xml><?xml version="1.0" encoding="utf-8"?>
<ds:datastoreItem xmlns:ds="http://schemas.openxmlformats.org/officeDocument/2006/customXml" ds:itemID="{B26D64EF-655B-456E-8260-CD8CDBAF9908}">
  <ds:schemaRefs>
    <ds:schemaRef ds:uri="http://schemas.microsoft.com/office/2006/metadata/properties"/>
    <ds:schemaRef ds:uri="http://schemas.microsoft.com/office/infopath/2007/PartnerControls"/>
    <ds:schemaRef ds:uri="a3e764cf-a143-4899-a942-3ed58bbd39bc"/>
    <ds:schemaRef ds:uri="4219b9c2-38e0-4336-94b3-91c2b16ed1fb"/>
  </ds:schemaRefs>
</ds:datastoreItem>
</file>

<file path=customXml/itemProps3.xml><?xml version="1.0" encoding="utf-8"?>
<ds:datastoreItem xmlns:ds="http://schemas.openxmlformats.org/officeDocument/2006/customXml" ds:itemID="{DF053A4A-23AB-45B0-B612-353D155FBF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Wood Type</Template>
  <TotalTime>2228</TotalTime>
  <Words>1114</Words>
  <Application>Microsoft Office PowerPoint</Application>
  <PresentationFormat>On-screen Show (4:3)</PresentationFormat>
  <Paragraphs>97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Rockwell</vt:lpstr>
      <vt:lpstr>Rockwell Condensed</vt:lpstr>
      <vt:lpstr>Wingdings</vt:lpstr>
      <vt:lpstr>Wood Type</vt:lpstr>
      <vt:lpstr>A Level Music Technology</vt:lpstr>
      <vt:lpstr>PowerPoint Presentation</vt:lpstr>
      <vt:lpstr>Why study music Technology?</vt:lpstr>
      <vt:lpstr>Entry Requirements </vt:lpstr>
      <vt:lpstr>A Level Course </vt:lpstr>
      <vt:lpstr>A Level Course </vt:lpstr>
      <vt:lpstr>A Level Course </vt:lpstr>
      <vt:lpstr>A Level Course </vt:lpstr>
      <vt:lpstr>A Level Course </vt:lpstr>
      <vt:lpstr>What do we learn and how? </vt:lpstr>
      <vt:lpstr>How will I be assessed and examined?</vt:lpstr>
      <vt:lpstr>Future Courses and Possible Careers</vt:lpstr>
      <vt:lpstr>Task: Comparison 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Level Music</dc:title>
  <dc:creator>Nadia Hancock</dc:creator>
  <cp:lastModifiedBy>Miss N Hancock</cp:lastModifiedBy>
  <cp:revision>36</cp:revision>
  <dcterms:created xsi:type="dcterms:W3CDTF">2014-01-13T16:21:48Z</dcterms:created>
  <dcterms:modified xsi:type="dcterms:W3CDTF">2026-06-29T11:12:44Z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0x0101008E530B004E4030438EC8C74B8DAE3C6D</vt:lpwstr>
  </property>
  <property fmtid="{D5CDD505-2E9C-101B-9397-08002B2CF9AE}" pid="3" name="Order">
    <vt:r8>74600</vt:r8>
  </property>
  <property fmtid="{D5CDD505-2E9C-101B-9397-08002B2CF9AE}" pid="4" name="MediaServiceImageTags">
    <vt:lpwstr/>
  </property>
</Properties>
</file>