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8" r:id="rId5"/>
    <p:sldId id="364" r:id="rId6"/>
    <p:sldId id="365" r:id="rId7"/>
    <p:sldId id="367" r:id="rId8"/>
    <p:sldId id="267" r:id="rId9"/>
    <p:sldId id="346" r:id="rId10"/>
    <p:sldId id="347" r:id="rId11"/>
    <p:sldId id="348" r:id="rId12"/>
    <p:sldId id="349" r:id="rId13"/>
    <p:sldId id="350" r:id="rId14"/>
    <p:sldId id="351" r:id="rId15"/>
    <p:sldId id="353" r:id="rId16"/>
    <p:sldId id="342" r:id="rId17"/>
    <p:sldId id="345" r:id="rId18"/>
    <p:sldId id="355" r:id="rId19"/>
    <p:sldId id="273" r:id="rId20"/>
    <p:sldId id="333" r:id="rId21"/>
    <p:sldId id="334" r:id="rId22"/>
    <p:sldId id="336" r:id="rId23"/>
    <p:sldId id="337" r:id="rId24"/>
    <p:sldId id="332" r:id="rId25"/>
    <p:sldId id="335" r:id="rId26"/>
    <p:sldId id="340" r:id="rId27"/>
    <p:sldId id="338" r:id="rId28"/>
    <p:sldId id="357" r:id="rId29"/>
    <p:sldId id="328" r:id="rId30"/>
    <p:sldId id="361" r:id="rId31"/>
    <p:sldId id="363" r:id="rId32"/>
    <p:sldId id="358" r:id="rId33"/>
    <p:sldId id="341" r:id="rId34"/>
    <p:sldId id="359" r:id="rId35"/>
    <p:sldId id="360" r:id="rId36"/>
    <p:sldId id="36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AF7"/>
    <a:srgbClr val="9F294B"/>
    <a:srgbClr val="A0BC88"/>
    <a:srgbClr val="228BBA"/>
    <a:srgbClr val="DD6C37"/>
    <a:srgbClr val="209B8F"/>
    <a:srgbClr val="A6BDF0"/>
    <a:srgbClr val="E2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A8F26-D48C-A0A5-1B23-D5193DAADE7E}" v="12" dt="2026-07-01T08:20:40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78" d="100"/>
          <a:sy n="78" d="100"/>
        </p:scale>
        <p:origin x="792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M Ahmad" userId="S::mahmad@littleheath.org.uk::e052fd87-3afb-409e-bb51-f074cafa3298" providerId="AD" clId="Web-{F61A8F26-D48C-A0A5-1B23-D5193DAADE7E}"/>
    <pc:docChg chg="addSld delSld sldOrd">
      <pc:chgData name="Mr M Ahmad" userId="S::mahmad@littleheath.org.uk::e052fd87-3afb-409e-bb51-f074cafa3298" providerId="AD" clId="Web-{F61A8F26-D48C-A0A5-1B23-D5193DAADE7E}" dt="2026-07-01T08:20:40.563" v="11"/>
      <pc:docMkLst>
        <pc:docMk/>
      </pc:docMkLst>
      <pc:sldChg chg="add ord">
        <pc:chgData name="Mr M Ahmad" userId="S::mahmad@littleheath.org.uk::e052fd87-3afb-409e-bb51-f074cafa3298" providerId="AD" clId="Web-{F61A8F26-D48C-A0A5-1B23-D5193DAADE7E}" dt="2026-07-01T08:20:37.781" v="10"/>
        <pc:sldMkLst>
          <pc:docMk/>
          <pc:sldMk cId="1599512867" sldId="267"/>
        </pc:sldMkLst>
      </pc:sldChg>
      <pc:sldChg chg="new del">
        <pc:chgData name="Mr M Ahmad" userId="S::mahmad@littleheath.org.uk::e052fd87-3afb-409e-bb51-f074cafa3298" providerId="AD" clId="Web-{F61A8F26-D48C-A0A5-1B23-D5193DAADE7E}" dt="2026-07-01T08:19:43.199" v="2"/>
        <pc:sldMkLst>
          <pc:docMk/>
          <pc:sldMk cId="1475503972" sldId="366"/>
        </pc:sldMkLst>
      </pc:sldChg>
      <pc:sldChg chg="add">
        <pc:chgData name="Mr M Ahmad" userId="S::mahmad@littleheath.org.uk::e052fd87-3afb-409e-bb51-f074cafa3298" providerId="AD" clId="Web-{F61A8F26-D48C-A0A5-1B23-D5193DAADE7E}" dt="2026-07-01T08:19:38.261" v="1"/>
        <pc:sldMkLst>
          <pc:docMk/>
          <pc:sldMk cId="1732804772" sldId="367"/>
        </pc:sldMkLst>
      </pc:sldChg>
      <pc:sldChg chg="new del">
        <pc:chgData name="Mr M Ahmad" userId="S::mahmad@littleheath.org.uk::e052fd87-3afb-409e-bb51-f074cafa3298" providerId="AD" clId="Web-{F61A8F26-D48C-A0A5-1B23-D5193DAADE7E}" dt="2026-07-01T08:20:40.563" v="11"/>
        <pc:sldMkLst>
          <pc:docMk/>
          <pc:sldMk cId="1526301841" sldId="3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EFA57-E090-4104-ABC6-ED93873B0E28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3088D-427F-422F-AE63-84F77E2C3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102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CE22E-CB34-4934-97C1-BB5E9DE84FAE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1BA1F-916D-4DC8-B1BC-C1CD1E5B9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6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1BA1F-916D-4DC8-B1BC-C1CD1E5B90B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72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C3A-DD77-47F0-AD63-3080D1D11060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B986-9603-4765-B564-11544477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C3A-DD77-47F0-AD63-3080D1D11060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B986-9603-4765-B564-11544477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64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C3A-DD77-47F0-AD63-3080D1D11060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B986-9603-4765-B564-11544477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3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C3A-DD77-47F0-AD63-3080D1D11060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B986-9603-4765-B564-11544477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44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C3A-DD77-47F0-AD63-3080D1D11060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B986-9603-4765-B564-11544477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66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C3A-DD77-47F0-AD63-3080D1D11060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B986-9603-4765-B564-11544477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2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C3A-DD77-47F0-AD63-3080D1D11060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B986-9603-4765-B564-11544477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64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C3A-DD77-47F0-AD63-3080D1D11060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B986-9603-4765-B564-11544477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6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C3A-DD77-47F0-AD63-3080D1D11060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B986-9603-4765-B564-11544477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1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C3A-DD77-47F0-AD63-3080D1D11060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B986-9603-4765-B564-11544477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9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FC3A-DD77-47F0-AD63-3080D1D11060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B986-9603-4765-B564-11544477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5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956" y="6334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7FC3A-DD77-47F0-AD63-3080D1D11060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2B986-9603-4765-B564-11544477DFA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12879"/>
            <a:ext cx="9144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Blip>
                <a:blip r:embed="rId13"/>
              </a:buBlip>
            </a:pPr>
            <a:r>
              <a:rPr lang="en-GB" sz="1500" u="none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sz="1500" b="1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1600" b="1" u="sng" dirty="0"/>
              <a:t>Convert</a:t>
            </a:r>
            <a:r>
              <a:rPr lang="en-GB" altLang="en-US" sz="1600" dirty="0"/>
              <a:t> prefixes into standard form and vice-versa. </a:t>
            </a:r>
            <a:endParaRPr lang="en-GB" sz="1600" dirty="0"/>
          </a:p>
          <a:p>
            <a:pPr>
              <a:buBlip>
                <a:blip r:embed="rId14"/>
              </a:buBlip>
            </a:pPr>
            <a:r>
              <a:rPr lang="en-GB" sz="15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600" b="1" u="sng" dirty="0"/>
              <a:t>State</a:t>
            </a:r>
            <a:r>
              <a:rPr lang="en-GB" sz="1600" dirty="0"/>
              <a:t> what each prefix means in standard form. </a:t>
            </a:r>
          </a:p>
        </p:txBody>
      </p:sp>
    </p:spTree>
    <p:extLst>
      <p:ext uri="{BB962C8B-B14F-4D97-AF65-F5344CB8AC3E}">
        <p14:creationId xmlns:p14="http://schemas.microsoft.com/office/powerpoint/2010/main" val="277797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530F2C-5EDF-4D79-9624-F4900517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62" y="4014074"/>
            <a:ext cx="2108120" cy="21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869859-C50F-4D00-B004-C446037A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2791033" cy="21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BF87A5D-6D5C-4567-8A80-C489D295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4830"/>
            <a:ext cx="2984183" cy="205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659AE-13DF-4079-A3CE-C9B11D20F3F9}"/>
              </a:ext>
            </a:extLst>
          </p:cNvPr>
          <p:cNvSpPr txBox="1"/>
          <p:nvPr/>
        </p:nvSpPr>
        <p:spPr>
          <a:xfrm>
            <a:off x="91440" y="3059430"/>
            <a:ext cx="2699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i="1" dirty="0">
                <a:solidFill>
                  <a:srgbClr val="0070C0"/>
                </a:solidFill>
              </a:rPr>
              <a:t>Thank you for being ready to learn!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91986CF-B9CA-8522-A436-8C107F61D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152" y="4196153"/>
            <a:ext cx="1519933" cy="15811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508D20-986C-D3D5-3FB6-13B95DDC9D2D}"/>
              </a:ext>
            </a:extLst>
          </p:cNvPr>
          <p:cNvSpPr/>
          <p:nvPr/>
        </p:nvSpPr>
        <p:spPr>
          <a:xfrm>
            <a:off x="3347864" y="857250"/>
            <a:ext cx="5704696" cy="30575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Welcome to A Level Physics. Over the next two years you're going to learn how the universe works, from atoms smaller than you can imagine to galaxies larger than you can comprehend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75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123"/>
            <a:ext cx="91440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228BBA"/>
                </a:solidFill>
              </a:rPr>
              <a:t>Forces and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5626968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Forces and motion form a central part of every physicist’s understanding of the Universe. You will explore the key ideas of </a:t>
            </a:r>
            <a:r>
              <a:rPr lang="en-GB" sz="2400" b="1" dirty="0"/>
              <a:t>motion</a:t>
            </a:r>
            <a:r>
              <a:rPr lang="en-GB" sz="2400" dirty="0"/>
              <a:t> described by Newton, the </a:t>
            </a:r>
            <a:r>
              <a:rPr lang="en-GB" sz="2400" b="1" dirty="0"/>
              <a:t>work-energy</a:t>
            </a:r>
            <a:r>
              <a:rPr lang="en-GB" sz="2400" dirty="0"/>
              <a:t> principle, how certain </a:t>
            </a:r>
            <a:r>
              <a:rPr lang="en-GB" sz="2400" b="1" dirty="0"/>
              <a:t>materials</a:t>
            </a:r>
            <a:r>
              <a:rPr lang="en-GB" sz="2400" dirty="0"/>
              <a:t> are characterised with their properties, and you will develop an utilise </a:t>
            </a:r>
            <a:r>
              <a:rPr lang="en-GB" sz="2400" b="1" dirty="0"/>
              <a:t>conservation laws </a:t>
            </a:r>
            <a:r>
              <a:rPr lang="en-GB" sz="2400" dirty="0"/>
              <a:t>to solve problems.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2400" b="1" dirty="0"/>
              <a:t>Motion</a:t>
            </a:r>
          </a:p>
          <a:p>
            <a:r>
              <a:rPr lang="en-GB" sz="2400" b="1" dirty="0"/>
              <a:t>Forces in Action </a:t>
            </a:r>
          </a:p>
          <a:p>
            <a:r>
              <a:rPr lang="en-GB" sz="2400" b="1" dirty="0"/>
              <a:t>Work, Energy and Power</a:t>
            </a:r>
          </a:p>
          <a:p>
            <a:r>
              <a:rPr lang="en-GB" sz="2400" b="1" dirty="0"/>
              <a:t>Material Science</a:t>
            </a:r>
          </a:p>
          <a:p>
            <a:r>
              <a:rPr lang="en-GB" sz="2400" b="1" dirty="0"/>
              <a:t>Laws of Motion and Momentum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5231819"/>
            <a:ext cx="1580986" cy="1571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05" y="1412776"/>
            <a:ext cx="3059773" cy="1872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4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23" y="3497197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1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123"/>
            <a:ext cx="91440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F294B"/>
                </a:solidFill>
              </a:rPr>
              <a:t>Electrons, Waves and Photons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044" y="1464980"/>
            <a:ext cx="6346968" cy="52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Quantum physics is a perhaps one of humankinds greatest achievements. It allows us to make incredibly exact predictions on scales far smaller than a single atom. In order to understand these key ideas this is preparatory module which will guide you towards wave-particle duality, the photoelectric affect, and electron diffraction.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2400" b="1" dirty="0"/>
              <a:t>Charge and Current</a:t>
            </a:r>
          </a:p>
          <a:p>
            <a:r>
              <a:rPr lang="en-GB" sz="2400" b="1" dirty="0"/>
              <a:t>Energy Power and Resistance</a:t>
            </a:r>
          </a:p>
          <a:p>
            <a:r>
              <a:rPr lang="en-GB" sz="2400" b="1" dirty="0"/>
              <a:t>Electrical Circuits</a:t>
            </a:r>
          </a:p>
          <a:p>
            <a:r>
              <a:rPr lang="en-GB" sz="2400" b="1" dirty="0"/>
              <a:t>Waves 1 </a:t>
            </a:r>
          </a:p>
          <a:p>
            <a:r>
              <a:rPr lang="en-GB" sz="2400" b="1" dirty="0"/>
              <a:t>Waves 2 </a:t>
            </a:r>
          </a:p>
          <a:p>
            <a:r>
              <a:rPr lang="en-GB" sz="2400" b="1" dirty="0"/>
              <a:t>Quantum Physics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5242729"/>
            <a:ext cx="1585820" cy="1571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/>
          <a:stretch/>
        </p:blipFill>
        <p:spPr>
          <a:xfrm>
            <a:off x="6467444" y="1605749"/>
            <a:ext cx="2570696" cy="1803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25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510">
            <a:off x="6366275" y="3039694"/>
            <a:ext cx="2773031" cy="20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7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249" y="426421"/>
            <a:ext cx="8229600" cy="1143000"/>
          </a:xfrm>
        </p:spPr>
        <p:txBody>
          <a:bodyPr/>
          <a:lstStyle/>
          <a:p>
            <a:r>
              <a:rPr lang="en-GB" dirty="0"/>
              <a:t>A Level 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39528"/>
            <a:ext cx="8699388" cy="4798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You will sit </a:t>
            </a:r>
            <a:r>
              <a:rPr lang="en-GB" sz="2800" b="1" dirty="0"/>
              <a:t>three</a:t>
            </a:r>
            <a:r>
              <a:rPr lang="en-GB" sz="2800" dirty="0"/>
              <a:t> external examinations at the end of Y13.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107504" y="3193275"/>
            <a:ext cx="25895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/>
              <a:t>Modelling Physics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271" y="3869141"/>
            <a:ext cx="24869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/>
              <a:t>Exploring Physics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271" y="4620035"/>
            <a:ext cx="22080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/>
              <a:t>Unified Physics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7824" y="2532089"/>
            <a:ext cx="1826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Multiple Choice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4088" y="2498872"/>
            <a:ext cx="1393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Total Marks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0245" y="3188612"/>
            <a:ext cx="52129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/>
              <a:t>15</a:t>
            </a:r>
          </a:p>
          <a:p>
            <a:endParaRPr lang="en-GB" sz="2600" dirty="0"/>
          </a:p>
        </p:txBody>
      </p:sp>
      <p:sp>
        <p:nvSpPr>
          <p:cNvPr id="11" name="Rectangle 10"/>
          <p:cNvSpPr/>
          <p:nvPr/>
        </p:nvSpPr>
        <p:spPr>
          <a:xfrm>
            <a:off x="3640244" y="3836484"/>
            <a:ext cx="52129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/>
              <a:t>15</a:t>
            </a:r>
          </a:p>
          <a:p>
            <a:endParaRPr lang="en-GB" sz="2600" dirty="0"/>
          </a:p>
        </p:txBody>
      </p:sp>
      <p:sp>
        <p:nvSpPr>
          <p:cNvPr id="12" name="Rectangle 11"/>
          <p:cNvSpPr/>
          <p:nvPr/>
        </p:nvSpPr>
        <p:spPr>
          <a:xfrm>
            <a:off x="3636185" y="4569205"/>
            <a:ext cx="3529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/>
              <a:t>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00393" y="3195705"/>
            <a:ext cx="6896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/>
              <a:t>100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00393" y="3898334"/>
            <a:ext cx="6896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/>
              <a:t>100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00393" y="4616837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/>
              <a:t>70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52077" y="2496974"/>
            <a:ext cx="702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Time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01619" y="3188612"/>
            <a:ext cx="18492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/>
              <a:t>2 hrs 15 min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89527" y="3834942"/>
            <a:ext cx="18492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/>
              <a:t>2 hrs 15 min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89527" y="4569204"/>
            <a:ext cx="17251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/>
              <a:t>1 hr 30 min</a:t>
            </a:r>
          </a:p>
        </p:txBody>
      </p:sp>
    </p:spTree>
    <p:extLst>
      <p:ext uri="{BB962C8B-B14F-4D97-AF65-F5344CB8AC3E}">
        <p14:creationId xmlns:p14="http://schemas.microsoft.com/office/powerpoint/2010/main" val="3413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Succeed in A- level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53648"/>
            <a:ext cx="8856984" cy="48437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2800" b="1" dirty="0"/>
              <a:t>Key Skills :</a:t>
            </a:r>
          </a:p>
          <a:p>
            <a:pPr marL="0" indent="0">
              <a:buNone/>
            </a:pPr>
            <a:endParaRPr lang="en-GB" sz="1200" b="1" dirty="0"/>
          </a:p>
          <a:p>
            <a:r>
              <a:rPr lang="en-GB" sz="2800" dirty="0"/>
              <a:t>Rearranging equations</a:t>
            </a:r>
          </a:p>
          <a:p>
            <a:r>
              <a:rPr lang="en-GB" sz="2800" dirty="0"/>
              <a:t>Standard Form</a:t>
            </a:r>
          </a:p>
          <a:p>
            <a:r>
              <a:rPr lang="en-GB" sz="2800" dirty="0"/>
              <a:t>Scientific notation and Prefixes </a:t>
            </a:r>
          </a:p>
          <a:p>
            <a:r>
              <a:rPr lang="en-GB" sz="2800" dirty="0"/>
              <a:t>Graphs and data analysis </a:t>
            </a:r>
          </a:p>
          <a:p>
            <a:r>
              <a:rPr lang="en-GB" sz="2800" dirty="0"/>
              <a:t>Trigonometry </a:t>
            </a:r>
          </a:p>
          <a:p>
            <a:r>
              <a:rPr lang="en-GB" sz="2800" dirty="0"/>
              <a:t>Clearly mathematical working 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696">
            <a:off x="5826113" y="3602652"/>
            <a:ext cx="2137089" cy="30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GB" dirty="0"/>
              <a:t>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453145"/>
            <a:ext cx="8712968" cy="53912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2800" dirty="0"/>
              <a:t>You must notify the teacher if you will not be present and ask for work to catch up on.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2800" dirty="0"/>
              <a:t>You will be expected to complete </a:t>
            </a:r>
            <a:r>
              <a:rPr lang="en-GB" sz="2800" b="1" dirty="0">
                <a:highlight>
                  <a:srgbClr val="FFFF00"/>
                </a:highlight>
              </a:rPr>
              <a:t>6 additional hours a week </a:t>
            </a:r>
            <a:r>
              <a:rPr lang="en-GB" sz="2800" dirty="0">
                <a:highlight>
                  <a:srgbClr val="FFFF00"/>
                </a:highlight>
              </a:rPr>
              <a:t>of work outside of lessons</a:t>
            </a:r>
            <a:r>
              <a:rPr lang="en-GB" sz="2800" dirty="0"/>
              <a:t> completing practice questions and preparing revision material. 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2800" dirty="0">
                <a:highlight>
                  <a:srgbClr val="FFFF00"/>
                </a:highlight>
              </a:rPr>
              <a:t>Each lesson will come with a homework</a:t>
            </a:r>
            <a:r>
              <a:rPr lang="en-GB" sz="2800" dirty="0"/>
              <a:t>. You will have one week to complete this homework and self-mark your work from the provided answers. </a:t>
            </a:r>
          </a:p>
        </p:txBody>
      </p:sp>
    </p:spTree>
    <p:extLst>
      <p:ext uri="{BB962C8B-B14F-4D97-AF65-F5344CB8AC3E}">
        <p14:creationId xmlns:p14="http://schemas.microsoft.com/office/powerpoint/2010/main" val="62276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Physics Timetable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4474840" cy="4137323"/>
          </a:xfrm>
        </p:spPr>
        <p:txBody>
          <a:bodyPr>
            <a:normAutofit/>
          </a:bodyPr>
          <a:lstStyle/>
          <a:p>
            <a:r>
              <a:rPr lang="en-GB" sz="2800" dirty="0"/>
              <a:t>Paper 1 will be taught by one teacher.(Module2,3,5</a:t>
            </a:r>
          </a:p>
          <a:p>
            <a:r>
              <a:rPr lang="en-GB" sz="2800" dirty="0"/>
              <a:t>Paper 2 will be taught by another teacher. Module 4,6)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>
                <a:highlight>
                  <a:srgbClr val="FFFF00"/>
                </a:highlight>
              </a:rPr>
              <a:t>You will have topic tests at the end of each chapter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776452"/>
            <a:ext cx="37052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07" y="764704"/>
            <a:ext cx="6851129" cy="936104"/>
          </a:xfrm>
        </p:spPr>
        <p:txBody>
          <a:bodyPr>
            <a:normAutofit/>
          </a:bodyPr>
          <a:lstStyle/>
          <a:p>
            <a:pPr algn="l"/>
            <a:r>
              <a:rPr lang="en-GB" b="1" u="sng" dirty="0"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  <a:r>
              <a:rPr lang="en-GB" b="1" u="sng" dirty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501" y="2276872"/>
            <a:ext cx="92257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0707" y="5661248"/>
            <a:ext cx="8004794" cy="1719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en-GB" b="1" u="sng" dirty="0"/>
              <a:t>State</a:t>
            </a:r>
            <a:r>
              <a:rPr lang="en-GB" dirty="0"/>
              <a:t> the units for the seven base units.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0707" y="4199597"/>
            <a:ext cx="8004794" cy="10557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en-GB" b="1" u="sng" dirty="0"/>
              <a:t>State</a:t>
            </a:r>
            <a:r>
              <a:rPr lang="en-GB" dirty="0"/>
              <a:t> what each prefix means in standard form.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7585" y="2225781"/>
            <a:ext cx="800479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Blip>
                <a:blip r:embed="rId5"/>
              </a:buBlip>
            </a:pPr>
            <a:r>
              <a:rPr lang="en-GB" altLang="en-US" b="1" u="sng" dirty="0"/>
              <a:t>Convert</a:t>
            </a:r>
            <a:r>
              <a:rPr lang="en-GB" altLang="en-US" dirty="0"/>
              <a:t> prefixes into standard form and vice-versa.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85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548680"/>
            <a:ext cx="9252520" cy="864096"/>
          </a:xfrm>
        </p:spPr>
        <p:txBody>
          <a:bodyPr/>
          <a:lstStyle/>
          <a:p>
            <a:r>
              <a:rPr lang="en-GB" dirty="0"/>
              <a:t>A problem of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8264" y="3789040"/>
            <a:ext cx="2078390" cy="2851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/>
              <a:t>Discussion: </a:t>
            </a:r>
            <a:r>
              <a:rPr lang="en-GB" sz="2800" dirty="0"/>
              <a:t>Why has the dominant language of science changed over time?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01" y="1412776"/>
            <a:ext cx="2002529" cy="198884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7673" y="1524621"/>
            <a:ext cx="655272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800" dirty="0"/>
              <a:t>Science is a human endeavour which spans countries and continents. Therefore, we need a language to communicate with and, in the main, that is English at the present moment. </a:t>
            </a:r>
          </a:p>
          <a:p>
            <a:pPr marL="0" indent="0">
              <a:buFont typeface="Arial" pitchFamily="34" charset="0"/>
              <a:buNone/>
            </a:pPr>
            <a:endParaRPr lang="en-GB" sz="1200" dirty="0"/>
          </a:p>
          <a:p>
            <a:pPr marL="0" indent="0">
              <a:buFont typeface="Arial" pitchFamily="34" charset="0"/>
              <a:buNone/>
            </a:pPr>
            <a:r>
              <a:rPr lang="en-GB" sz="2800" dirty="0"/>
              <a:t>English hasn't always been the most common language in science and research. </a:t>
            </a:r>
            <a:r>
              <a:rPr lang="en-GB" sz="2800" dirty="0">
                <a:highlight>
                  <a:srgbClr val="FFFF00"/>
                </a:highlight>
              </a:rPr>
              <a:t>A little over 100 years ago, at the start of the 20th century, the dominant language for science was indeed German. And even before that, Latin</a:t>
            </a:r>
            <a:r>
              <a:rPr lang="en-GB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89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85800"/>
            <a:ext cx="5832648" cy="1143000"/>
          </a:xfrm>
        </p:spPr>
        <p:txBody>
          <a:bodyPr/>
          <a:lstStyle/>
          <a:p>
            <a:r>
              <a:rPr lang="en-GB" dirty="0"/>
              <a:t>A Problem of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24" y="1484784"/>
            <a:ext cx="642364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700" dirty="0"/>
              <a:t>As you may be aware there are different units that represent the same quantities. For example, </a:t>
            </a:r>
            <a:r>
              <a:rPr lang="en-GB" sz="2700" dirty="0">
                <a:highlight>
                  <a:srgbClr val="FFFF00"/>
                </a:highlight>
              </a:rPr>
              <a:t>for length we have cm, m, km, inches, feet, and miles.   </a:t>
            </a:r>
          </a:p>
          <a:p>
            <a:pPr marL="0" indent="0">
              <a:buNone/>
            </a:pPr>
            <a:r>
              <a:rPr lang="en-GB" sz="2700" dirty="0"/>
              <a:t>It is important that scientists have a common language and understand which units are using or it could be disastrous. </a:t>
            </a:r>
          </a:p>
          <a:p>
            <a:pPr marL="0" indent="0">
              <a:buNone/>
            </a:pPr>
            <a:r>
              <a:rPr lang="en-GB" sz="2700" dirty="0">
                <a:highlight>
                  <a:srgbClr val="FFFF00"/>
                </a:highlight>
              </a:rPr>
              <a:t>In 1999 NASAs £195 million Mars Climate Orbiter burnt up in Mars’ upper atmosphere. </a:t>
            </a:r>
          </a:p>
          <a:p>
            <a:pPr marL="0" indent="0">
              <a:buNone/>
            </a:pPr>
            <a:r>
              <a:rPr lang="en-GB" sz="2700" dirty="0">
                <a:highlight>
                  <a:srgbClr val="FFFF00"/>
                </a:highlight>
              </a:rPr>
              <a:t>A piece of the orbiter was made by Lockheed Martin and they used imperial units not SI!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64" y="3429000"/>
            <a:ext cx="2646036" cy="3456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11" b="964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8001" r="25588" b="5201"/>
          <a:stretch/>
        </p:blipFill>
        <p:spPr>
          <a:xfrm>
            <a:off x="6876256" y="836712"/>
            <a:ext cx="2154484" cy="212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1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CCF1C3-3212-B1CF-41C9-FF70728D168F}"/>
              </a:ext>
            </a:extLst>
          </p:cNvPr>
          <p:cNvSpPr/>
          <p:nvPr/>
        </p:nvSpPr>
        <p:spPr>
          <a:xfrm>
            <a:off x="1043608" y="2780928"/>
            <a:ext cx="7200800" cy="3443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System of Units</a:t>
            </a:r>
            <a:endParaRPr lang="en-GB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87624" y="2925763"/>
          <a:ext cx="6943662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662">
                  <a:extLst>
                    <a:ext uri="{9D8B030D-6E8A-4147-A177-3AD203B41FA5}">
                      <a16:colId xmlns:a16="http://schemas.microsoft.com/office/drawing/2014/main" val="28526960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81926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195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Quantity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Base</a:t>
                      </a:r>
                      <a:r>
                        <a:rPr lang="en-GB" sz="2400" b="1" baseline="0" dirty="0"/>
                        <a:t> Unit</a:t>
                      </a:r>
                      <a:endParaRPr lang="en-GB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Unit Symbol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4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998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893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033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Electric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1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6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Amount of 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384788"/>
                  </a:ext>
                </a:extLst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4283968" y="3416246"/>
            <a:ext cx="1459012" cy="5125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latin typeface="+mn-lt"/>
              </a:rPr>
              <a:t>meter</a:t>
            </a:r>
          </a:p>
          <a:p>
            <a:pPr marL="0" indent="0" algn="ctr">
              <a:buNone/>
            </a:pPr>
            <a:r>
              <a:rPr lang="en-GB" sz="2400" dirty="0">
                <a:latin typeface="+mn-lt"/>
              </a:rPr>
              <a:t>kilogram </a:t>
            </a:r>
          </a:p>
          <a:p>
            <a:pPr marL="0" indent="0" algn="ctr">
              <a:buNone/>
            </a:pPr>
            <a:r>
              <a:rPr lang="en-GB" sz="2400" dirty="0">
                <a:latin typeface="+mn-lt"/>
              </a:rPr>
              <a:t>second</a:t>
            </a:r>
          </a:p>
          <a:p>
            <a:pPr marL="0" indent="0" algn="ctr">
              <a:buNone/>
            </a:pPr>
            <a:r>
              <a:rPr lang="en-GB" sz="2400" dirty="0" err="1">
                <a:latin typeface="+mn-lt"/>
              </a:rPr>
              <a:t>ampère</a:t>
            </a:r>
            <a:endParaRPr lang="en-GB" sz="2400" dirty="0">
              <a:latin typeface="+mn-lt"/>
            </a:endParaRPr>
          </a:p>
          <a:p>
            <a:pPr marL="0" indent="0" algn="ctr">
              <a:buNone/>
            </a:pPr>
            <a:r>
              <a:rPr lang="en-GB" sz="2400" dirty="0">
                <a:latin typeface="+mn-lt"/>
              </a:rPr>
              <a:t> kelvin</a:t>
            </a:r>
          </a:p>
          <a:p>
            <a:pPr marL="0" indent="0" algn="ctr">
              <a:buNone/>
            </a:pPr>
            <a:r>
              <a:rPr lang="en-GB" sz="2400" dirty="0">
                <a:latin typeface="+mn-lt"/>
              </a:rPr>
              <a:t>mole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300192" y="3416246"/>
            <a:ext cx="1459012" cy="4244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m</a:t>
            </a:r>
          </a:p>
          <a:p>
            <a:pPr marL="0" indent="0" algn="ctr">
              <a:buNone/>
            </a:pPr>
            <a:r>
              <a:rPr lang="en-GB" sz="2400" dirty="0">
                <a:latin typeface="+mn-lt"/>
              </a:rPr>
              <a:t>kg</a:t>
            </a:r>
          </a:p>
          <a:p>
            <a:pPr marL="0" indent="0" algn="ctr">
              <a:buNone/>
            </a:pPr>
            <a:r>
              <a:rPr lang="en-GB" sz="2400" dirty="0"/>
              <a:t>s</a:t>
            </a:r>
          </a:p>
          <a:p>
            <a:pPr marL="0" indent="0" algn="ctr">
              <a:buNone/>
            </a:pPr>
            <a:r>
              <a:rPr lang="en-GB" sz="2400" dirty="0">
                <a:latin typeface="+mn-lt"/>
              </a:rPr>
              <a:t>A</a:t>
            </a:r>
          </a:p>
          <a:p>
            <a:pPr marL="0" indent="0" algn="ctr">
              <a:buNone/>
            </a:pPr>
            <a:r>
              <a:rPr lang="en-GB" sz="2400" dirty="0">
                <a:latin typeface="+mn-lt"/>
              </a:rPr>
              <a:t>K</a:t>
            </a:r>
          </a:p>
          <a:p>
            <a:pPr marL="0" indent="0" algn="ctr">
              <a:buNone/>
            </a:pPr>
            <a:r>
              <a:rPr lang="en-GB" sz="2400" dirty="0" err="1">
                <a:latin typeface="+mn-lt"/>
              </a:rPr>
              <a:t>mol</a:t>
            </a:r>
            <a:endParaRPr lang="en-GB" sz="2400" dirty="0">
              <a:latin typeface="+mn-lt"/>
            </a:endParaRPr>
          </a:p>
          <a:p>
            <a:pPr marL="0" indent="0" algn="ctr">
              <a:buNone/>
            </a:pPr>
            <a:endParaRPr lang="en-GB" sz="240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4655" y="187402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/>
              <a:t>All the units we will use are based upon SI. </a:t>
            </a:r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32" y="-54225"/>
            <a:ext cx="1138568" cy="114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1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5C0C5-79D0-0E04-B57A-2E38B9AF1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1F9F7AB-06EA-3B9A-3BB2-28DEE990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62" y="4014074"/>
            <a:ext cx="2108120" cy="21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51BB56E6-966C-3846-8FC3-9E66A623F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2791033" cy="21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17E83E7-3ED2-9816-127F-EFD072D66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4830"/>
            <a:ext cx="2984183" cy="205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8CED28-1F5D-6082-6397-D15FE2CB8616}"/>
              </a:ext>
            </a:extLst>
          </p:cNvPr>
          <p:cNvSpPr txBox="1"/>
          <p:nvPr/>
        </p:nvSpPr>
        <p:spPr>
          <a:xfrm>
            <a:off x="91440" y="3059430"/>
            <a:ext cx="2699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i="1" dirty="0">
                <a:solidFill>
                  <a:srgbClr val="0070C0"/>
                </a:solidFill>
              </a:rPr>
              <a:t>Thank you for being ready to learn!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1946C241-643F-B221-F0B6-1B35371AB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152" y="4196153"/>
            <a:ext cx="1519933" cy="15811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631E02-F636-991D-02C2-2BA28EF5D291}"/>
              </a:ext>
            </a:extLst>
          </p:cNvPr>
          <p:cNvSpPr/>
          <p:nvPr/>
        </p:nvSpPr>
        <p:spPr>
          <a:xfrm>
            <a:off x="3203848" y="1412776"/>
            <a:ext cx="5848712" cy="18722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Why did you choose Physics ?</a:t>
            </a:r>
          </a:p>
        </p:txBody>
      </p:sp>
    </p:spTree>
    <p:extLst>
      <p:ext uri="{BB962C8B-B14F-4D97-AF65-F5344CB8AC3E}">
        <p14:creationId xmlns:p14="http://schemas.microsoft.com/office/powerpoint/2010/main" val="4230927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08" y="444107"/>
            <a:ext cx="8229600" cy="1143000"/>
          </a:xfrm>
        </p:spPr>
        <p:txBody>
          <a:bodyPr/>
          <a:lstStyle/>
          <a:p>
            <a:r>
              <a:rPr lang="en-GB" b="1" dirty="0"/>
              <a:t>Mini-Plenary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49" y="1464277"/>
            <a:ext cx="8485119" cy="158417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Please close your books and </a:t>
            </a:r>
          </a:p>
          <a:p>
            <a:pPr marL="0" indent="0" algn="ctr">
              <a:buNone/>
            </a:pPr>
            <a:r>
              <a:rPr lang="en-GB" dirty="0"/>
              <a:t>pick up your whiteboards.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74" b="98302" l="3258" r="85411">
                        <a14:foregroundMark x1="9065" y1="31132" x2="79037" y2="91509"/>
                        <a14:foregroundMark x1="8215" y1="25849" x2="4958" y2="29811"/>
                        <a14:foregroundMark x1="8924" y1="25849" x2="15439" y2="25849"/>
                        <a14:backgroundMark x1="16431" y1="24528" x2="63031" y2="24151"/>
                        <a14:backgroundMark x1="63031" y1="24340" x2="91926" y2="24151"/>
                        <a14:backgroundMark x1="80312" y1="25094" x2="85836" y2="30000"/>
                        <a14:backgroundMark x1="83853" y1="30377" x2="85127" y2="63962"/>
                        <a14:backgroundMark x1="84136" y1="75849" x2="84703" y2="42264"/>
                        <a14:backgroundMark x1="83994" y1="50943" x2="83994" y2="50943"/>
                        <a14:backgroundMark x1="79037" y1="25094" x2="80453" y2="26038"/>
                        <a14:backgroundMark x1="3824" y1="28868" x2="2833" y2="96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" t="24626" r="14860" b="2619"/>
          <a:stretch/>
        </p:blipFill>
        <p:spPr>
          <a:xfrm>
            <a:off x="1943057" y="2852936"/>
            <a:ext cx="5256584" cy="3470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375" b="55625" l="1667" r="99792">
                        <a14:foregroundMark x1="4792" y1="50208" x2="76458" y2="4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913" b="42912"/>
          <a:stretch/>
        </p:blipFill>
        <p:spPr>
          <a:xfrm rot="2337149">
            <a:off x="5904483" y="5453096"/>
            <a:ext cx="2590314" cy="367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32" y="-54225"/>
            <a:ext cx="1138568" cy="114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1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 of Units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682029"/>
              </p:ext>
            </p:extLst>
          </p:nvPr>
        </p:nvGraphicFramePr>
        <p:xfrm>
          <a:off x="1187624" y="2925763"/>
          <a:ext cx="6943662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662">
                  <a:extLst>
                    <a:ext uri="{9D8B030D-6E8A-4147-A177-3AD203B41FA5}">
                      <a16:colId xmlns:a16="http://schemas.microsoft.com/office/drawing/2014/main" val="28526960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81926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2195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Quantity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Base</a:t>
                      </a:r>
                      <a:r>
                        <a:rPr lang="en-GB" sz="2400" b="1" baseline="0" dirty="0"/>
                        <a:t> Unit</a:t>
                      </a:r>
                      <a:endParaRPr lang="en-GB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Unit Symbol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4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998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893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033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Electric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1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6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Amount of 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384788"/>
                  </a:ext>
                </a:extLst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4283968" y="3416246"/>
            <a:ext cx="1459012" cy="5125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latin typeface="+mn-lt"/>
              </a:rPr>
              <a:t>meter</a:t>
            </a:r>
          </a:p>
          <a:p>
            <a:pPr marL="0" indent="0" algn="ctr">
              <a:buNone/>
            </a:pPr>
            <a:r>
              <a:rPr lang="en-GB" sz="2400" dirty="0">
                <a:latin typeface="+mn-lt"/>
              </a:rPr>
              <a:t>kilogram </a:t>
            </a:r>
          </a:p>
          <a:p>
            <a:pPr marL="0" indent="0" algn="ctr">
              <a:buNone/>
            </a:pPr>
            <a:r>
              <a:rPr lang="en-GB" sz="2400" dirty="0">
                <a:latin typeface="+mn-lt"/>
              </a:rPr>
              <a:t>second</a:t>
            </a:r>
          </a:p>
          <a:p>
            <a:pPr marL="0" indent="0" algn="ctr">
              <a:buNone/>
            </a:pPr>
            <a:r>
              <a:rPr lang="en-GB" sz="2400" dirty="0" err="1">
                <a:latin typeface="+mn-lt"/>
              </a:rPr>
              <a:t>ampère</a:t>
            </a:r>
            <a:endParaRPr lang="en-GB" sz="2400" dirty="0">
              <a:latin typeface="+mn-lt"/>
            </a:endParaRPr>
          </a:p>
          <a:p>
            <a:pPr marL="0" indent="0" algn="ctr">
              <a:buNone/>
            </a:pPr>
            <a:r>
              <a:rPr lang="en-GB" sz="2400" dirty="0">
                <a:latin typeface="+mn-lt"/>
              </a:rPr>
              <a:t> kelvin</a:t>
            </a:r>
          </a:p>
          <a:p>
            <a:pPr marL="0" indent="0" algn="ctr">
              <a:buNone/>
            </a:pPr>
            <a:r>
              <a:rPr lang="en-GB" sz="2400" dirty="0">
                <a:latin typeface="+mn-lt"/>
              </a:rPr>
              <a:t>mole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300192" y="3416246"/>
            <a:ext cx="1459012" cy="4244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m</a:t>
            </a:r>
          </a:p>
          <a:p>
            <a:pPr marL="0" indent="0" algn="ctr">
              <a:buNone/>
            </a:pPr>
            <a:r>
              <a:rPr lang="en-GB" sz="2400" dirty="0">
                <a:latin typeface="+mn-lt"/>
              </a:rPr>
              <a:t>kg</a:t>
            </a:r>
          </a:p>
          <a:p>
            <a:pPr marL="0" indent="0" algn="ctr">
              <a:buNone/>
            </a:pPr>
            <a:r>
              <a:rPr lang="en-GB" sz="2400" dirty="0"/>
              <a:t>s</a:t>
            </a:r>
          </a:p>
          <a:p>
            <a:pPr marL="0" indent="0" algn="ctr">
              <a:buNone/>
            </a:pPr>
            <a:r>
              <a:rPr lang="en-GB" sz="2400" dirty="0">
                <a:latin typeface="+mn-lt"/>
              </a:rPr>
              <a:t>A</a:t>
            </a:r>
          </a:p>
          <a:p>
            <a:pPr marL="0" indent="0" algn="ctr">
              <a:buNone/>
            </a:pPr>
            <a:r>
              <a:rPr lang="en-GB" sz="2400" dirty="0">
                <a:latin typeface="+mn-lt"/>
              </a:rPr>
              <a:t>K</a:t>
            </a:r>
          </a:p>
          <a:p>
            <a:pPr marL="0" indent="0" algn="ctr">
              <a:buNone/>
            </a:pPr>
            <a:r>
              <a:rPr lang="en-GB" sz="2400" dirty="0" err="1">
                <a:latin typeface="+mn-lt"/>
              </a:rPr>
              <a:t>mol</a:t>
            </a:r>
            <a:endParaRPr lang="en-GB" sz="2400" dirty="0">
              <a:latin typeface="+mn-lt"/>
            </a:endParaRPr>
          </a:p>
          <a:p>
            <a:pPr marL="0" indent="0" algn="ctr">
              <a:buNone/>
            </a:pPr>
            <a:endParaRPr lang="en-GB" sz="240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27585" y="3889950"/>
            <a:ext cx="1459012" cy="360040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868620" y="3902022"/>
            <a:ext cx="513452" cy="357886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500503" y="4320024"/>
            <a:ext cx="1176784" cy="411877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471870" y="4326303"/>
            <a:ext cx="1176784" cy="411877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227585" y="4850116"/>
            <a:ext cx="1566848" cy="283573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521138" y="4804575"/>
            <a:ext cx="1119617" cy="324240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449700" y="5285553"/>
            <a:ext cx="1108162" cy="241426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637052" y="5242389"/>
            <a:ext cx="887787" cy="395785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590493" y="5733815"/>
            <a:ext cx="940624" cy="322016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587865" y="5693945"/>
            <a:ext cx="796911" cy="367065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379168" y="3422639"/>
            <a:ext cx="1459012" cy="360040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373671" y="3447515"/>
            <a:ext cx="1459012" cy="360040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050042" y="3449616"/>
            <a:ext cx="933943" cy="27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+mn-lt"/>
              </a:rPr>
              <a:t>1) 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3) 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5)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7)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9)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11) 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073787" y="3422639"/>
            <a:ext cx="1015469" cy="346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+mn-lt"/>
              </a:rPr>
              <a:t>2) 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4)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6)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8)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10)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12)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266967" y="1841584"/>
            <a:ext cx="8784976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800"/>
              <a:t>State the missing units and symbols on your whiteboards.</a:t>
            </a:r>
            <a:endParaRPr lang="en-GB" sz="28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32" y="-54225"/>
            <a:ext cx="1138568" cy="114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0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B5696A-B1CD-9046-A2B5-91814D8B4CE4}"/>
              </a:ext>
            </a:extLst>
          </p:cNvPr>
          <p:cNvSpPr/>
          <p:nvPr/>
        </p:nvSpPr>
        <p:spPr>
          <a:xfrm>
            <a:off x="4864993" y="262369"/>
            <a:ext cx="4248472" cy="65527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4624" y="512920"/>
            <a:ext cx="8229600" cy="1143000"/>
          </a:xfrm>
        </p:spPr>
        <p:txBody>
          <a:bodyPr/>
          <a:lstStyle/>
          <a:p>
            <a:r>
              <a:rPr lang="en-GB" dirty="0"/>
              <a:t>Prefixes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652"/>
            <a:ext cx="490157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highlight>
                  <a:srgbClr val="FFFF00"/>
                </a:highlight>
              </a:rPr>
              <a:t>SI uses </a:t>
            </a:r>
            <a:r>
              <a:rPr lang="en-GB" sz="2800" b="1" dirty="0">
                <a:highlight>
                  <a:srgbClr val="FFFF00"/>
                </a:highlight>
              </a:rPr>
              <a:t>pre</a:t>
            </a:r>
            <a:r>
              <a:rPr lang="en-GB" sz="2800" dirty="0">
                <a:highlight>
                  <a:srgbClr val="FFFF00"/>
                </a:highlight>
              </a:rPr>
              <a:t>fixes where </a:t>
            </a:r>
            <a:r>
              <a:rPr lang="en-GB" sz="2800" b="1" dirty="0">
                <a:highlight>
                  <a:srgbClr val="FFFF00"/>
                </a:highlight>
              </a:rPr>
              <a:t>pre </a:t>
            </a:r>
            <a:r>
              <a:rPr lang="en-GB" sz="2800" dirty="0">
                <a:highlight>
                  <a:srgbClr val="FFFF00"/>
                </a:highlight>
              </a:rPr>
              <a:t>means before</a:t>
            </a:r>
            <a:r>
              <a:rPr lang="en-GB" sz="2800" dirty="0"/>
              <a:t>.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2800" dirty="0"/>
              <a:t>For example, km stands for kilometre where the prefix is kilo.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2800" dirty="0"/>
              <a:t>1 km = 1 x 10</a:t>
            </a:r>
            <a:r>
              <a:rPr lang="en-GB" sz="2800" baseline="30000" dirty="0"/>
              <a:t>3</a:t>
            </a:r>
            <a:r>
              <a:rPr lang="en-GB" sz="2800" dirty="0"/>
              <a:t> m = 1000 m.  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2800" dirty="0"/>
              <a:t>You </a:t>
            </a:r>
            <a:r>
              <a:rPr lang="en-GB" sz="2800" b="1" dirty="0"/>
              <a:t>need</a:t>
            </a:r>
            <a:r>
              <a:rPr lang="en-GB" sz="2800" dirty="0"/>
              <a:t> to be able to convert between a prefixed unit to base SI. You </a:t>
            </a:r>
            <a:r>
              <a:rPr lang="en-GB" sz="2800" b="1" dirty="0"/>
              <a:t>need</a:t>
            </a:r>
            <a:r>
              <a:rPr lang="en-GB" sz="2800" dirty="0"/>
              <a:t> to learn all these prefixes.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291140"/>
              </p:ext>
            </p:extLst>
          </p:nvPr>
        </p:nvGraphicFramePr>
        <p:xfrm>
          <a:off x="4998950" y="421585"/>
          <a:ext cx="3933987" cy="629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0788">
                  <a:extLst>
                    <a:ext uri="{9D8B030D-6E8A-4147-A177-3AD203B41FA5}">
                      <a16:colId xmlns:a16="http://schemas.microsoft.com/office/drawing/2014/main" val="3647486655"/>
                    </a:ext>
                  </a:extLst>
                </a:gridCol>
                <a:gridCol w="1184623">
                  <a:extLst>
                    <a:ext uri="{9D8B030D-6E8A-4147-A177-3AD203B41FA5}">
                      <a16:colId xmlns:a16="http://schemas.microsoft.com/office/drawing/2014/main" val="9917091"/>
                    </a:ext>
                  </a:extLst>
                </a:gridCol>
                <a:gridCol w="1628576">
                  <a:extLst>
                    <a:ext uri="{9D8B030D-6E8A-4147-A177-3AD203B41FA5}">
                      <a16:colId xmlns:a16="http://schemas.microsoft.com/office/drawing/2014/main" val="3929892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/>
                        <a:t>Prefix Name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/>
                        <a:t>Prefix Symbol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/>
                        <a:t>Factor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69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peta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x</a:t>
                      </a:r>
                      <a:r>
                        <a:rPr lang="en-GB" sz="2400" baseline="0" dirty="0"/>
                        <a:t> </a:t>
                      </a:r>
                      <a:r>
                        <a:rPr lang="en-GB" sz="2400" dirty="0"/>
                        <a:t>10</a:t>
                      </a:r>
                      <a:r>
                        <a:rPr lang="en-GB" sz="2400" baseline="300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639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tera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x 10</a:t>
                      </a:r>
                      <a:r>
                        <a:rPr lang="en-GB" sz="2400" baseline="30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384526"/>
                  </a:ext>
                </a:extLst>
              </a:tr>
              <a:tr h="436918">
                <a:tc>
                  <a:txBody>
                    <a:bodyPr/>
                    <a:lstStyle/>
                    <a:p>
                      <a:r>
                        <a:rPr lang="en-GB" sz="2400" dirty="0" err="1"/>
                        <a:t>giga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/>
                        <a:t>x</a:t>
                      </a:r>
                      <a:r>
                        <a:rPr lang="en-GB" sz="2400" dirty="0"/>
                        <a:t> 10</a:t>
                      </a:r>
                      <a:r>
                        <a:rPr lang="en-GB" sz="2400" baseline="30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689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mega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x 10</a:t>
                      </a:r>
                      <a:r>
                        <a:rPr lang="en-GB" sz="2400" baseline="30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79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kilo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/>
                        <a:t>x </a:t>
                      </a:r>
                      <a:r>
                        <a:rPr lang="en-GB" sz="2400" dirty="0"/>
                        <a:t>10</a:t>
                      </a:r>
                      <a:r>
                        <a:rPr lang="en-GB" sz="2400" baseline="30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884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deci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x 10</a:t>
                      </a:r>
                      <a:r>
                        <a:rPr lang="en-GB" sz="2400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43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centi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x 10</a:t>
                      </a:r>
                      <a:r>
                        <a:rPr lang="en-GB" sz="2400" baseline="30000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599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milli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x 10</a:t>
                      </a:r>
                      <a:r>
                        <a:rPr lang="en-GB" sz="2400" baseline="30000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87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micro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μ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x 10</a:t>
                      </a:r>
                      <a:r>
                        <a:rPr lang="en-GB" sz="2400" baseline="30000" dirty="0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97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nano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x 10</a:t>
                      </a:r>
                      <a:r>
                        <a:rPr lang="en-GB" sz="2400" baseline="30000" dirty="0"/>
                        <a:t>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56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pico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x 10</a:t>
                      </a:r>
                      <a:r>
                        <a:rPr lang="en-GB" sz="2400" baseline="30000" dirty="0"/>
                        <a:t>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131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femto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x 10</a:t>
                      </a:r>
                      <a:r>
                        <a:rPr lang="en-GB" sz="2400" baseline="30000" dirty="0"/>
                        <a:t>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62643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385273" y="3142689"/>
            <a:ext cx="1459012" cy="28803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08837" y="2685161"/>
            <a:ext cx="1459012" cy="28803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385273" y="2227633"/>
            <a:ext cx="1459012" cy="28803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08837" y="1768472"/>
            <a:ext cx="1459012" cy="28803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408837" y="1342357"/>
            <a:ext cx="1459012" cy="28803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404818" y="4477977"/>
            <a:ext cx="1459012" cy="28803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385273" y="4929197"/>
            <a:ext cx="1459012" cy="37373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443390" y="5367125"/>
            <a:ext cx="1459012" cy="37373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473925" y="5822451"/>
            <a:ext cx="1459012" cy="37373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473925" y="6299070"/>
            <a:ext cx="1459012" cy="37373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376352" y="3554647"/>
            <a:ext cx="1459012" cy="37373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378262" y="4039213"/>
            <a:ext cx="1459012" cy="37373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80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127" l="0" r="100000">
                        <a14:backgroundMark x1="95964" y1="21637" x2="95443" y2="66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65" y="2276872"/>
            <a:ext cx="4176464" cy="2592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56" y="413792"/>
            <a:ext cx="8229600" cy="1143000"/>
          </a:xfrm>
        </p:spPr>
        <p:txBody>
          <a:bodyPr/>
          <a:lstStyle/>
          <a:p>
            <a:r>
              <a:rPr lang="en-GB" dirty="0"/>
              <a:t>Making Flash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71" y="1570178"/>
            <a:ext cx="8679973" cy="1080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/>
              <a:t>Now you need to make flash cards of prefixes.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127" l="0" r="100000">
                        <a14:backgroundMark x1="95964" y1="21637" x2="95443" y2="66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2" y="2276873"/>
            <a:ext cx="4176464" cy="259228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33870" y="2420133"/>
            <a:ext cx="4006081" cy="626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/>
              <a:t>Front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60032" y="2420888"/>
            <a:ext cx="3953812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/>
              <a:t>Back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57148" y="3356992"/>
            <a:ext cx="4492793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4000" dirty="0" err="1"/>
              <a:t>peta</a:t>
            </a:r>
            <a:r>
              <a:rPr lang="en-GB" sz="4000" dirty="0"/>
              <a:t> (P)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60630" y="3385127"/>
            <a:ext cx="4548584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/>
              <a:t>x 10</a:t>
            </a:r>
            <a:r>
              <a:rPr lang="en-GB" sz="4000" baseline="30000" dirty="0"/>
              <a:t>15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127" l="0" r="100000">
                        <a14:backgroundMark x1="95964" y1="21637" x2="95443" y2="66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2" y="4486498"/>
            <a:ext cx="4176464" cy="25922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127" l="0" r="100000">
                        <a14:backgroundMark x1="95964" y1="21637" x2="95443" y2="66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12259"/>
            <a:ext cx="4176464" cy="2592288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133872" y="4653137"/>
            <a:ext cx="4006080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/>
              <a:t>Front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935004" y="4649020"/>
            <a:ext cx="3878840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/>
              <a:t>Back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-55218" y="5639384"/>
            <a:ext cx="4492793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 err="1"/>
              <a:t>pico</a:t>
            </a:r>
            <a:r>
              <a:rPr lang="en-GB" sz="4000" dirty="0"/>
              <a:t> (p)</a:t>
            </a:r>
            <a:endParaRPr lang="en-GB" sz="4000" b="1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60630" y="5639384"/>
            <a:ext cx="4548584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/>
              <a:t>x 10</a:t>
            </a:r>
            <a:r>
              <a:rPr lang="en-GB" sz="4000" baseline="30000" dirty="0"/>
              <a:t>-12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17" y="-40469"/>
            <a:ext cx="1205220" cy="12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5" grpId="0"/>
      <p:bldP spid="19" grpId="0"/>
      <p:bldP spid="19" grpId="1"/>
      <p:bldP spid="20" grpId="0"/>
      <p:bldP spid="20" grpId="1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Prefixes: 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6452"/>
            <a:ext cx="8229600" cy="45365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sz="2800" dirty="0"/>
              <a:t>Convert 1.36 kA into A </a:t>
            </a:r>
          </a:p>
          <a:p>
            <a:pPr marL="514350" indent="-514350">
              <a:buFont typeface="+mj-lt"/>
              <a:buAutoNum type="arabicParenR"/>
            </a:pPr>
            <a:endParaRPr lang="en-GB" sz="2800" dirty="0"/>
          </a:p>
          <a:p>
            <a:pPr marL="514350" indent="-514350">
              <a:buFont typeface="+mj-lt"/>
              <a:buAutoNum type="arabicParenR"/>
            </a:pPr>
            <a:endParaRPr lang="en-GB" sz="2800" dirty="0"/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Convert 259 </a:t>
            </a:r>
            <a:r>
              <a:rPr lang="el-GR" sz="2800" dirty="0"/>
              <a:t>μ</a:t>
            </a:r>
            <a:r>
              <a:rPr lang="en-GB" sz="2800" dirty="0"/>
              <a:t>K into K</a:t>
            </a:r>
          </a:p>
          <a:p>
            <a:pPr marL="514350" indent="-514350">
              <a:buFont typeface="+mj-lt"/>
              <a:buAutoNum type="arabicParenR"/>
            </a:pPr>
            <a:endParaRPr lang="en-GB" sz="2800" dirty="0"/>
          </a:p>
          <a:p>
            <a:pPr marL="514350" indent="-514350">
              <a:buFont typeface="+mj-lt"/>
              <a:buAutoNum type="arabicParenR"/>
            </a:pPr>
            <a:endParaRPr lang="en-GB" sz="2800" dirty="0"/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Convert 0.596 s into </a:t>
            </a:r>
            <a:r>
              <a:rPr lang="en-GB" sz="2800" dirty="0" err="1"/>
              <a:t>ms</a:t>
            </a:r>
            <a:endParaRPr lang="en-GB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2379491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1.36 kA = 1.36 x 10</a:t>
            </a:r>
            <a:r>
              <a:rPr lang="en-GB" sz="2800" baseline="30000" dirty="0"/>
              <a:t>3 </a:t>
            </a:r>
            <a:r>
              <a:rPr lang="en-GB" sz="2800" dirty="0"/>
              <a:t>A = 1360 A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398025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259 </a:t>
            </a:r>
            <a:r>
              <a:rPr lang="el-GR" sz="2800" dirty="0"/>
              <a:t>μ</a:t>
            </a:r>
            <a:r>
              <a:rPr lang="en-GB" sz="2800" dirty="0"/>
              <a:t>K = 259 x 10</a:t>
            </a:r>
            <a:r>
              <a:rPr lang="en-GB" sz="2800" baseline="30000" dirty="0"/>
              <a:t>-6</a:t>
            </a:r>
            <a:r>
              <a:rPr lang="en-GB" sz="2800" dirty="0"/>
              <a:t> K = 2.59 x 10</a:t>
            </a:r>
            <a:r>
              <a:rPr lang="en-GB" sz="2800" baseline="30000" dirty="0"/>
              <a:t>-4 </a:t>
            </a:r>
            <a:r>
              <a:rPr lang="en-GB" sz="2800" dirty="0"/>
              <a:t>K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5434302"/>
            <a:ext cx="9073008" cy="197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m = 10</a:t>
            </a:r>
            <a:r>
              <a:rPr lang="en-GB" sz="2800" baseline="30000" dirty="0"/>
              <a:t>-3</a:t>
            </a:r>
            <a:r>
              <a:rPr lang="en-GB" sz="2800" dirty="0"/>
              <a:t> so there are a thousand milliseconds in a second.</a:t>
            </a:r>
          </a:p>
          <a:p>
            <a:pPr marL="0" indent="0">
              <a:buNone/>
            </a:pPr>
            <a:r>
              <a:rPr lang="en-GB" sz="2800" dirty="0"/>
              <a:t>0.596 s = 0.596 x 10</a:t>
            </a:r>
            <a:r>
              <a:rPr lang="en-GB" sz="2800" baseline="30000" dirty="0"/>
              <a:t>3</a:t>
            </a:r>
            <a:r>
              <a:rPr lang="en-GB" sz="2800" dirty="0"/>
              <a:t> </a:t>
            </a:r>
            <a:r>
              <a:rPr lang="en-GB" sz="2800" dirty="0" err="1"/>
              <a:t>ms</a:t>
            </a:r>
            <a:r>
              <a:rPr lang="en-GB" sz="2800" dirty="0"/>
              <a:t> </a:t>
            </a:r>
            <a:r>
              <a:rPr lang="en-GB" sz="2800"/>
              <a:t>= 596 </a:t>
            </a:r>
            <a:r>
              <a:rPr lang="en-GB" sz="2800" dirty="0" err="1"/>
              <a:t>ms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67" y="0"/>
            <a:ext cx="1192533" cy="119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670" y="1700808"/>
            <a:ext cx="9163670" cy="51845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5"/>
            </a:pPr>
            <a:r>
              <a:rPr lang="en-GB" sz="2600" dirty="0"/>
              <a:t>Write the following measurements in their base units.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200" dirty="0"/>
              <a:t>450 pm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200" dirty="0"/>
              <a:t>0.5 Mm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200" dirty="0"/>
              <a:t>40 µs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200" dirty="0"/>
              <a:t>0.7 mA </a:t>
            </a:r>
          </a:p>
          <a:p>
            <a:pPr marL="914400" lvl="1" indent="-514350">
              <a:buFont typeface="+mj-lt"/>
              <a:buAutoNum type="alphaLcParenR"/>
            </a:pPr>
            <a:endParaRPr lang="en-GB" sz="1200" dirty="0"/>
          </a:p>
          <a:p>
            <a:pPr marL="514350" indent="-514350">
              <a:buFont typeface="+mj-lt"/>
              <a:buAutoNum type="arabicParenR" startAt="5"/>
            </a:pPr>
            <a:r>
              <a:rPr lang="en-GB" sz="2600" dirty="0"/>
              <a:t>Convert from base units into the specified units.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200" dirty="0"/>
              <a:t>State 5.34 x 10</a:t>
            </a:r>
            <a:r>
              <a:rPr lang="en-GB" sz="2200" baseline="30000" dirty="0"/>
              <a:t>5</a:t>
            </a:r>
            <a:r>
              <a:rPr lang="en-GB" sz="2200" dirty="0"/>
              <a:t> m in km.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200" dirty="0"/>
              <a:t>State 1,274 x 10</a:t>
            </a:r>
            <a:r>
              <a:rPr lang="en-GB" sz="2200" baseline="30000" dirty="0"/>
              <a:t>7</a:t>
            </a:r>
            <a:r>
              <a:rPr lang="en-GB" sz="2200" dirty="0"/>
              <a:t> m in Mm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200" dirty="0"/>
              <a:t>State 7.0 x 10</a:t>
            </a:r>
            <a:r>
              <a:rPr lang="en-GB" sz="2200" baseline="30000" dirty="0"/>
              <a:t>-5</a:t>
            </a:r>
            <a:r>
              <a:rPr lang="en-GB" sz="2200" dirty="0"/>
              <a:t> m in µm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200" dirty="0"/>
              <a:t>State 1.4 x 10</a:t>
            </a:r>
            <a:r>
              <a:rPr lang="en-GB" sz="2200" baseline="30000" dirty="0"/>
              <a:t>-7</a:t>
            </a:r>
            <a:r>
              <a:rPr lang="en-GB" sz="2200" dirty="0"/>
              <a:t> A in </a:t>
            </a:r>
            <a:r>
              <a:rPr lang="en-GB" sz="2200" dirty="0" err="1"/>
              <a:t>nA.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241462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36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Do not look at the following slides until you have attempted the homework questions.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may believe that you are managing to get your work done quickly by </a:t>
            </a:r>
            <a:r>
              <a:rPr lang="en-GB" b="1" dirty="0"/>
              <a:t>cheating</a:t>
            </a:r>
            <a:r>
              <a:rPr lang="en-GB" dirty="0"/>
              <a:t> and looking.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Yet, in reality you are </a:t>
            </a:r>
            <a:r>
              <a:rPr lang="en-GB" b="1" dirty="0"/>
              <a:t>only cheating yourself.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I can guarantee that you will regret cheating when you open your exam results.</a:t>
            </a:r>
          </a:p>
        </p:txBody>
      </p:sp>
    </p:spTree>
    <p:extLst>
      <p:ext uri="{BB962C8B-B14F-4D97-AF65-F5344CB8AC3E}">
        <p14:creationId xmlns:p14="http://schemas.microsoft.com/office/powerpoint/2010/main" val="4926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670" y="1700808"/>
            <a:ext cx="9163670" cy="51845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5"/>
            </a:pPr>
            <a:r>
              <a:rPr lang="en-GB" sz="2600" dirty="0"/>
              <a:t>Write the following measurements in their base units.</a:t>
            </a:r>
          </a:p>
          <a:p>
            <a:pPr marL="514350" indent="-514350">
              <a:buFont typeface="+mj-lt"/>
              <a:buAutoNum type="arabicParenR" startAt="5"/>
            </a:pPr>
            <a:endParaRPr lang="en-GB" sz="2600" dirty="0"/>
          </a:p>
          <a:p>
            <a:pPr marL="914400" lvl="1" indent="-514350">
              <a:buFont typeface="+mj-lt"/>
              <a:buAutoNum type="alphaLcParenR"/>
            </a:pPr>
            <a:r>
              <a:rPr lang="en-GB" sz="2600" dirty="0"/>
              <a:t>450 </a:t>
            </a:r>
            <a:r>
              <a:rPr lang="en-GB" sz="2600" b="1" dirty="0"/>
              <a:t>p</a:t>
            </a:r>
            <a:r>
              <a:rPr lang="en-GB" sz="2600" dirty="0"/>
              <a:t>m = 450 </a:t>
            </a:r>
            <a:r>
              <a:rPr lang="en-GB" sz="2600" b="1" dirty="0"/>
              <a:t>x 10</a:t>
            </a:r>
            <a:r>
              <a:rPr lang="en-GB" sz="2600" b="1" baseline="30000" dirty="0"/>
              <a:t>-12 </a:t>
            </a:r>
            <a:r>
              <a:rPr lang="en-GB" sz="2600" dirty="0"/>
              <a:t>m </a:t>
            </a:r>
          </a:p>
          <a:p>
            <a:pPr marL="914400" lvl="1" indent="-514350">
              <a:buFont typeface="+mj-lt"/>
              <a:buAutoNum type="alphaLcParenR"/>
            </a:pPr>
            <a:endParaRPr lang="en-GB" sz="2600" dirty="0"/>
          </a:p>
          <a:p>
            <a:pPr marL="914400" lvl="1" indent="-514350">
              <a:buFont typeface="+mj-lt"/>
              <a:buAutoNum type="alphaLcParenR"/>
            </a:pPr>
            <a:r>
              <a:rPr lang="en-GB" sz="2600" dirty="0"/>
              <a:t>0.5 </a:t>
            </a:r>
            <a:r>
              <a:rPr lang="en-GB" sz="2600" b="1" dirty="0"/>
              <a:t>M</a:t>
            </a:r>
            <a:r>
              <a:rPr lang="en-GB" sz="2600" dirty="0"/>
              <a:t>m = 0.5 </a:t>
            </a:r>
            <a:r>
              <a:rPr lang="en-GB" sz="2600" b="1" dirty="0"/>
              <a:t>x 10</a:t>
            </a:r>
            <a:r>
              <a:rPr lang="en-GB" sz="2600" b="1" baseline="30000" dirty="0"/>
              <a:t>6 </a:t>
            </a:r>
            <a:r>
              <a:rPr lang="en-GB" sz="2600" dirty="0"/>
              <a:t>m </a:t>
            </a:r>
          </a:p>
          <a:p>
            <a:pPr marL="914400" lvl="1" indent="-514350">
              <a:buFont typeface="+mj-lt"/>
              <a:buAutoNum type="alphaLcParenR"/>
            </a:pPr>
            <a:endParaRPr lang="en-GB" sz="2600" dirty="0"/>
          </a:p>
          <a:p>
            <a:pPr marL="914400" lvl="1" indent="-514350">
              <a:buFont typeface="+mj-lt"/>
              <a:buAutoNum type="alphaLcParenR"/>
            </a:pPr>
            <a:r>
              <a:rPr lang="en-GB" sz="2600" dirty="0"/>
              <a:t>40 </a:t>
            </a:r>
            <a:r>
              <a:rPr lang="en-GB" sz="2600" b="1" dirty="0"/>
              <a:t>µ</a:t>
            </a:r>
            <a:r>
              <a:rPr lang="en-GB" sz="2600" dirty="0"/>
              <a:t>s = 40 </a:t>
            </a:r>
            <a:r>
              <a:rPr lang="en-GB" sz="2600" b="1" dirty="0"/>
              <a:t>x 10</a:t>
            </a:r>
            <a:r>
              <a:rPr lang="en-GB" sz="2600" b="1" baseline="30000" dirty="0"/>
              <a:t>-6 </a:t>
            </a:r>
            <a:r>
              <a:rPr lang="en-GB" sz="2600" dirty="0"/>
              <a:t>s </a:t>
            </a:r>
          </a:p>
          <a:p>
            <a:pPr marL="914400" lvl="1" indent="-514350">
              <a:buFont typeface="+mj-lt"/>
              <a:buAutoNum type="alphaLcParenR"/>
            </a:pPr>
            <a:endParaRPr lang="en-GB" sz="2600" dirty="0"/>
          </a:p>
          <a:p>
            <a:pPr marL="914400" lvl="1" indent="-514350">
              <a:buFont typeface="+mj-lt"/>
              <a:buAutoNum type="alphaLcParenR"/>
            </a:pPr>
            <a:r>
              <a:rPr lang="en-GB" sz="2600" dirty="0"/>
              <a:t>0.7 </a:t>
            </a:r>
            <a:r>
              <a:rPr lang="en-GB" sz="2600" b="1" dirty="0"/>
              <a:t>m</a:t>
            </a:r>
            <a:r>
              <a:rPr lang="en-GB" sz="2600" dirty="0"/>
              <a:t>A = 0.7 </a:t>
            </a:r>
            <a:r>
              <a:rPr lang="en-GB" sz="2600" b="1" dirty="0"/>
              <a:t>x 10</a:t>
            </a:r>
            <a:r>
              <a:rPr lang="en-GB" sz="2600" b="1" baseline="30000" dirty="0"/>
              <a:t>-3 </a:t>
            </a:r>
            <a:r>
              <a:rPr lang="en-GB" sz="2600" dirty="0"/>
              <a:t>A </a:t>
            </a:r>
          </a:p>
          <a:p>
            <a:pPr marL="914400" lvl="1" indent="-514350">
              <a:buFont typeface="+mj-lt"/>
              <a:buAutoNum type="alphaLcParenR"/>
            </a:pPr>
            <a:endParaRPr lang="en-GB" sz="1200" dirty="0"/>
          </a:p>
          <a:p>
            <a:pPr marL="514350" indent="-514350">
              <a:buFont typeface="+mj-lt"/>
              <a:buAutoNum type="arabicParenR" startAt="5"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73AA0-7AD7-484A-9CCD-A613925E00B8}"/>
              </a:ext>
            </a:extLst>
          </p:cNvPr>
          <p:cNvSpPr/>
          <p:nvPr/>
        </p:nvSpPr>
        <p:spPr>
          <a:xfrm>
            <a:off x="2051720" y="2519772"/>
            <a:ext cx="2088232" cy="64807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BB007A-35E2-4A4D-8E4E-D64D32EA120D}"/>
              </a:ext>
            </a:extLst>
          </p:cNvPr>
          <p:cNvSpPr/>
          <p:nvPr/>
        </p:nvSpPr>
        <p:spPr>
          <a:xfrm>
            <a:off x="2006621" y="3465433"/>
            <a:ext cx="2088232" cy="64807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A53385-09C6-483C-B508-66B407E08429}"/>
              </a:ext>
            </a:extLst>
          </p:cNvPr>
          <p:cNvSpPr/>
          <p:nvPr/>
        </p:nvSpPr>
        <p:spPr>
          <a:xfrm>
            <a:off x="1763688" y="4522278"/>
            <a:ext cx="2088232" cy="64807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30C25-CF0F-4443-8A19-1932A8B26B25}"/>
              </a:ext>
            </a:extLst>
          </p:cNvPr>
          <p:cNvSpPr/>
          <p:nvPr/>
        </p:nvSpPr>
        <p:spPr>
          <a:xfrm>
            <a:off x="1979712" y="5339824"/>
            <a:ext cx="2088232" cy="64807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9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GB" dirty="0"/>
              <a:t>Answers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9062"/>
            <a:ext cx="9163670" cy="58326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6"/>
            </a:pPr>
            <a:r>
              <a:rPr lang="en-GB" sz="2600" dirty="0"/>
              <a:t>Convert from base units into the specified units. </a:t>
            </a:r>
          </a:p>
          <a:p>
            <a:pPr marL="514350" indent="-514350">
              <a:buFont typeface="+mj-lt"/>
              <a:buAutoNum type="arabicParenR" startAt="6"/>
            </a:pPr>
            <a:endParaRPr lang="en-GB" sz="1200" dirty="0"/>
          </a:p>
          <a:p>
            <a:pPr marL="914400" lvl="1" indent="-514350">
              <a:buFont typeface="+mj-lt"/>
              <a:buAutoNum type="alphaLcParenR"/>
            </a:pPr>
            <a:r>
              <a:rPr lang="en-GB" sz="2600" dirty="0"/>
              <a:t>State 5.34 x 10</a:t>
            </a:r>
            <a:r>
              <a:rPr lang="en-GB" sz="2600" baseline="30000" dirty="0"/>
              <a:t>5</a:t>
            </a:r>
            <a:r>
              <a:rPr lang="en-GB" sz="2600" dirty="0"/>
              <a:t> m in km. </a:t>
            </a:r>
          </a:p>
          <a:p>
            <a:pPr marL="914400" lvl="1" indent="-514350">
              <a:buFont typeface="+mj-lt"/>
              <a:buAutoNum type="alphaLcParenR"/>
            </a:pPr>
            <a:endParaRPr lang="en-GB" sz="1050" dirty="0"/>
          </a:p>
          <a:p>
            <a:pPr marL="914400" lvl="1" indent="-514350">
              <a:buFont typeface="+mj-lt"/>
              <a:buAutoNum type="alphaLcParenR"/>
            </a:pPr>
            <a:endParaRPr lang="en-GB" sz="2600" dirty="0"/>
          </a:p>
          <a:p>
            <a:pPr marL="914400" lvl="1" indent="-514350">
              <a:buFont typeface="+mj-lt"/>
              <a:buAutoNum type="alphaLcParenR"/>
            </a:pPr>
            <a:endParaRPr lang="en-GB" sz="2600" dirty="0"/>
          </a:p>
          <a:p>
            <a:pPr marL="914400" lvl="1" indent="-514350">
              <a:buFont typeface="+mj-lt"/>
              <a:buAutoNum type="alphaLcParenR"/>
            </a:pPr>
            <a:endParaRPr lang="en-GB" sz="2600" dirty="0"/>
          </a:p>
          <a:p>
            <a:pPr marL="914400" lvl="1" indent="-514350">
              <a:buFont typeface="+mj-lt"/>
              <a:buAutoNum type="alphaLcParenR"/>
            </a:pPr>
            <a:r>
              <a:rPr lang="en-GB" sz="2600" dirty="0"/>
              <a:t>State 1,274 x 10</a:t>
            </a:r>
            <a:r>
              <a:rPr lang="en-GB" sz="2600" baseline="30000" dirty="0"/>
              <a:t>7</a:t>
            </a:r>
            <a:r>
              <a:rPr lang="en-GB" sz="2600" dirty="0"/>
              <a:t> m in Mm</a:t>
            </a:r>
          </a:p>
          <a:p>
            <a:pPr marL="914400" lvl="1" indent="-514350">
              <a:buFont typeface="+mj-lt"/>
              <a:buAutoNum type="alphaLcParenR"/>
            </a:pPr>
            <a:endParaRPr lang="en-GB" sz="2600" dirty="0"/>
          </a:p>
          <a:p>
            <a:pPr marL="914400" lvl="1" indent="-514350">
              <a:buFont typeface="+mj-lt"/>
              <a:buAutoNum type="alphaLcParenR"/>
            </a:pPr>
            <a:endParaRPr lang="en-GB" sz="2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54D6C4-7573-4E36-90FA-EF224CD4D788}"/>
              </a:ext>
            </a:extLst>
          </p:cNvPr>
          <p:cNvSpPr txBox="1">
            <a:spLocks/>
          </p:cNvSpPr>
          <p:nvPr/>
        </p:nvSpPr>
        <p:spPr>
          <a:xfrm>
            <a:off x="-14982" y="2717552"/>
            <a:ext cx="9271174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k = x 10</a:t>
            </a:r>
            <a:r>
              <a:rPr lang="en-GB" sz="2600" baseline="30000" dirty="0"/>
              <a:t>3</a:t>
            </a:r>
            <a:r>
              <a:rPr lang="en-GB" sz="2600" dirty="0"/>
              <a:t>. Therefore to add a k multiply by x 10</a:t>
            </a:r>
            <a:r>
              <a:rPr lang="en-GB" sz="2600" baseline="30000" dirty="0"/>
              <a:t>-3</a:t>
            </a:r>
            <a:r>
              <a:rPr lang="en-GB" sz="2600" dirty="0"/>
              <a:t> (divide by 1000).</a:t>
            </a:r>
          </a:p>
          <a:p>
            <a:pPr marL="0" indent="0">
              <a:buNone/>
            </a:pPr>
            <a:r>
              <a:rPr lang="en-GB" sz="2600" dirty="0"/>
              <a:t>5.34 x 10</a:t>
            </a:r>
            <a:r>
              <a:rPr lang="en-GB" sz="2600" baseline="30000" dirty="0"/>
              <a:t>5</a:t>
            </a:r>
            <a:r>
              <a:rPr lang="en-GB" sz="2600" dirty="0"/>
              <a:t> m = 5.34 x 10</a:t>
            </a:r>
            <a:r>
              <a:rPr lang="en-GB" sz="2600" baseline="30000" dirty="0"/>
              <a:t>5</a:t>
            </a:r>
            <a:r>
              <a:rPr lang="en-GB" sz="2600" dirty="0"/>
              <a:t> x 10</a:t>
            </a:r>
            <a:r>
              <a:rPr lang="en-GB" sz="2600" baseline="30000" dirty="0"/>
              <a:t>-3</a:t>
            </a:r>
            <a:r>
              <a:rPr lang="en-GB" sz="2600" dirty="0"/>
              <a:t> km = 5.34 x 10</a:t>
            </a:r>
            <a:r>
              <a:rPr lang="en-GB" sz="2600" baseline="30000" dirty="0"/>
              <a:t>5-3</a:t>
            </a:r>
            <a:r>
              <a:rPr lang="en-GB" sz="2600" dirty="0"/>
              <a:t> km </a:t>
            </a:r>
          </a:p>
          <a:p>
            <a:pPr marL="0" indent="0">
              <a:buNone/>
            </a:pPr>
            <a:r>
              <a:rPr lang="en-GB" sz="2600" dirty="0"/>
              <a:t>5.34 x 10</a:t>
            </a:r>
            <a:r>
              <a:rPr lang="en-GB" sz="2600" baseline="30000" dirty="0"/>
              <a:t>5</a:t>
            </a:r>
            <a:r>
              <a:rPr lang="en-GB" sz="2600" dirty="0"/>
              <a:t> m = 5.34 x 10</a:t>
            </a:r>
            <a:r>
              <a:rPr lang="en-GB" sz="2600" baseline="30000" dirty="0"/>
              <a:t>2</a:t>
            </a:r>
            <a:r>
              <a:rPr lang="en-GB" sz="2600" dirty="0"/>
              <a:t> km = 534 km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7ACBB7-73B3-4080-AA1D-030AA4B9CCEE}"/>
              </a:ext>
            </a:extLst>
          </p:cNvPr>
          <p:cNvSpPr txBox="1">
            <a:spLocks/>
          </p:cNvSpPr>
          <p:nvPr/>
        </p:nvSpPr>
        <p:spPr>
          <a:xfrm>
            <a:off x="-14982" y="4817318"/>
            <a:ext cx="9158982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M = x 10</a:t>
            </a:r>
            <a:r>
              <a:rPr lang="en-GB" sz="2600" baseline="30000" dirty="0"/>
              <a:t>6</a:t>
            </a:r>
            <a:r>
              <a:rPr lang="en-GB" sz="2600" dirty="0"/>
              <a:t>. Therefore to add a M multiply by x 10</a:t>
            </a:r>
            <a:r>
              <a:rPr lang="en-GB" sz="2600" baseline="30000" dirty="0"/>
              <a:t>-6</a:t>
            </a:r>
            <a:r>
              <a:rPr lang="en-GB" sz="2600" dirty="0"/>
              <a:t> (divide by million).</a:t>
            </a:r>
          </a:p>
          <a:p>
            <a:pPr marL="0" indent="0">
              <a:buNone/>
            </a:pPr>
            <a:r>
              <a:rPr lang="en-GB" sz="2600" dirty="0"/>
              <a:t>1,274 x 10</a:t>
            </a:r>
            <a:r>
              <a:rPr lang="en-GB" sz="2600" baseline="30000" dirty="0"/>
              <a:t>7</a:t>
            </a:r>
            <a:r>
              <a:rPr lang="en-GB" sz="2600" dirty="0"/>
              <a:t> m = 1,274 x 10</a:t>
            </a:r>
            <a:r>
              <a:rPr lang="en-GB" sz="2600" baseline="30000" dirty="0"/>
              <a:t>7</a:t>
            </a:r>
            <a:r>
              <a:rPr lang="en-GB" sz="2600" dirty="0"/>
              <a:t> x 10</a:t>
            </a:r>
            <a:r>
              <a:rPr lang="en-GB" sz="2600" baseline="30000" dirty="0"/>
              <a:t>-6</a:t>
            </a:r>
            <a:r>
              <a:rPr lang="en-GB" sz="2600" dirty="0"/>
              <a:t> Mm = 1,274 x 10</a:t>
            </a:r>
            <a:r>
              <a:rPr lang="en-GB" sz="2600" baseline="30000" dirty="0"/>
              <a:t>7-6</a:t>
            </a:r>
            <a:r>
              <a:rPr lang="en-GB" sz="2600" dirty="0"/>
              <a:t> Mm </a:t>
            </a:r>
          </a:p>
          <a:p>
            <a:pPr marL="0" indent="0">
              <a:buNone/>
            </a:pPr>
            <a:r>
              <a:rPr lang="en-GB" sz="2600" dirty="0"/>
              <a:t>1,274 x 10</a:t>
            </a:r>
            <a:r>
              <a:rPr lang="en-GB" sz="2600" baseline="30000" dirty="0"/>
              <a:t>7</a:t>
            </a:r>
            <a:r>
              <a:rPr lang="en-GB" sz="2600" dirty="0"/>
              <a:t> m = 1,274 x 10</a:t>
            </a:r>
            <a:r>
              <a:rPr lang="en-GB" sz="2600" baseline="30000" dirty="0"/>
              <a:t>1</a:t>
            </a:r>
            <a:r>
              <a:rPr lang="en-GB" sz="2600" dirty="0"/>
              <a:t> Mm = 12 740 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FBADB-C2E4-4950-9229-387F6295A93F}"/>
              </a:ext>
            </a:extLst>
          </p:cNvPr>
          <p:cNvSpPr/>
          <p:nvPr/>
        </p:nvSpPr>
        <p:spPr>
          <a:xfrm>
            <a:off x="1259632" y="2706018"/>
            <a:ext cx="5256584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DDDED9-8FCB-43ED-81D9-F7C4916BE4AC}"/>
              </a:ext>
            </a:extLst>
          </p:cNvPr>
          <p:cNvSpPr/>
          <p:nvPr/>
        </p:nvSpPr>
        <p:spPr>
          <a:xfrm>
            <a:off x="6444208" y="2706018"/>
            <a:ext cx="2520280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90A338-F771-467D-B173-5947B994EE0E}"/>
              </a:ext>
            </a:extLst>
          </p:cNvPr>
          <p:cNvSpPr/>
          <p:nvPr/>
        </p:nvSpPr>
        <p:spPr>
          <a:xfrm>
            <a:off x="1763688" y="3248943"/>
            <a:ext cx="2952328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EB111A-BBBC-4C92-827D-C178283E082B}"/>
              </a:ext>
            </a:extLst>
          </p:cNvPr>
          <p:cNvSpPr/>
          <p:nvPr/>
        </p:nvSpPr>
        <p:spPr>
          <a:xfrm>
            <a:off x="4716016" y="3245644"/>
            <a:ext cx="2952328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0D7841-9495-44CD-B29B-018950FE31BC}"/>
              </a:ext>
            </a:extLst>
          </p:cNvPr>
          <p:cNvSpPr/>
          <p:nvPr/>
        </p:nvSpPr>
        <p:spPr>
          <a:xfrm>
            <a:off x="1763688" y="3695502"/>
            <a:ext cx="2160240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A02420-8B81-4126-A876-83EAA1A657CB}"/>
              </a:ext>
            </a:extLst>
          </p:cNvPr>
          <p:cNvSpPr/>
          <p:nvPr/>
        </p:nvSpPr>
        <p:spPr>
          <a:xfrm>
            <a:off x="1475656" y="4877715"/>
            <a:ext cx="5256584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623590-A56A-4E77-8266-5E09984E340E}"/>
              </a:ext>
            </a:extLst>
          </p:cNvPr>
          <p:cNvSpPr/>
          <p:nvPr/>
        </p:nvSpPr>
        <p:spPr>
          <a:xfrm>
            <a:off x="6753770" y="4900146"/>
            <a:ext cx="1800200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C337F5-0DBB-4DC0-A3F7-B848ECAD6797}"/>
              </a:ext>
            </a:extLst>
          </p:cNvPr>
          <p:cNvSpPr/>
          <p:nvPr/>
        </p:nvSpPr>
        <p:spPr>
          <a:xfrm>
            <a:off x="-36512" y="5281078"/>
            <a:ext cx="1800200" cy="45217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5A1EFD-9AEE-4EFD-800F-237B50AF588F}"/>
              </a:ext>
            </a:extLst>
          </p:cNvPr>
          <p:cNvSpPr/>
          <p:nvPr/>
        </p:nvSpPr>
        <p:spPr>
          <a:xfrm>
            <a:off x="1979712" y="5747883"/>
            <a:ext cx="3168352" cy="45217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B2E2E0-28E1-4D78-8809-AC37B07D648A}"/>
              </a:ext>
            </a:extLst>
          </p:cNvPr>
          <p:cNvSpPr/>
          <p:nvPr/>
        </p:nvSpPr>
        <p:spPr>
          <a:xfrm>
            <a:off x="5148064" y="5777426"/>
            <a:ext cx="3096344" cy="45217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92C0CA-F930-4398-8614-97BB859B1C03}"/>
              </a:ext>
            </a:extLst>
          </p:cNvPr>
          <p:cNvSpPr/>
          <p:nvPr/>
        </p:nvSpPr>
        <p:spPr>
          <a:xfrm>
            <a:off x="1965829" y="6212781"/>
            <a:ext cx="2390147" cy="45217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71F94A-D298-4C62-8944-3BBDE5EDA2F2}"/>
              </a:ext>
            </a:extLst>
          </p:cNvPr>
          <p:cNvSpPr/>
          <p:nvPr/>
        </p:nvSpPr>
        <p:spPr>
          <a:xfrm>
            <a:off x="4355976" y="6163829"/>
            <a:ext cx="2390147" cy="45217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7EFDC2-39B3-482D-B3BB-80B815EF123C}"/>
              </a:ext>
            </a:extLst>
          </p:cNvPr>
          <p:cNvSpPr/>
          <p:nvPr/>
        </p:nvSpPr>
        <p:spPr>
          <a:xfrm>
            <a:off x="3897093" y="3617964"/>
            <a:ext cx="2160240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2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56" y="413792"/>
            <a:ext cx="8229600" cy="1143000"/>
          </a:xfrm>
        </p:spPr>
        <p:txBody>
          <a:bodyPr/>
          <a:lstStyle/>
          <a:p>
            <a:r>
              <a:rPr lang="en-GB" dirty="0"/>
              <a:t>Extension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670" y="1412776"/>
            <a:ext cx="9163670" cy="544522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sz="2600" dirty="0"/>
              <a:t>A student records the following figures in his notes 55 cm and 35 </a:t>
            </a:r>
            <a:r>
              <a:rPr lang="en-GB" sz="2600" dirty="0" err="1"/>
              <a:t>ms</a:t>
            </a:r>
            <a:r>
              <a:rPr lang="en-GB" sz="2600" dirty="0"/>
              <a:t>.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200" dirty="0"/>
              <a:t>Name the two quantities being measured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200" dirty="0"/>
              <a:t>Change these measurement into their base units.</a:t>
            </a:r>
          </a:p>
          <a:p>
            <a:pPr marL="914400" lvl="1" indent="-514350">
              <a:buFont typeface="+mj-lt"/>
              <a:buAutoNum type="alphaLcParenR"/>
            </a:pPr>
            <a:endParaRPr lang="en-GB" sz="1200" dirty="0"/>
          </a:p>
          <a:p>
            <a:pPr marL="0" indent="0">
              <a:buNone/>
            </a:pPr>
            <a:r>
              <a:rPr lang="en-GB" sz="2600" dirty="0"/>
              <a:t>a) 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2600" dirty="0"/>
              <a:t>Centi</a:t>
            </a:r>
            <a:r>
              <a:rPr lang="en-GB" sz="2600" b="1" dirty="0"/>
              <a:t>metres </a:t>
            </a:r>
            <a:r>
              <a:rPr lang="en-GB" sz="2600" dirty="0"/>
              <a:t>is a unit of distance. </a:t>
            </a:r>
          </a:p>
          <a:p>
            <a:pPr marL="0" indent="0">
              <a:buNone/>
            </a:pPr>
            <a:r>
              <a:rPr lang="en-GB" sz="2600" dirty="0"/>
              <a:t>Milli</a:t>
            </a:r>
            <a:r>
              <a:rPr lang="en-GB" sz="2600" b="1" dirty="0"/>
              <a:t>seconds</a:t>
            </a:r>
            <a:r>
              <a:rPr lang="en-GB" sz="2600" dirty="0"/>
              <a:t> is a unit of time.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2600" dirty="0"/>
              <a:t>b) 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2600" dirty="0"/>
              <a:t>55 </a:t>
            </a:r>
            <a:r>
              <a:rPr lang="en-GB" sz="2600" b="1" dirty="0"/>
              <a:t>c</a:t>
            </a:r>
            <a:r>
              <a:rPr lang="en-GB" sz="2600" dirty="0"/>
              <a:t>m = 55 </a:t>
            </a:r>
            <a:r>
              <a:rPr lang="en-GB" sz="2600" b="1" dirty="0"/>
              <a:t>x 10</a:t>
            </a:r>
            <a:r>
              <a:rPr lang="en-GB" sz="2600" b="1" baseline="30000" dirty="0"/>
              <a:t>-2</a:t>
            </a:r>
            <a:r>
              <a:rPr lang="en-GB" sz="2600" b="1" dirty="0"/>
              <a:t> </a:t>
            </a:r>
            <a:r>
              <a:rPr lang="en-GB" sz="2600" dirty="0"/>
              <a:t>m.</a:t>
            </a:r>
          </a:p>
          <a:p>
            <a:pPr marL="0" indent="0">
              <a:buNone/>
            </a:pPr>
            <a:r>
              <a:rPr lang="en-GB" sz="2600" dirty="0"/>
              <a:t>35 </a:t>
            </a:r>
            <a:r>
              <a:rPr lang="en-GB" sz="2600" b="1" dirty="0" err="1"/>
              <a:t>m</a:t>
            </a:r>
            <a:r>
              <a:rPr lang="en-GB" sz="2600" dirty="0" err="1"/>
              <a:t>s</a:t>
            </a:r>
            <a:r>
              <a:rPr lang="en-GB" sz="2600" dirty="0"/>
              <a:t> = 35 </a:t>
            </a:r>
            <a:r>
              <a:rPr lang="en-GB" sz="2600" b="1" dirty="0"/>
              <a:t>x 10</a:t>
            </a:r>
            <a:r>
              <a:rPr lang="en-GB" sz="2600" b="1" baseline="30000" dirty="0"/>
              <a:t>-3</a:t>
            </a:r>
            <a:r>
              <a:rPr lang="en-GB" sz="2600" b="1" dirty="0"/>
              <a:t> </a:t>
            </a:r>
            <a:r>
              <a:rPr lang="en-GB" sz="26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0485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F831-D356-3CAF-081F-EEFE6D8A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56" y="633452"/>
            <a:ext cx="8229600" cy="491292"/>
          </a:xfrm>
        </p:spPr>
        <p:txBody>
          <a:bodyPr>
            <a:normAutofit fontScale="90000"/>
          </a:bodyPr>
          <a:lstStyle/>
          <a:p>
            <a:r>
              <a:rPr lang="en-GB"/>
              <a:t>Where Can A-Level Physics Takes You?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D5A48D-2076-8807-2989-2C9C37B71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856984" cy="5467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A23163-0569-064D-4FEA-03A916C6DAA6}"/>
              </a:ext>
            </a:extLst>
          </p:cNvPr>
          <p:cNvSpPr txBox="1"/>
          <p:nvPr/>
        </p:nvSpPr>
        <p:spPr>
          <a:xfrm>
            <a:off x="2283542" y="3232043"/>
            <a:ext cx="458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356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56" y="413792"/>
            <a:ext cx="8229600" cy="1143000"/>
          </a:xfrm>
        </p:spPr>
        <p:txBody>
          <a:bodyPr/>
          <a:lstStyle/>
          <a:p>
            <a:r>
              <a:rPr lang="en-GB" dirty="0"/>
              <a:t>Homework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670" y="1412776"/>
            <a:ext cx="9163670" cy="51845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sz="2600" dirty="0"/>
              <a:t>A student records the following figures in his notes 55 cm and 35 </a:t>
            </a:r>
            <a:r>
              <a:rPr lang="en-GB" sz="2600" dirty="0" err="1"/>
              <a:t>ms</a:t>
            </a:r>
            <a:r>
              <a:rPr lang="en-GB" sz="2600" dirty="0"/>
              <a:t>.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200" dirty="0"/>
              <a:t>Name the two quantities being measured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200" dirty="0"/>
              <a:t>Change these measurement into their base units.</a:t>
            </a:r>
          </a:p>
          <a:p>
            <a:pPr marL="914400" lvl="1" indent="-514350">
              <a:buFont typeface="+mj-lt"/>
              <a:buAutoNum type="alphaLcParenR"/>
            </a:pPr>
            <a:endParaRPr lang="en-GB" sz="1200" dirty="0"/>
          </a:p>
          <a:p>
            <a:pPr marL="514350" indent="-514350">
              <a:buFont typeface="+mj-lt"/>
              <a:buAutoNum type="arabicParenR"/>
            </a:pPr>
            <a:r>
              <a:rPr lang="en-GB" sz="2600" dirty="0"/>
              <a:t>A collision between two particles lasts 100 picoseconds. Write this in seconds.</a:t>
            </a:r>
          </a:p>
          <a:p>
            <a:pPr marL="514350" indent="-514350">
              <a:buFont typeface="+mj-lt"/>
              <a:buAutoNum type="arabicParenR"/>
            </a:pPr>
            <a:endParaRPr lang="en-GB" sz="1200" dirty="0"/>
          </a:p>
          <a:p>
            <a:pPr marL="514350" indent="-514350">
              <a:buFont typeface="+mj-lt"/>
              <a:buAutoNum type="arabicParenR"/>
            </a:pPr>
            <a:r>
              <a:rPr lang="en-GB" sz="2600" dirty="0"/>
              <a:t>A specific chemical bond is approximately 0.16 nanometres long. Write this length in meters. </a:t>
            </a:r>
          </a:p>
          <a:p>
            <a:pPr marL="514350" indent="-514350">
              <a:buFont typeface="+mj-lt"/>
              <a:buAutoNum type="arabicParenR"/>
            </a:pPr>
            <a:endParaRPr lang="en-GB" sz="1200" dirty="0"/>
          </a:p>
          <a:p>
            <a:pPr marL="514350" indent="-514350">
              <a:buFont typeface="+mj-lt"/>
              <a:buAutoNum type="arabicParenR"/>
            </a:pPr>
            <a:r>
              <a:rPr lang="en-GB" sz="2600" dirty="0"/>
              <a:t>The Sun’s core has an estimated temperature of 15.7 megakelvin. Write the temperature in kelvin.</a:t>
            </a:r>
          </a:p>
          <a:p>
            <a:pPr marL="0" indent="0">
              <a:buNone/>
            </a:pPr>
            <a:endParaRPr lang="en-GB" sz="2600" dirty="0"/>
          </a:p>
          <a:p>
            <a:pPr marL="514350" indent="-514350">
              <a:buFont typeface="+mj-lt"/>
              <a:buAutoNum type="arabicParenR"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793722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56" y="413792"/>
            <a:ext cx="8229600" cy="1143000"/>
          </a:xfrm>
        </p:spPr>
        <p:txBody>
          <a:bodyPr/>
          <a:lstStyle/>
          <a:p>
            <a:r>
              <a:rPr lang="en-GB" dirty="0"/>
              <a:t>Homework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670" y="1412776"/>
            <a:ext cx="9163670" cy="518457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en-GB" sz="1200" dirty="0"/>
          </a:p>
          <a:p>
            <a:pPr marL="514350" indent="-514350">
              <a:buFont typeface="+mj-lt"/>
              <a:buAutoNum type="arabicParenR" startAt="2"/>
            </a:pPr>
            <a:r>
              <a:rPr lang="en-GB" sz="2600" dirty="0"/>
              <a:t>A collision between two particles lasts 100 picoseconds. Write this in seconds.</a:t>
            </a:r>
          </a:p>
          <a:p>
            <a:pPr marL="514350" indent="-514350">
              <a:buFont typeface="+mj-lt"/>
              <a:buAutoNum type="arabicParenR" startAt="2"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100 </a:t>
            </a:r>
            <a:r>
              <a:rPr lang="en-GB" sz="2600" b="1" dirty="0"/>
              <a:t>pico</a:t>
            </a:r>
            <a:r>
              <a:rPr lang="en-GB" sz="2600" dirty="0"/>
              <a:t>seconds = 100 </a:t>
            </a:r>
            <a:r>
              <a:rPr lang="en-GB" sz="2600" b="1" dirty="0" err="1"/>
              <a:t>p</a:t>
            </a:r>
            <a:r>
              <a:rPr lang="en-GB" sz="2600" dirty="0" err="1"/>
              <a:t>s</a:t>
            </a:r>
            <a:r>
              <a:rPr lang="en-GB" sz="2600" dirty="0"/>
              <a:t> = 100 x </a:t>
            </a:r>
            <a:r>
              <a:rPr lang="en-GB" sz="2600" b="1" dirty="0"/>
              <a:t>10</a:t>
            </a:r>
            <a:r>
              <a:rPr lang="en-GB" sz="2600" b="1" baseline="30000" dirty="0"/>
              <a:t>-12</a:t>
            </a:r>
            <a:r>
              <a:rPr lang="en-GB" sz="2600" dirty="0"/>
              <a:t> s.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8158F-6F89-42D5-B133-402B69DF6A8F}"/>
              </a:ext>
            </a:extLst>
          </p:cNvPr>
          <p:cNvSpPr/>
          <p:nvPr/>
        </p:nvSpPr>
        <p:spPr>
          <a:xfrm>
            <a:off x="2339752" y="3068960"/>
            <a:ext cx="1152128" cy="64807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CBD0F-D9F9-4A92-8938-AA1C62979DCD}"/>
              </a:ext>
            </a:extLst>
          </p:cNvPr>
          <p:cNvSpPr/>
          <p:nvPr/>
        </p:nvSpPr>
        <p:spPr>
          <a:xfrm>
            <a:off x="3491880" y="3068960"/>
            <a:ext cx="2376263" cy="43204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BDFAA-4DC0-4E7E-99F6-52D7873AFBB7}"/>
              </a:ext>
            </a:extLst>
          </p:cNvPr>
          <p:cNvSpPr txBox="1"/>
          <p:nvPr/>
        </p:nvSpPr>
        <p:spPr>
          <a:xfrm>
            <a:off x="35496" y="4320136"/>
            <a:ext cx="885698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n-GB" sz="2600" dirty="0"/>
              <a:t>A specific chemical bond is approximately 0.16 nanometres long. Write this length in meters. </a:t>
            </a:r>
          </a:p>
          <a:p>
            <a:pPr marL="514350" indent="-514350">
              <a:buFont typeface="+mj-lt"/>
              <a:buAutoNum type="arabicParenR" startAt="3"/>
            </a:pPr>
            <a:endParaRPr lang="en-GB" sz="2600" dirty="0"/>
          </a:p>
          <a:p>
            <a:r>
              <a:rPr lang="en-GB" sz="2600" dirty="0"/>
              <a:t>0.16 </a:t>
            </a:r>
            <a:r>
              <a:rPr lang="en-GB" sz="2600" b="1" dirty="0"/>
              <a:t>nano</a:t>
            </a:r>
            <a:r>
              <a:rPr lang="en-GB" sz="2600" dirty="0"/>
              <a:t>seconds = 0.16 </a:t>
            </a:r>
            <a:r>
              <a:rPr lang="en-GB" sz="2600" b="1" dirty="0"/>
              <a:t>n</a:t>
            </a:r>
            <a:r>
              <a:rPr lang="en-GB" sz="2600" dirty="0"/>
              <a:t>s = 0.16 x </a:t>
            </a:r>
            <a:r>
              <a:rPr lang="en-GB" sz="2600" b="1" dirty="0"/>
              <a:t>10</a:t>
            </a:r>
            <a:r>
              <a:rPr lang="en-GB" sz="2600" b="1" baseline="30000" dirty="0"/>
              <a:t>-9</a:t>
            </a:r>
            <a:r>
              <a:rPr lang="en-GB" sz="2600" dirty="0"/>
              <a:t> s.</a:t>
            </a:r>
          </a:p>
          <a:p>
            <a:pPr marL="514350" indent="-514350">
              <a:buFont typeface="+mj-lt"/>
              <a:buAutoNum type="arabicParenR" startAt="3"/>
            </a:pPr>
            <a:endParaRPr lang="en-GB" sz="2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44327E-37A8-464A-B5BE-840033385071}"/>
              </a:ext>
            </a:extLst>
          </p:cNvPr>
          <p:cNvSpPr/>
          <p:nvPr/>
        </p:nvSpPr>
        <p:spPr>
          <a:xfrm>
            <a:off x="2555776" y="5470624"/>
            <a:ext cx="1296144" cy="64807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4CDB9F-C157-4576-B3CA-8AD58E619ADB}"/>
              </a:ext>
            </a:extLst>
          </p:cNvPr>
          <p:cNvSpPr/>
          <p:nvPr/>
        </p:nvSpPr>
        <p:spPr>
          <a:xfrm>
            <a:off x="3910894" y="5470624"/>
            <a:ext cx="2376263" cy="43204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uiExpand="1" build="p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56" y="413792"/>
            <a:ext cx="8229600" cy="1143000"/>
          </a:xfrm>
        </p:spPr>
        <p:txBody>
          <a:bodyPr/>
          <a:lstStyle/>
          <a:p>
            <a:r>
              <a:rPr lang="en-GB" dirty="0"/>
              <a:t>Homework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670" y="1412776"/>
            <a:ext cx="9163670" cy="518457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en-GB" sz="1200" dirty="0"/>
          </a:p>
          <a:p>
            <a:pPr marL="514350" indent="-514350">
              <a:buFont typeface="+mj-lt"/>
              <a:buAutoNum type="arabicParenR" startAt="4"/>
            </a:pPr>
            <a:r>
              <a:rPr lang="en-GB" sz="2600" dirty="0"/>
              <a:t>The Sun’s core has an estimated temperature of 15.7 megakelvin. Write the temperature in kelvin.</a:t>
            </a:r>
          </a:p>
          <a:p>
            <a:pPr marL="514350" indent="-514350">
              <a:buFont typeface="+mj-lt"/>
              <a:buAutoNum type="arabicParenR" startAt="2"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15.7 megakelvin = 15.7 </a:t>
            </a:r>
            <a:r>
              <a:rPr lang="en-GB" sz="2600" b="1" dirty="0"/>
              <a:t>M</a:t>
            </a:r>
            <a:r>
              <a:rPr lang="en-GB" sz="2600" dirty="0"/>
              <a:t>K = 15.7 x </a:t>
            </a:r>
            <a:r>
              <a:rPr lang="en-GB" sz="2600" b="1" dirty="0"/>
              <a:t>10</a:t>
            </a:r>
            <a:r>
              <a:rPr lang="en-GB" sz="2600" b="1" baseline="30000" dirty="0"/>
              <a:t>6</a:t>
            </a:r>
            <a:r>
              <a:rPr lang="en-GB" sz="2600" dirty="0"/>
              <a:t> K.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8158F-6F89-42D5-B133-402B69DF6A8F}"/>
              </a:ext>
            </a:extLst>
          </p:cNvPr>
          <p:cNvSpPr/>
          <p:nvPr/>
        </p:nvSpPr>
        <p:spPr>
          <a:xfrm>
            <a:off x="2267744" y="2924944"/>
            <a:ext cx="1440160" cy="648072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CBD0F-D9F9-4A92-8938-AA1C62979DCD}"/>
              </a:ext>
            </a:extLst>
          </p:cNvPr>
          <p:cNvSpPr/>
          <p:nvPr/>
        </p:nvSpPr>
        <p:spPr>
          <a:xfrm>
            <a:off x="3719870" y="2996952"/>
            <a:ext cx="2376263" cy="43204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15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GB" dirty="0"/>
              <a:t>Homework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9062"/>
            <a:ext cx="9163670" cy="58326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6"/>
            </a:pPr>
            <a:r>
              <a:rPr lang="en-GB" sz="2600" dirty="0"/>
              <a:t>Convert from base units into the specified units. </a:t>
            </a:r>
          </a:p>
          <a:p>
            <a:pPr marL="914400" lvl="1" indent="-514350">
              <a:buFont typeface="+mj-lt"/>
              <a:buAutoNum type="alphaLcParenR" startAt="3"/>
            </a:pPr>
            <a:r>
              <a:rPr lang="en-GB" sz="2600" dirty="0"/>
              <a:t>State 7.0 x 10</a:t>
            </a:r>
            <a:r>
              <a:rPr lang="en-GB" sz="2600" baseline="30000" dirty="0"/>
              <a:t>-5</a:t>
            </a:r>
            <a:r>
              <a:rPr lang="en-GB" sz="2600" dirty="0"/>
              <a:t> m </a:t>
            </a:r>
            <a:r>
              <a:rPr lang="en-GB" sz="2600"/>
              <a:t>in µm</a:t>
            </a:r>
            <a:endParaRPr lang="en-GB" sz="2600" dirty="0"/>
          </a:p>
          <a:p>
            <a:pPr marL="914400" lvl="1" indent="-514350">
              <a:buFont typeface="+mj-lt"/>
              <a:buAutoNum type="alphaLcParenR" startAt="3"/>
            </a:pPr>
            <a:endParaRPr lang="en-GB" sz="1200" dirty="0"/>
          </a:p>
          <a:p>
            <a:pPr marL="914400" lvl="1" indent="-514350">
              <a:buFont typeface="+mj-lt"/>
              <a:buAutoNum type="alphaLcParenR" startAt="3"/>
            </a:pPr>
            <a:endParaRPr lang="en-GB" sz="2600" dirty="0"/>
          </a:p>
          <a:p>
            <a:pPr marL="914400" lvl="1" indent="-514350">
              <a:buFont typeface="+mj-lt"/>
              <a:buAutoNum type="alphaLcParenR" startAt="3"/>
            </a:pPr>
            <a:endParaRPr lang="en-GB" sz="2600" dirty="0"/>
          </a:p>
          <a:p>
            <a:pPr marL="914400" lvl="1" indent="-514350">
              <a:buFont typeface="+mj-lt"/>
              <a:buAutoNum type="alphaLcParenR" startAt="3"/>
            </a:pPr>
            <a:endParaRPr lang="en-GB" sz="2600" dirty="0"/>
          </a:p>
          <a:p>
            <a:pPr marL="914400" lvl="1" indent="-514350">
              <a:buFont typeface="+mj-lt"/>
              <a:buAutoNum type="alphaLcParenR" startAt="3"/>
            </a:pPr>
            <a:r>
              <a:rPr lang="en-GB" sz="2600" dirty="0"/>
              <a:t>State 1.4 x 10</a:t>
            </a:r>
            <a:r>
              <a:rPr lang="en-GB" sz="2600" baseline="30000" dirty="0"/>
              <a:t>-7</a:t>
            </a:r>
            <a:r>
              <a:rPr lang="en-GB" sz="2600" dirty="0"/>
              <a:t> A in </a:t>
            </a:r>
            <a:r>
              <a:rPr lang="en-GB" sz="2600" dirty="0" err="1"/>
              <a:t>nA.</a:t>
            </a:r>
            <a:endParaRPr lang="en-GB" sz="2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C3BC2F-6543-42DC-AB46-460EBA131FDD}"/>
              </a:ext>
            </a:extLst>
          </p:cNvPr>
          <p:cNvSpPr txBox="1">
            <a:spLocks/>
          </p:cNvSpPr>
          <p:nvPr/>
        </p:nvSpPr>
        <p:spPr>
          <a:xfrm>
            <a:off x="35496" y="2492896"/>
            <a:ext cx="9271174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µ = x 10</a:t>
            </a:r>
            <a:r>
              <a:rPr lang="en-GB" sz="2600" baseline="30000" dirty="0"/>
              <a:t>-6</a:t>
            </a:r>
            <a:r>
              <a:rPr lang="en-GB" sz="2600" dirty="0"/>
              <a:t>. Therefore to add a µ multiply by x 10</a:t>
            </a:r>
            <a:r>
              <a:rPr lang="en-GB" sz="2600" baseline="30000" dirty="0"/>
              <a:t>6</a:t>
            </a:r>
            <a:r>
              <a:rPr lang="en-GB" sz="2600" dirty="0"/>
              <a:t> .</a:t>
            </a:r>
          </a:p>
          <a:p>
            <a:pPr marL="0" indent="0">
              <a:buNone/>
            </a:pPr>
            <a:r>
              <a:rPr lang="en-GB" sz="2600" dirty="0"/>
              <a:t>7.0 x 10</a:t>
            </a:r>
            <a:r>
              <a:rPr lang="en-GB" sz="2600" baseline="30000" dirty="0"/>
              <a:t>-5</a:t>
            </a:r>
            <a:r>
              <a:rPr lang="en-GB" sz="2600" dirty="0"/>
              <a:t> m = 7.0 x 10</a:t>
            </a:r>
            <a:r>
              <a:rPr lang="en-GB" sz="2600" baseline="30000" dirty="0"/>
              <a:t>-5</a:t>
            </a:r>
            <a:r>
              <a:rPr lang="en-GB" sz="2600" dirty="0"/>
              <a:t> x 10</a:t>
            </a:r>
            <a:r>
              <a:rPr lang="en-GB" sz="2600" baseline="30000" dirty="0"/>
              <a:t>6</a:t>
            </a:r>
            <a:r>
              <a:rPr lang="en-GB" sz="2600" dirty="0"/>
              <a:t> µm = 7.0 x 10</a:t>
            </a:r>
            <a:r>
              <a:rPr lang="en-GB" sz="2600" baseline="30000" dirty="0"/>
              <a:t>-5+6</a:t>
            </a:r>
            <a:r>
              <a:rPr lang="en-GB" sz="2600" dirty="0"/>
              <a:t> µm</a:t>
            </a:r>
          </a:p>
          <a:p>
            <a:pPr marL="0" indent="0">
              <a:buNone/>
            </a:pPr>
            <a:r>
              <a:rPr lang="en-GB" sz="2600" dirty="0"/>
              <a:t>7.0 x 10</a:t>
            </a:r>
            <a:r>
              <a:rPr lang="en-GB" sz="2600" baseline="30000" dirty="0"/>
              <a:t>-5</a:t>
            </a:r>
            <a:r>
              <a:rPr lang="en-GB" sz="2600" dirty="0"/>
              <a:t> m = 7.0 x 10</a:t>
            </a:r>
            <a:r>
              <a:rPr lang="en-GB" sz="2600" baseline="30000" dirty="0"/>
              <a:t>1</a:t>
            </a:r>
            <a:r>
              <a:rPr lang="en-GB" sz="2600" dirty="0"/>
              <a:t> µm = 70  µm 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67A831-82C0-41C2-9CBB-6BB075F4BB36}"/>
              </a:ext>
            </a:extLst>
          </p:cNvPr>
          <p:cNvSpPr txBox="1">
            <a:spLocks/>
          </p:cNvSpPr>
          <p:nvPr/>
        </p:nvSpPr>
        <p:spPr>
          <a:xfrm>
            <a:off x="35496" y="4663418"/>
            <a:ext cx="9271174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n = x 10</a:t>
            </a:r>
            <a:r>
              <a:rPr lang="en-GB" sz="2600" baseline="30000" dirty="0"/>
              <a:t>-9</a:t>
            </a:r>
            <a:r>
              <a:rPr lang="en-GB" sz="2600" dirty="0"/>
              <a:t>. Therefore to add a n multiply by x 10</a:t>
            </a:r>
            <a:r>
              <a:rPr lang="en-GB" sz="2600" baseline="30000" dirty="0"/>
              <a:t>9</a:t>
            </a:r>
            <a:r>
              <a:rPr lang="en-GB" sz="2600" dirty="0"/>
              <a:t> .</a:t>
            </a:r>
          </a:p>
          <a:p>
            <a:pPr marL="0" indent="0">
              <a:buNone/>
            </a:pPr>
            <a:r>
              <a:rPr lang="en-GB" sz="2600" dirty="0"/>
              <a:t>1.4 x 10</a:t>
            </a:r>
            <a:r>
              <a:rPr lang="en-GB" sz="2600" baseline="30000" dirty="0"/>
              <a:t>-7</a:t>
            </a:r>
            <a:r>
              <a:rPr lang="en-GB" sz="2600" dirty="0"/>
              <a:t> A = 1.4 x 10</a:t>
            </a:r>
            <a:r>
              <a:rPr lang="en-GB" sz="2600" baseline="30000" dirty="0"/>
              <a:t>-7</a:t>
            </a:r>
            <a:r>
              <a:rPr lang="en-GB" sz="2600" dirty="0"/>
              <a:t> x 10</a:t>
            </a:r>
            <a:r>
              <a:rPr lang="en-GB" sz="2600" baseline="30000" dirty="0"/>
              <a:t>9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= 1.4 x 10</a:t>
            </a:r>
            <a:r>
              <a:rPr lang="en-GB" sz="2600" baseline="30000" dirty="0"/>
              <a:t>-7+9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endParaRPr lang="en-GB" sz="2600" dirty="0"/>
          </a:p>
          <a:p>
            <a:pPr marL="0" indent="0">
              <a:buNone/>
            </a:pPr>
            <a:r>
              <a:rPr lang="en-GB" sz="2600" dirty="0"/>
              <a:t>1.4 x 10</a:t>
            </a:r>
            <a:r>
              <a:rPr lang="en-GB" sz="2600" baseline="30000" dirty="0"/>
              <a:t>-7</a:t>
            </a:r>
            <a:r>
              <a:rPr lang="en-GB" sz="2600" dirty="0"/>
              <a:t> A = 1.4 x 10</a:t>
            </a:r>
            <a:r>
              <a:rPr lang="en-GB" sz="2600" baseline="30000" dirty="0"/>
              <a:t>2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= 140 </a:t>
            </a:r>
            <a:r>
              <a:rPr lang="en-GB" sz="2600" dirty="0" err="1"/>
              <a:t>nA.</a:t>
            </a:r>
            <a:r>
              <a:rPr lang="en-GB" sz="2600" dirty="0"/>
              <a:t> 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02FD18-3347-41B3-ADA3-648C87650231}"/>
              </a:ext>
            </a:extLst>
          </p:cNvPr>
          <p:cNvSpPr/>
          <p:nvPr/>
        </p:nvSpPr>
        <p:spPr>
          <a:xfrm>
            <a:off x="1475656" y="2509490"/>
            <a:ext cx="5400600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81CF7-0752-4CBC-9055-E6DE155DB4D7}"/>
              </a:ext>
            </a:extLst>
          </p:cNvPr>
          <p:cNvSpPr/>
          <p:nvPr/>
        </p:nvSpPr>
        <p:spPr>
          <a:xfrm>
            <a:off x="1763688" y="3016448"/>
            <a:ext cx="2736304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4B1A7-19C1-4054-AF87-EDA1688A8595}"/>
              </a:ext>
            </a:extLst>
          </p:cNvPr>
          <p:cNvSpPr/>
          <p:nvPr/>
        </p:nvSpPr>
        <p:spPr>
          <a:xfrm>
            <a:off x="4535488" y="2940185"/>
            <a:ext cx="2736304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62277C-D7F1-418C-9773-A4E0C59861F0}"/>
              </a:ext>
            </a:extLst>
          </p:cNvPr>
          <p:cNvSpPr/>
          <p:nvPr/>
        </p:nvSpPr>
        <p:spPr>
          <a:xfrm>
            <a:off x="1708539" y="3447143"/>
            <a:ext cx="1999365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7E1FBD-5480-4676-B28F-D551F3EB8099}"/>
              </a:ext>
            </a:extLst>
          </p:cNvPr>
          <p:cNvSpPr/>
          <p:nvPr/>
        </p:nvSpPr>
        <p:spPr>
          <a:xfrm>
            <a:off x="3743400" y="3523406"/>
            <a:ext cx="1999365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DB517C-1544-4E5C-BB4C-9B389FD8E391}"/>
              </a:ext>
            </a:extLst>
          </p:cNvPr>
          <p:cNvSpPr/>
          <p:nvPr/>
        </p:nvSpPr>
        <p:spPr>
          <a:xfrm>
            <a:off x="1475656" y="4657391"/>
            <a:ext cx="5400600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43C9B9-6134-448B-9E79-85220C154BBE}"/>
              </a:ext>
            </a:extLst>
          </p:cNvPr>
          <p:cNvSpPr/>
          <p:nvPr/>
        </p:nvSpPr>
        <p:spPr>
          <a:xfrm>
            <a:off x="1656184" y="5167673"/>
            <a:ext cx="2736304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6BB79A-5737-4210-9F6E-2BD3936D83BF}"/>
              </a:ext>
            </a:extLst>
          </p:cNvPr>
          <p:cNvSpPr/>
          <p:nvPr/>
        </p:nvSpPr>
        <p:spPr>
          <a:xfrm>
            <a:off x="4392488" y="5195900"/>
            <a:ext cx="2736304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0D735F-4DA7-4448-BD12-B0A4B34FAF28}"/>
              </a:ext>
            </a:extLst>
          </p:cNvPr>
          <p:cNvSpPr/>
          <p:nvPr/>
        </p:nvSpPr>
        <p:spPr>
          <a:xfrm>
            <a:off x="1652375" y="5609252"/>
            <a:ext cx="1911513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345EDD-1806-44F2-8397-27D4800934ED}"/>
              </a:ext>
            </a:extLst>
          </p:cNvPr>
          <p:cNvSpPr/>
          <p:nvPr/>
        </p:nvSpPr>
        <p:spPr>
          <a:xfrm>
            <a:off x="3569161" y="5647948"/>
            <a:ext cx="1999365" cy="506958"/>
          </a:xfrm>
          <a:prstGeom prst="rect">
            <a:avLst/>
          </a:prstGeom>
          <a:solidFill>
            <a:srgbClr val="CDD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23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631843DE-E580-45E9-838B-3AF2BA3729E4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280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C7BCA2-3ADC-4EA9-9C27-267D6742ECCA}"/>
              </a:ext>
            </a:extLst>
          </p:cNvPr>
          <p:cNvSpPr txBox="1">
            <a:spLocks/>
          </p:cNvSpPr>
          <p:nvPr/>
        </p:nvSpPr>
        <p:spPr>
          <a:xfrm>
            <a:off x="2535011" y="1159329"/>
            <a:ext cx="6172200" cy="8572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sz="405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37E84A-424D-4520-A211-343436786998}"/>
              </a:ext>
            </a:extLst>
          </p:cNvPr>
          <p:cNvSpPr txBox="1">
            <a:spLocks/>
          </p:cNvSpPr>
          <p:nvPr/>
        </p:nvSpPr>
        <p:spPr>
          <a:xfrm>
            <a:off x="1549173" y="1790189"/>
            <a:ext cx="6637564" cy="398621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100" dirty="0"/>
          </a:p>
          <a:p>
            <a:pPr>
              <a:defRPr/>
            </a:pPr>
            <a:endParaRPr lang="en-US" sz="2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11A8B-5F85-41EC-A24D-0432B750E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2280"/>
            <a:ext cx="10391477" cy="68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1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18358"/>
            <a:ext cx="8229600" cy="1143000"/>
          </a:xfrm>
        </p:spPr>
        <p:txBody>
          <a:bodyPr/>
          <a:lstStyle/>
          <a:p>
            <a:r>
              <a:rPr lang="en-GB" dirty="0"/>
              <a:t>Topics Covered in Post-16 Physics</a:t>
            </a:r>
          </a:p>
        </p:txBody>
      </p:sp>
      <p:sp>
        <p:nvSpPr>
          <p:cNvPr id="4" name="Oval 3"/>
          <p:cNvSpPr/>
          <p:nvPr/>
        </p:nvSpPr>
        <p:spPr>
          <a:xfrm>
            <a:off x="872725" y="2377728"/>
            <a:ext cx="1962365" cy="194421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(1) Practical Skills</a:t>
            </a:r>
          </a:p>
        </p:txBody>
      </p:sp>
      <p:sp>
        <p:nvSpPr>
          <p:cNvPr id="5" name="Oval 4"/>
          <p:cNvSpPr/>
          <p:nvPr/>
        </p:nvSpPr>
        <p:spPr>
          <a:xfrm>
            <a:off x="776842" y="4725143"/>
            <a:ext cx="1962365" cy="1944217"/>
          </a:xfrm>
          <a:prstGeom prst="ellipse">
            <a:avLst/>
          </a:prstGeom>
          <a:solidFill>
            <a:srgbClr val="A0BC88"/>
          </a:solidFill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(2) Foundations of Physics</a:t>
            </a:r>
          </a:p>
        </p:txBody>
      </p:sp>
      <p:sp>
        <p:nvSpPr>
          <p:cNvPr id="6" name="Oval 5"/>
          <p:cNvSpPr/>
          <p:nvPr/>
        </p:nvSpPr>
        <p:spPr>
          <a:xfrm>
            <a:off x="3471702" y="2356520"/>
            <a:ext cx="1962365" cy="1944217"/>
          </a:xfrm>
          <a:prstGeom prst="ellipse">
            <a:avLst/>
          </a:prstGeom>
          <a:solidFill>
            <a:srgbClr val="228BBA"/>
          </a:solidFill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(3) Forces and Motion</a:t>
            </a:r>
          </a:p>
        </p:txBody>
      </p:sp>
      <p:sp>
        <p:nvSpPr>
          <p:cNvPr id="7" name="Oval 6"/>
          <p:cNvSpPr/>
          <p:nvPr/>
        </p:nvSpPr>
        <p:spPr>
          <a:xfrm>
            <a:off x="3438021" y="4725143"/>
            <a:ext cx="1962365" cy="1944217"/>
          </a:xfrm>
          <a:prstGeom prst="ellipse">
            <a:avLst/>
          </a:prstGeom>
          <a:solidFill>
            <a:srgbClr val="9F294B"/>
          </a:solidFill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(4) Electrons, Waves and photons</a:t>
            </a:r>
          </a:p>
        </p:txBody>
      </p:sp>
      <p:sp>
        <p:nvSpPr>
          <p:cNvPr id="8" name="Oval 7"/>
          <p:cNvSpPr/>
          <p:nvPr/>
        </p:nvSpPr>
        <p:spPr>
          <a:xfrm>
            <a:off x="6084168" y="2348880"/>
            <a:ext cx="1962365" cy="1944217"/>
          </a:xfrm>
          <a:prstGeom prst="ellipse">
            <a:avLst/>
          </a:prstGeom>
          <a:solidFill>
            <a:srgbClr val="DD6C3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(5) Newtonian World and Astrophysics</a:t>
            </a:r>
          </a:p>
        </p:txBody>
      </p:sp>
      <p:sp>
        <p:nvSpPr>
          <p:cNvPr id="9" name="Oval 8"/>
          <p:cNvSpPr/>
          <p:nvPr/>
        </p:nvSpPr>
        <p:spPr>
          <a:xfrm>
            <a:off x="6084168" y="4725142"/>
            <a:ext cx="1962365" cy="1944217"/>
          </a:xfrm>
          <a:prstGeom prst="ellipse">
            <a:avLst/>
          </a:prstGeom>
          <a:solidFill>
            <a:srgbClr val="209B8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(6) Particle and Medical Physics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950550" y="12657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3600" dirty="0"/>
              <a:t>Year 13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1164250" y="1262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3600" b="1" dirty="0">
                <a:solidFill>
                  <a:schemeClr val="accent2"/>
                </a:solidFill>
              </a:rPr>
              <a:t> Year 12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796136" y="2060848"/>
            <a:ext cx="0" cy="479715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2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7"/>
    </mc:Choice>
    <mc:Fallback xmlns="">
      <p:transition spd="slow" advTm="9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12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Development of Practical Skills in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Physics is a practical subject, and experimental work provides you with important skills, as well as enhancing your understanding of physical theory.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2400" dirty="0"/>
              <a:t>You will complete 12 teacher assessed practical activities in lesson. If you demonstrate the desired skills required in each practical you will be awarded a Practical Endorsement as part of your A level qualification.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5286684"/>
            <a:ext cx="1585820" cy="1571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797152"/>
            <a:ext cx="7859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In the written examination at least 15% of the marks will be awarded for questions assessing practical skills. </a:t>
            </a:r>
          </a:p>
          <a:p>
            <a:endParaRPr lang="en-GB" sz="1200" b="1" dirty="0"/>
          </a:p>
          <a:p>
            <a:r>
              <a:rPr lang="en-GB" sz="2400" b="1" dirty="0"/>
              <a:t>Areas tested: </a:t>
            </a:r>
            <a:r>
              <a:rPr lang="en-GB" sz="2400" dirty="0"/>
              <a:t>Planning, Implementation, Analysing, Evaluating.</a:t>
            </a:r>
          </a:p>
        </p:txBody>
      </p:sp>
    </p:spTree>
    <p:extLst>
      <p:ext uri="{BB962C8B-B14F-4D97-AF65-F5344CB8AC3E}">
        <p14:creationId xmlns:p14="http://schemas.microsoft.com/office/powerpoint/2010/main" val="87823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80"/>
          <a:stretch/>
        </p:blipFill>
        <p:spPr>
          <a:xfrm>
            <a:off x="971600" y="1831757"/>
            <a:ext cx="6934200" cy="4998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12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Development of Practical Skills in Physics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5286684"/>
            <a:ext cx="1585820" cy="15713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408" y="1402785"/>
            <a:ext cx="5256584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Teacher Assessed  Practical Activities</a:t>
            </a:r>
          </a:p>
        </p:txBody>
      </p:sp>
    </p:spTree>
    <p:extLst>
      <p:ext uri="{BB962C8B-B14F-4D97-AF65-F5344CB8AC3E}">
        <p14:creationId xmlns:p14="http://schemas.microsoft.com/office/powerpoint/2010/main" val="135322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68" y="1527297"/>
            <a:ext cx="6120680" cy="5589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Physics is not only a collection of concepts encompassing subatomic particles up to the entire universe it is also includes ways of thinking about the physical world we find ourselves in.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2400" dirty="0"/>
              <a:t>Foundations of physics focuses upon the key mathematical and physical areas which are necessary to develop into a competent physics student. 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2400" b="1" dirty="0"/>
              <a:t>Quantities and units</a:t>
            </a:r>
          </a:p>
          <a:p>
            <a:r>
              <a:rPr lang="en-GB" sz="2400" b="1" dirty="0"/>
              <a:t>Derived Units</a:t>
            </a:r>
          </a:p>
          <a:p>
            <a:r>
              <a:rPr lang="en-GB" sz="2400" b="1" dirty="0"/>
              <a:t>Scalars and Vectors</a:t>
            </a:r>
          </a:p>
          <a:p>
            <a:r>
              <a:rPr lang="en-GB" sz="2400" b="1" dirty="0"/>
              <a:t>Adding and Resolving Vectors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/>
          <a:stretch/>
        </p:blipFill>
        <p:spPr>
          <a:xfrm>
            <a:off x="6528079" y="3345414"/>
            <a:ext cx="2620474" cy="1864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5286684"/>
            <a:ext cx="1585820" cy="1571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123"/>
            <a:ext cx="91440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0BC88"/>
                </a:solidFill>
              </a:rPr>
              <a:t>Foundations of Physics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b="7637"/>
          <a:stretch/>
        </p:blipFill>
        <p:spPr>
          <a:xfrm>
            <a:off x="6530066" y="1406921"/>
            <a:ext cx="2628574" cy="185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omic sans and blu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f20ada-ea1e-4479-af96-12e7f68be8f6" xsi:nil="true"/>
    <lcf76f155ced4ddcb4097134ff3c332f xmlns="3ae4bebc-5183-402f-9a72-94513702be8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9" ma:contentTypeDescription="Create a new document." ma:contentTypeScope="" ma:versionID="0afcf23cfe9b450c77ddbb6b1274bcae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e5279740878779e5cf0772960598e39c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d9a6a31-fdfb-4004-be80-b2e333663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af94c68-3a47-42a6-be9b-7b315d5a8e27}" ma:internalName="TaxCatchAll" ma:showField="CatchAllData" ma:web="0ff20ada-ea1e-4479-af96-12e7f68be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72E924-4016-48BC-B792-6D5ABB2F38C1}">
  <ds:schemaRefs>
    <ds:schemaRef ds:uri="http://schemas.microsoft.com/office/2006/metadata/properties"/>
    <ds:schemaRef ds:uri="http://schemas.microsoft.com/office/infopath/2007/PartnerControls"/>
    <ds:schemaRef ds:uri="0ff20ada-ea1e-4479-af96-12e7f68be8f6"/>
    <ds:schemaRef ds:uri="3ae4bebc-5183-402f-9a72-94513702be85"/>
  </ds:schemaRefs>
</ds:datastoreItem>
</file>

<file path=customXml/itemProps2.xml><?xml version="1.0" encoding="utf-8"?>
<ds:datastoreItem xmlns:ds="http://schemas.openxmlformats.org/officeDocument/2006/customXml" ds:itemID="{4DFB1927-0933-4B85-9F3E-88AFBD208A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87C3CC-BF7B-477E-B74B-F7C7A2515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e4bebc-5183-402f-9a72-94513702be85"/>
    <ds:schemaRef ds:uri="0ff20ada-ea1e-4479-af96-12e7f68be8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Comic sans and blue background</Template>
  <TotalTime>1189</TotalTime>
  <Words>1771</Words>
  <Application>Microsoft Office PowerPoint</Application>
  <PresentationFormat>On-screen Show (4:3)</PresentationFormat>
  <Paragraphs>330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Comic sans and blue background</vt:lpstr>
      <vt:lpstr>PowerPoint Presentation</vt:lpstr>
      <vt:lpstr>PowerPoint Presentation</vt:lpstr>
      <vt:lpstr>Where Can A-Level Physics Takes You?</vt:lpstr>
      <vt:lpstr>PowerPoint Presentation</vt:lpstr>
      <vt:lpstr>PowerPoint Presentation</vt:lpstr>
      <vt:lpstr>Topics Covered in Post-16 Physics</vt:lpstr>
      <vt:lpstr>Development of Practical Skills in Physics</vt:lpstr>
      <vt:lpstr>Development of Practical Skills in Physics</vt:lpstr>
      <vt:lpstr>Foundations of Physics</vt:lpstr>
      <vt:lpstr>Forces and Motion</vt:lpstr>
      <vt:lpstr>Electrons, Waves and Photons</vt:lpstr>
      <vt:lpstr>A Level Examinations</vt:lpstr>
      <vt:lpstr>How to Succeed in A- level Physics</vt:lpstr>
      <vt:lpstr>Expectations</vt:lpstr>
      <vt:lpstr>Your Physics Timetable</vt:lpstr>
      <vt:lpstr>Outcomes </vt:lpstr>
      <vt:lpstr>A problem of language</vt:lpstr>
      <vt:lpstr>A Problem of Units</vt:lpstr>
      <vt:lpstr>International System of Units</vt:lpstr>
      <vt:lpstr>Mini-Plenary</vt:lpstr>
      <vt:lpstr>The SI of Units </vt:lpstr>
      <vt:lpstr>Prefixes</vt:lpstr>
      <vt:lpstr>Making Flash Cards</vt:lpstr>
      <vt:lpstr>Prefixes: Worked Example</vt:lpstr>
      <vt:lpstr>Your turn</vt:lpstr>
      <vt:lpstr>Answers</vt:lpstr>
      <vt:lpstr>Answers</vt:lpstr>
      <vt:lpstr>Answers </vt:lpstr>
      <vt:lpstr>Extension Questions</vt:lpstr>
      <vt:lpstr>Homework Questions</vt:lpstr>
      <vt:lpstr>Homework Questions</vt:lpstr>
      <vt:lpstr>Homework Questions</vt:lpstr>
      <vt:lpstr>Homework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Morris</dc:creator>
  <cp:lastModifiedBy>Mr M Ahmad</cp:lastModifiedBy>
  <cp:revision>113</cp:revision>
  <dcterms:created xsi:type="dcterms:W3CDTF">2013-03-25T16:00:14Z</dcterms:created>
  <dcterms:modified xsi:type="dcterms:W3CDTF">2026-07-01T08:20:47Z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  <property fmtid="{D5CDD505-2E9C-101B-9397-08002B2CF9AE}" pid="3" name="MediaServiceImageTags">
    <vt:lpwstr/>
  </property>
</Properties>
</file>