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3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4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1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9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15FA-D026-4590-9F7E-40CE517695C2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DB9B-5CEF-47CD-9C2D-603CA03A6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840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11 : Chemistry taster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633" y="2623242"/>
            <a:ext cx="9822288" cy="3429827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Aims :</a:t>
            </a:r>
          </a:p>
          <a:p>
            <a:pPr algn="l"/>
            <a:r>
              <a:rPr lang="en-GB" sz="3200" dirty="0">
                <a:solidFill>
                  <a:srgbClr val="FF0000"/>
                </a:solidFill>
              </a:rPr>
              <a:t>To find out a little bit more about A level Chemistry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To learn what an oxidation state is</a:t>
            </a:r>
          </a:p>
          <a:p>
            <a:pPr algn="l"/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GB" sz="3200" dirty="0">
                <a:solidFill>
                  <a:srgbClr val="FF0000"/>
                </a:solidFill>
              </a:rPr>
              <a:t>To learn about the oxidation states of vanadium</a:t>
            </a:r>
          </a:p>
          <a:p>
            <a:pPr algn="l"/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03" y="3930382"/>
            <a:ext cx="2656819" cy="14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the demo of copper reacting with concentrated nitric acid.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What do you observe?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Can you explain any of your observations?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16" y="2981320"/>
            <a:ext cx="2137760" cy="28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Nitric acid is a strong oxidising agent and can oxidise the copper :</a:t>
            </a:r>
          </a:p>
          <a:p>
            <a:endParaRPr lang="en-GB" dirty="0"/>
          </a:p>
          <a:p>
            <a:r>
              <a:rPr lang="en-GB" dirty="0"/>
              <a:t>Cu   +   4HNO</a:t>
            </a:r>
            <a:r>
              <a:rPr lang="en-GB" baseline="-25000" dirty="0"/>
              <a:t>3</a:t>
            </a:r>
            <a:r>
              <a:rPr lang="en-GB" dirty="0"/>
              <a:t>    </a:t>
            </a:r>
            <a:r>
              <a:rPr lang="en-GB" dirty="0">
                <a:latin typeface="Calibri" panose="020F0502020204030204" pitchFamily="34" charset="0"/>
              </a:rPr>
              <a:t>→    Cu(NO</a:t>
            </a:r>
            <a:r>
              <a:rPr lang="en-GB" baseline="-25000" dirty="0">
                <a:latin typeface="Calibri" panose="020F0502020204030204" pitchFamily="34" charset="0"/>
              </a:rPr>
              <a:t>3</a:t>
            </a:r>
            <a:r>
              <a:rPr lang="en-GB" dirty="0">
                <a:latin typeface="Calibri" panose="020F0502020204030204" pitchFamily="34" charset="0"/>
              </a:rPr>
              <a:t>)</a:t>
            </a:r>
            <a:r>
              <a:rPr lang="en-GB" baseline="-25000" dirty="0">
                <a:latin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</a:rPr>
              <a:t>    +  NO</a:t>
            </a:r>
            <a:r>
              <a:rPr lang="en-GB" baseline="-25000" dirty="0">
                <a:latin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</a:rPr>
              <a:t>  +    </a:t>
            </a:r>
            <a:r>
              <a:rPr lang="en-GB" baseline="-25000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2H</a:t>
            </a:r>
            <a:r>
              <a:rPr lang="en-GB" baseline="-25000" dirty="0">
                <a:latin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</a:rPr>
              <a:t>O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</a:rPr>
              <a:t>Why is this a REDOX (reduction and oxidation) </a:t>
            </a:r>
            <a:endParaRPr lang="en-GB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48" y="3107453"/>
            <a:ext cx="2806745" cy="28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Oxidation state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 </a:t>
            </a:r>
            <a:r>
              <a:rPr lang="en-GB" dirty="0">
                <a:solidFill>
                  <a:srgbClr val="C00000"/>
                </a:solidFill>
              </a:rPr>
              <a:t>ELEMENTS</a:t>
            </a:r>
            <a:r>
              <a:rPr lang="en-GB" dirty="0"/>
              <a:t> (</a:t>
            </a:r>
            <a:r>
              <a:rPr lang="en-GB" dirty="0" err="1"/>
              <a:t>e.g</a:t>
            </a:r>
            <a:r>
              <a:rPr lang="en-GB" dirty="0"/>
              <a:t> Na, Mg, O</a:t>
            </a:r>
            <a:r>
              <a:rPr lang="en-GB" baseline="-25000" dirty="0"/>
              <a:t>2</a:t>
            </a:r>
            <a:r>
              <a:rPr lang="en-GB" dirty="0"/>
              <a:t> and N</a:t>
            </a:r>
            <a:r>
              <a:rPr lang="en-GB" baseline="-25000" dirty="0"/>
              <a:t>2</a:t>
            </a:r>
            <a:r>
              <a:rPr lang="en-GB" dirty="0"/>
              <a:t>)  have an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oxidation state of 0</a:t>
            </a:r>
            <a:r>
              <a:rPr lang="en-GB" dirty="0"/>
              <a:t>; they have not lost or gained electrons.</a:t>
            </a:r>
          </a:p>
          <a:p>
            <a:r>
              <a:rPr lang="en-GB" dirty="0"/>
              <a:t>2.  The oxidation state of </a:t>
            </a:r>
            <a:r>
              <a:rPr lang="en-GB" dirty="0">
                <a:solidFill>
                  <a:srgbClr val="C00000"/>
                </a:solidFill>
              </a:rPr>
              <a:t>simple ions </a:t>
            </a:r>
            <a:r>
              <a:rPr lang="en-GB" dirty="0"/>
              <a:t>(e.g. Na</a:t>
            </a:r>
            <a:r>
              <a:rPr lang="en-GB" baseline="30000" dirty="0"/>
              <a:t>+</a:t>
            </a:r>
            <a:r>
              <a:rPr lang="en-GB" dirty="0"/>
              <a:t> , Mg</a:t>
            </a:r>
            <a:r>
              <a:rPr lang="en-GB" baseline="30000" dirty="0"/>
              <a:t>2+</a:t>
            </a:r>
            <a:r>
              <a:rPr lang="en-GB" baseline="-25000" dirty="0"/>
              <a:t>,</a:t>
            </a:r>
            <a:r>
              <a:rPr lang="en-GB" dirty="0"/>
              <a:t> O</a:t>
            </a:r>
            <a:r>
              <a:rPr lang="en-GB" baseline="30000" dirty="0"/>
              <a:t>2-</a:t>
            </a:r>
            <a:r>
              <a:rPr lang="en-GB" dirty="0"/>
              <a:t>,  Cl</a:t>
            </a:r>
            <a:r>
              <a:rPr lang="en-GB" baseline="30000" dirty="0"/>
              <a:t>-1</a:t>
            </a:r>
            <a:r>
              <a:rPr lang="en-GB" dirty="0"/>
              <a:t>) is the same as their charge </a:t>
            </a:r>
            <a:r>
              <a:rPr lang="en-GB" dirty="0" err="1"/>
              <a:t>e.g</a:t>
            </a:r>
            <a:r>
              <a:rPr lang="en-GB" dirty="0"/>
              <a:t>  Na</a:t>
            </a:r>
            <a:r>
              <a:rPr lang="en-GB" baseline="30000" dirty="0"/>
              <a:t>+</a:t>
            </a:r>
            <a:r>
              <a:rPr lang="en-GB" dirty="0"/>
              <a:t>  (lost one electron) , O</a:t>
            </a:r>
            <a:r>
              <a:rPr lang="en-GB" baseline="30000" dirty="0"/>
              <a:t>2-</a:t>
            </a:r>
            <a:r>
              <a:rPr lang="en-GB" dirty="0"/>
              <a:t>  (gained two electrons)</a:t>
            </a:r>
          </a:p>
          <a:p>
            <a:r>
              <a:rPr lang="en-GB" dirty="0"/>
              <a:t>3.  In a </a:t>
            </a:r>
            <a:r>
              <a:rPr lang="en-GB" dirty="0">
                <a:solidFill>
                  <a:srgbClr val="C00000"/>
                </a:solidFill>
              </a:rPr>
              <a:t>compounds</a:t>
            </a:r>
            <a:r>
              <a:rPr lang="en-GB" dirty="0"/>
              <a:t>, all the oxidation states </a:t>
            </a:r>
            <a:r>
              <a:rPr lang="en-GB" dirty="0">
                <a:solidFill>
                  <a:srgbClr val="C00000"/>
                </a:solidFill>
              </a:rPr>
              <a:t>add up to zero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E.g. 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5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questions about oxidation state to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1546"/>
            <a:ext cx="3989241" cy="2673374"/>
          </a:xfrm>
        </p:spPr>
      </p:pic>
    </p:spTree>
    <p:extLst>
      <p:ext uri="{BB962C8B-B14F-4D97-AF65-F5344CB8AC3E}">
        <p14:creationId xmlns:p14="http://schemas.microsoft.com/office/powerpoint/2010/main" val="401042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Oxidation states of vanadium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0155"/>
          </a:xfrm>
        </p:spPr>
        <p:txBody>
          <a:bodyPr/>
          <a:lstStyle/>
          <a:p>
            <a:r>
              <a:rPr lang="en-GB" dirty="0"/>
              <a:t>Vanadium is a compound that has a variety of different oxidation states.   It is a transition metal.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96" y="2967908"/>
            <a:ext cx="5371371" cy="31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4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8" y="1881780"/>
            <a:ext cx="5650435" cy="3192496"/>
          </a:xfrm>
        </p:spPr>
      </p:pic>
      <p:sp>
        <p:nvSpPr>
          <p:cNvPr id="5" name="TextBox 4"/>
          <p:cNvSpPr txBox="1"/>
          <p:nvPr/>
        </p:nvSpPr>
        <p:spPr>
          <a:xfrm>
            <a:off x="7173532" y="1236372"/>
            <a:ext cx="4180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Zinc is a reducing agent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Potassium permanganate is oxidising agent</a:t>
            </a:r>
          </a:p>
        </p:txBody>
      </p:sp>
    </p:spTree>
    <p:extLst>
      <p:ext uri="{BB962C8B-B14F-4D97-AF65-F5344CB8AC3E}">
        <p14:creationId xmlns:p14="http://schemas.microsoft.com/office/powerpoint/2010/main" val="232077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questions about the A level course?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47" y="2566406"/>
            <a:ext cx="3610557" cy="36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798E67-724C-40C0-8AF9-76694669967E}"/>
</file>

<file path=customXml/itemProps2.xml><?xml version="1.0" encoding="utf-8"?>
<ds:datastoreItem xmlns:ds="http://schemas.openxmlformats.org/officeDocument/2006/customXml" ds:itemID="{CCB42C43-8F34-4528-9AE9-96BA0EA4F630}"/>
</file>

<file path=customXml/itemProps3.xml><?xml version="1.0" encoding="utf-8"?>
<ds:datastoreItem xmlns:ds="http://schemas.openxmlformats.org/officeDocument/2006/customXml" ds:itemID="{A08643CC-8D52-428D-A707-C6FADC0E85BC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Year 11 : Chemistry taster lesson</vt:lpstr>
      <vt:lpstr>Starter</vt:lpstr>
      <vt:lpstr>PowerPoint Presentation</vt:lpstr>
      <vt:lpstr>Oxidation state rules</vt:lpstr>
      <vt:lpstr>Complete the questions about oxidation state to practice</vt:lpstr>
      <vt:lpstr>Oxidation states of vanadium</vt:lpstr>
      <vt:lpstr>Practical results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: Chemistry taster lesson</dc:title>
  <dc:creator>Mr M Harwood</dc:creator>
  <cp:lastModifiedBy>Mr M Harwood</cp:lastModifiedBy>
  <cp:revision>3</cp:revision>
  <dcterms:created xsi:type="dcterms:W3CDTF">2018-12-02T12:52:24Z</dcterms:created>
  <dcterms:modified xsi:type="dcterms:W3CDTF">2026-06-29T06:57:26Z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