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4"/>
  </p:sldMasterIdLst>
  <p:notesMasterIdLst>
    <p:notesMasterId r:id="rId37"/>
  </p:notesMasterIdLst>
  <p:sldIdLst>
    <p:sldId id="258" r:id="rId5"/>
    <p:sldId id="257" r:id="rId6"/>
    <p:sldId id="297" r:id="rId7"/>
    <p:sldId id="302" r:id="rId8"/>
    <p:sldId id="296" r:id="rId9"/>
    <p:sldId id="304" r:id="rId10"/>
    <p:sldId id="305" r:id="rId11"/>
    <p:sldId id="306" r:id="rId12"/>
    <p:sldId id="299" r:id="rId13"/>
    <p:sldId id="300" r:id="rId14"/>
    <p:sldId id="303" r:id="rId15"/>
    <p:sldId id="307" r:id="rId16"/>
    <p:sldId id="301" r:id="rId17"/>
    <p:sldId id="308" r:id="rId18"/>
    <p:sldId id="265" r:id="rId19"/>
    <p:sldId id="309" r:id="rId20"/>
    <p:sldId id="310" r:id="rId21"/>
    <p:sldId id="311" r:id="rId22"/>
    <p:sldId id="312" r:id="rId23"/>
    <p:sldId id="314" r:id="rId24"/>
    <p:sldId id="315" r:id="rId25"/>
    <p:sldId id="316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76" r:id="rId3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2587C1-AF14-4D3F-AC6A-9CE00749AEC1}" v="3" dt="2026-07-01T14:30:03.082"/>
    <p1510:client id="{E7DFC6B0-079F-4ED6-06AE-A8E981E6CD9F}" v="1" dt="2026-06-30T11:09:38.6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738638-CA98-451E-AE86-325D5AA1389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9EEBF05-8297-4EA0-94AC-81D8C727E017}">
      <dgm:prSet/>
      <dgm:spPr/>
      <dgm:t>
        <a:bodyPr/>
        <a:lstStyle/>
        <a:p>
          <a:r>
            <a:rPr lang="en-GB" b="1"/>
            <a:t>Healthcare</a:t>
          </a:r>
          <a:r>
            <a:rPr lang="en-GB"/>
            <a:t> is the </a:t>
          </a:r>
          <a:r>
            <a:rPr lang="en-GB" b="1"/>
            <a:t>prevention</a:t>
          </a:r>
          <a:r>
            <a:rPr lang="en-GB"/>
            <a:t>, diagnosis and treatment of mental and physical ill health, diseases and injury.</a:t>
          </a:r>
          <a:endParaRPr lang="en-US"/>
        </a:p>
      </dgm:t>
    </dgm:pt>
    <dgm:pt modelId="{D6F1E4BF-7F37-4FD9-B9F6-FE0902B8EFE4}" type="parTrans" cxnId="{EC6C7E81-A9C8-46DB-A518-F1FF14544601}">
      <dgm:prSet/>
      <dgm:spPr/>
      <dgm:t>
        <a:bodyPr/>
        <a:lstStyle/>
        <a:p>
          <a:endParaRPr lang="en-US"/>
        </a:p>
      </dgm:t>
    </dgm:pt>
    <dgm:pt modelId="{8940C3EF-B904-41BB-9E54-5C15D4880D2A}" type="sibTrans" cxnId="{EC6C7E81-A9C8-46DB-A518-F1FF14544601}">
      <dgm:prSet/>
      <dgm:spPr/>
      <dgm:t>
        <a:bodyPr/>
        <a:lstStyle/>
        <a:p>
          <a:endParaRPr lang="en-US"/>
        </a:p>
      </dgm:t>
    </dgm:pt>
    <dgm:pt modelId="{E46DCD5B-A0E4-4FB0-A89E-FC6BF445725B}">
      <dgm:prSet/>
      <dgm:spPr/>
      <dgm:t>
        <a:bodyPr/>
        <a:lstStyle/>
        <a:p>
          <a:r>
            <a:rPr lang="en-GB"/>
            <a:t>Healthcare takes place in </a:t>
          </a:r>
          <a:r>
            <a:rPr lang="en-GB" b="1"/>
            <a:t>hospitals, health centres and in the community.</a:t>
          </a:r>
          <a:endParaRPr lang="en-US"/>
        </a:p>
      </dgm:t>
    </dgm:pt>
    <dgm:pt modelId="{23E7C99B-52F7-4228-9AD9-79242E54E912}" type="parTrans" cxnId="{58F57538-CFF8-41BF-8F88-C7D1075ABB5F}">
      <dgm:prSet/>
      <dgm:spPr/>
      <dgm:t>
        <a:bodyPr/>
        <a:lstStyle/>
        <a:p>
          <a:endParaRPr lang="en-US"/>
        </a:p>
      </dgm:t>
    </dgm:pt>
    <dgm:pt modelId="{2E043725-80C8-4BEB-B2AD-88D16C76E59D}" type="sibTrans" cxnId="{58F57538-CFF8-41BF-8F88-C7D1075ABB5F}">
      <dgm:prSet/>
      <dgm:spPr/>
      <dgm:t>
        <a:bodyPr/>
        <a:lstStyle/>
        <a:p>
          <a:endParaRPr lang="en-US"/>
        </a:p>
      </dgm:t>
    </dgm:pt>
    <dgm:pt modelId="{77DDCF06-AE05-43CA-AF11-22364CE9E7AB}">
      <dgm:prSet/>
      <dgm:spPr/>
      <dgm:t>
        <a:bodyPr/>
        <a:lstStyle/>
        <a:p>
          <a:r>
            <a:rPr lang="en-GB" i="1"/>
            <a:t>Examples of healthcare roles include nursing, midwifery and paramedic science.</a:t>
          </a:r>
          <a:endParaRPr lang="en-US"/>
        </a:p>
      </dgm:t>
    </dgm:pt>
    <dgm:pt modelId="{ACC631A9-847A-4DBB-AAFE-0AEC2A97778E}" type="parTrans" cxnId="{90C6DADA-D481-448A-B41B-E97399003691}">
      <dgm:prSet/>
      <dgm:spPr/>
      <dgm:t>
        <a:bodyPr/>
        <a:lstStyle/>
        <a:p>
          <a:endParaRPr lang="en-US"/>
        </a:p>
      </dgm:t>
    </dgm:pt>
    <dgm:pt modelId="{233E3033-F177-4370-9F75-1FB60CD8652F}" type="sibTrans" cxnId="{90C6DADA-D481-448A-B41B-E97399003691}">
      <dgm:prSet/>
      <dgm:spPr/>
      <dgm:t>
        <a:bodyPr/>
        <a:lstStyle/>
        <a:p>
          <a:endParaRPr lang="en-US"/>
        </a:p>
      </dgm:t>
    </dgm:pt>
    <dgm:pt modelId="{D8E7333E-B79F-4A45-B0A9-BE3F081F9ED9}" type="pres">
      <dgm:prSet presAssocID="{67738638-CA98-451E-AE86-325D5AA13899}" presName="linear" presStyleCnt="0">
        <dgm:presLayoutVars>
          <dgm:animLvl val="lvl"/>
          <dgm:resizeHandles val="exact"/>
        </dgm:presLayoutVars>
      </dgm:prSet>
      <dgm:spPr/>
    </dgm:pt>
    <dgm:pt modelId="{027CDC3D-3AB9-4212-B61B-E368D2D1052A}" type="pres">
      <dgm:prSet presAssocID="{99EEBF05-8297-4EA0-94AC-81D8C727E01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F2B637D-B648-40C9-897A-7D762C7FD94B}" type="pres">
      <dgm:prSet presAssocID="{8940C3EF-B904-41BB-9E54-5C15D4880D2A}" presName="spacer" presStyleCnt="0"/>
      <dgm:spPr/>
    </dgm:pt>
    <dgm:pt modelId="{E94F1F5A-70E7-40C6-A9F8-B5BAA89C82C3}" type="pres">
      <dgm:prSet presAssocID="{E46DCD5B-A0E4-4FB0-A89E-FC6BF445725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846D3F7-1AD6-4174-947A-DFDA139378BE}" type="pres">
      <dgm:prSet presAssocID="{2E043725-80C8-4BEB-B2AD-88D16C76E59D}" presName="spacer" presStyleCnt="0"/>
      <dgm:spPr/>
    </dgm:pt>
    <dgm:pt modelId="{FC742D96-EA6E-49FA-8A80-233E60DBD611}" type="pres">
      <dgm:prSet presAssocID="{77DDCF06-AE05-43CA-AF11-22364CE9E7A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8F57538-CFF8-41BF-8F88-C7D1075ABB5F}" srcId="{67738638-CA98-451E-AE86-325D5AA13899}" destId="{E46DCD5B-A0E4-4FB0-A89E-FC6BF445725B}" srcOrd="1" destOrd="0" parTransId="{23E7C99B-52F7-4228-9AD9-79242E54E912}" sibTransId="{2E043725-80C8-4BEB-B2AD-88D16C76E59D}"/>
    <dgm:cxn modelId="{085B1B40-4916-4077-A4D7-25D158428B6E}" type="presOf" srcId="{E46DCD5B-A0E4-4FB0-A89E-FC6BF445725B}" destId="{E94F1F5A-70E7-40C6-A9F8-B5BAA89C82C3}" srcOrd="0" destOrd="0" presId="urn:microsoft.com/office/officeart/2005/8/layout/vList2"/>
    <dgm:cxn modelId="{3A8F3345-B0E5-41BC-BE78-64887554475A}" type="presOf" srcId="{67738638-CA98-451E-AE86-325D5AA13899}" destId="{D8E7333E-B79F-4A45-B0A9-BE3F081F9ED9}" srcOrd="0" destOrd="0" presId="urn:microsoft.com/office/officeart/2005/8/layout/vList2"/>
    <dgm:cxn modelId="{EC6C7E81-A9C8-46DB-A518-F1FF14544601}" srcId="{67738638-CA98-451E-AE86-325D5AA13899}" destId="{99EEBF05-8297-4EA0-94AC-81D8C727E017}" srcOrd="0" destOrd="0" parTransId="{D6F1E4BF-7F37-4FD9-B9F6-FE0902B8EFE4}" sibTransId="{8940C3EF-B904-41BB-9E54-5C15D4880D2A}"/>
    <dgm:cxn modelId="{90C6DADA-D481-448A-B41B-E97399003691}" srcId="{67738638-CA98-451E-AE86-325D5AA13899}" destId="{77DDCF06-AE05-43CA-AF11-22364CE9E7AB}" srcOrd="2" destOrd="0" parTransId="{ACC631A9-847A-4DBB-AAFE-0AEC2A97778E}" sibTransId="{233E3033-F177-4370-9F75-1FB60CD8652F}"/>
    <dgm:cxn modelId="{A4A71AE0-10F5-4CF0-AE09-29B756459854}" type="presOf" srcId="{77DDCF06-AE05-43CA-AF11-22364CE9E7AB}" destId="{FC742D96-EA6E-49FA-8A80-233E60DBD611}" srcOrd="0" destOrd="0" presId="urn:microsoft.com/office/officeart/2005/8/layout/vList2"/>
    <dgm:cxn modelId="{C7300BFC-FFD1-486D-8D0B-62BA7EEF5EBD}" type="presOf" srcId="{99EEBF05-8297-4EA0-94AC-81D8C727E017}" destId="{027CDC3D-3AB9-4212-B61B-E368D2D1052A}" srcOrd="0" destOrd="0" presId="urn:microsoft.com/office/officeart/2005/8/layout/vList2"/>
    <dgm:cxn modelId="{B44BBDA5-B57D-440C-90F4-87948DC824D3}" type="presParOf" srcId="{D8E7333E-B79F-4A45-B0A9-BE3F081F9ED9}" destId="{027CDC3D-3AB9-4212-B61B-E368D2D1052A}" srcOrd="0" destOrd="0" presId="urn:microsoft.com/office/officeart/2005/8/layout/vList2"/>
    <dgm:cxn modelId="{15759B55-D75E-4CE6-B706-128431BDA3C6}" type="presParOf" srcId="{D8E7333E-B79F-4A45-B0A9-BE3F081F9ED9}" destId="{2F2B637D-B648-40C9-897A-7D762C7FD94B}" srcOrd="1" destOrd="0" presId="urn:microsoft.com/office/officeart/2005/8/layout/vList2"/>
    <dgm:cxn modelId="{2101674F-7BF3-4CA3-8FD2-31888E31155F}" type="presParOf" srcId="{D8E7333E-B79F-4A45-B0A9-BE3F081F9ED9}" destId="{E94F1F5A-70E7-40C6-A9F8-B5BAA89C82C3}" srcOrd="2" destOrd="0" presId="urn:microsoft.com/office/officeart/2005/8/layout/vList2"/>
    <dgm:cxn modelId="{94DCCB0A-A985-4982-9A4A-90C5927E4469}" type="presParOf" srcId="{D8E7333E-B79F-4A45-B0A9-BE3F081F9ED9}" destId="{9846D3F7-1AD6-4174-947A-DFDA139378BE}" srcOrd="3" destOrd="0" presId="urn:microsoft.com/office/officeart/2005/8/layout/vList2"/>
    <dgm:cxn modelId="{721190F3-541D-4D90-A601-C2A74F9FCE65}" type="presParOf" srcId="{D8E7333E-B79F-4A45-B0A9-BE3F081F9ED9}" destId="{FC742D96-EA6E-49FA-8A80-233E60DBD61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CDC3D-3AB9-4212-B61B-E368D2D1052A}">
      <dsp:nvSpPr>
        <dsp:cNvPr id="0" name=""/>
        <dsp:cNvSpPr/>
      </dsp:nvSpPr>
      <dsp:spPr>
        <a:xfrm>
          <a:off x="0" y="14795"/>
          <a:ext cx="5662767" cy="1209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/>
            <a:t>Healthcare</a:t>
          </a:r>
          <a:r>
            <a:rPr lang="en-GB" sz="2200" kern="1200"/>
            <a:t> is the </a:t>
          </a:r>
          <a:r>
            <a:rPr lang="en-GB" sz="2200" b="1" kern="1200"/>
            <a:t>prevention</a:t>
          </a:r>
          <a:r>
            <a:rPr lang="en-GB" sz="2200" kern="1200"/>
            <a:t>, diagnosis and treatment of mental and physical ill health, diseases and injury.</a:t>
          </a:r>
          <a:endParaRPr lang="en-US" sz="2200" kern="1200"/>
        </a:p>
      </dsp:txBody>
      <dsp:txXfrm>
        <a:off x="59057" y="73852"/>
        <a:ext cx="5544653" cy="1091666"/>
      </dsp:txXfrm>
    </dsp:sp>
    <dsp:sp modelId="{E94F1F5A-70E7-40C6-A9F8-B5BAA89C82C3}">
      <dsp:nvSpPr>
        <dsp:cNvPr id="0" name=""/>
        <dsp:cNvSpPr/>
      </dsp:nvSpPr>
      <dsp:spPr>
        <a:xfrm>
          <a:off x="0" y="1287935"/>
          <a:ext cx="5662767" cy="1209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Healthcare takes place in </a:t>
          </a:r>
          <a:r>
            <a:rPr lang="en-GB" sz="2200" b="1" kern="1200"/>
            <a:t>hospitals, health centres and in the community.</a:t>
          </a:r>
          <a:endParaRPr lang="en-US" sz="2200" kern="1200"/>
        </a:p>
      </dsp:txBody>
      <dsp:txXfrm>
        <a:off x="59057" y="1346992"/>
        <a:ext cx="5544653" cy="1091666"/>
      </dsp:txXfrm>
    </dsp:sp>
    <dsp:sp modelId="{FC742D96-EA6E-49FA-8A80-233E60DBD611}">
      <dsp:nvSpPr>
        <dsp:cNvPr id="0" name=""/>
        <dsp:cNvSpPr/>
      </dsp:nvSpPr>
      <dsp:spPr>
        <a:xfrm>
          <a:off x="0" y="2561076"/>
          <a:ext cx="5662767" cy="1209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i="1" kern="1200"/>
            <a:t>Examples of healthcare roles include nursing, midwifery and paramedic science.</a:t>
          </a:r>
          <a:endParaRPr lang="en-US" sz="2200" kern="1200"/>
        </a:p>
      </dsp:txBody>
      <dsp:txXfrm>
        <a:off x="59057" y="2620133"/>
        <a:ext cx="5544653" cy="1091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CFB00-5F97-4906-91CF-A9D1BE119AAF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1E5E6-20F3-4A44-A62B-1CF544725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228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Pearson Level 3 Alternative Academic Qualification BTEC National in Health and Social Care (Extended Certificate)</a:t>
            </a:r>
            <a:endParaRPr lang="en-US">
              <a:solidFill>
                <a:srgbClr val="444444"/>
              </a:solidFill>
            </a:endParaRPr>
          </a:p>
          <a:p>
            <a:endParaRPr lang="en-GB">
              <a:solidFill>
                <a:srgbClr val="444444"/>
              </a:solidFill>
            </a:endParaRPr>
          </a:p>
          <a:p>
            <a:r>
              <a:rPr lang="en-GB" b="1"/>
              <a:t>Healthcare</a:t>
            </a:r>
            <a:r>
              <a:rPr lang="en-GB"/>
              <a:t> is the </a:t>
            </a:r>
            <a:r>
              <a:rPr lang="en-GB" b="1"/>
              <a:t>prevention</a:t>
            </a:r>
            <a:r>
              <a:rPr lang="en-GB"/>
              <a:t>, diagnosis and treatment of mental and physical ill health, diseases and injury.</a:t>
            </a:r>
            <a:endParaRPr lang="en-US">
              <a:solidFill>
                <a:srgbClr val="444444"/>
              </a:solidFill>
            </a:endParaRPr>
          </a:p>
          <a:p>
            <a:r>
              <a:rPr lang="en-GB"/>
              <a:t>Healthcare takes place in </a:t>
            </a:r>
            <a:r>
              <a:rPr lang="en-GB" b="1"/>
              <a:t>hospitals, health centres and in the community.</a:t>
            </a:r>
            <a:endParaRPr lang="en-US">
              <a:solidFill>
                <a:srgbClr val="444444"/>
              </a:solidFill>
            </a:endParaRPr>
          </a:p>
          <a:p>
            <a:r>
              <a:rPr lang="en-GB" i="1"/>
              <a:t>Examples of healthcare roles include nursing, midwifery and paramedic science.</a:t>
            </a:r>
            <a:endParaRPr lang="en-US">
              <a:solidFill>
                <a:srgbClr val="444444"/>
              </a:solidFill>
            </a:endParaRPr>
          </a:p>
          <a:p>
            <a:r>
              <a:rPr lang="en-GB" b="1">
                <a:solidFill>
                  <a:srgbClr val="0B76A0"/>
                </a:solidFill>
              </a:rPr>
              <a:t>Social care </a:t>
            </a:r>
            <a:r>
              <a:rPr lang="en-GB"/>
              <a:t>is the care and </a:t>
            </a:r>
            <a:r>
              <a:rPr lang="en-GB" b="1">
                <a:solidFill>
                  <a:srgbClr val="FF0000"/>
                </a:solidFill>
              </a:rPr>
              <a:t>support of vulnerable people</a:t>
            </a:r>
            <a:r>
              <a:rPr lang="en-GB"/>
              <a:t>, usually in the community, and is focused around enabling people to live as independently as possible</a:t>
            </a:r>
            <a:r>
              <a:rPr lang="en-GB" i="1"/>
              <a:t>.</a:t>
            </a:r>
            <a:endParaRPr lang="en-US">
              <a:solidFill>
                <a:srgbClr val="444444"/>
              </a:solidFill>
            </a:endParaRPr>
          </a:p>
          <a:p>
            <a:r>
              <a:rPr lang="en-GB" i="1"/>
              <a:t>Examples of social care roles include: social work, personal assistance and care home management.</a:t>
            </a:r>
            <a:endParaRPr lang="en-US">
              <a:solidFill>
                <a:srgbClr val="444444"/>
              </a:solidFill>
            </a:endParaRPr>
          </a:p>
          <a:p>
            <a:endParaRPr lang="en-GB">
              <a:solidFill>
                <a:srgbClr val="444444"/>
              </a:solidFill>
            </a:endParaRPr>
          </a:p>
          <a:p>
            <a:r>
              <a:rPr lang="en-GB"/>
              <a:t>Students will need MWB for the DO NOW Qs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1E5E6-20F3-4A44-A62B-1CF544725D8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051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1E5E6-20F3-4A44-A62B-1CF544725D8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911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You might not get this far.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1E5E6-20F3-4A44-A62B-1CF544725D8C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318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This is the first page on the student handout.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1E5E6-20F3-4A44-A62B-1CF544725D8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974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This is the page 2 on the student handout.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1E5E6-20F3-4A44-A62B-1CF544725D8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428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This is Page 3 on the student handout.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1E5E6-20F3-4A44-A62B-1CF544725D8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622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This is page 5 on the student handout.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1E5E6-20F3-4A44-A62B-1CF544725D8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020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Students complete these questions on page 6 of their </a:t>
            </a:r>
            <a:r>
              <a:rPr lang="en-US" err="1">
                <a:latin typeface="Calibri"/>
                <a:ea typeface="Calibri"/>
                <a:cs typeface="Calibri"/>
              </a:rPr>
              <a:t>hando</a:t>
            </a:r>
            <a:r>
              <a:rPr lang="en-US">
                <a:latin typeface="Calibri"/>
                <a:ea typeface="Calibri"/>
                <a:cs typeface="Calibri"/>
              </a:rPr>
              <a:t>ut.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1E5E6-20F3-4A44-A62B-1CF544725D8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632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Give a card pack to pairs of students they then complete the matching activity.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1E5E6-20F3-4A44-A62B-1CF544725D8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505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1E5E6-20F3-4A44-A62B-1CF544725D8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552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This is page 4 on the student handout.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1E5E6-20F3-4A44-A62B-1CF544725D8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029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51B02C-2236-4325-B20B-E9BB27BEF34A}" type="datetimeFigureOut">
              <a:rPr lang="en-GB" smtClean="0"/>
              <a:pPr>
                <a:defRPr/>
              </a:pPr>
              <a:t>01/07/2026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3949F-2750-4697-81AC-E8A2E45DD57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077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3CDA58-FB29-4841-A626-5BA2FC213AE8}" type="datetimeFigureOut">
              <a:rPr lang="en-GB" smtClean="0"/>
              <a:pPr>
                <a:defRPr/>
              </a:pPr>
              <a:t>01/07/2026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9FA54-BED6-4464-A10F-E48D0C6BFAC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505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79A8D1-25A6-48BA-AC7F-EC158D50ABD0}" type="datetimeFigureOut">
              <a:rPr lang="en-GB" smtClean="0"/>
              <a:pPr>
                <a:defRPr/>
              </a:pPr>
              <a:t>01/07/2026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69D22-CAA2-41BC-AE61-1B0FF8817DE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695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475165-1CE3-4B04-BDDF-3968920750E5}" type="datetimeFigureOut">
              <a:rPr lang="en-GB" smtClean="0"/>
              <a:pPr>
                <a:defRPr/>
              </a:pPr>
              <a:t>01/07/2026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CD1DE-C7D6-471B-AB31-76456EACA7A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470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2A771F-A17A-4010-8BA3-24EC6E930C42}" type="datetimeFigureOut">
              <a:rPr lang="en-GB" smtClean="0"/>
              <a:pPr>
                <a:defRPr/>
              </a:pPr>
              <a:t>01/07/2026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FECBF-14DD-49FF-BAE8-A8332A6748B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607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2A95D0-F894-4DD1-B622-65CDE23F6D7A}" type="datetimeFigureOut">
              <a:rPr lang="en-GB" smtClean="0"/>
              <a:pPr>
                <a:defRPr/>
              </a:pPr>
              <a:t>01/07/2026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9C6CD1-BA91-4F55-AE0B-6B8C0A4929A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571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698CA5-EB5B-40AD-8EBD-88B0EF702314}" type="datetimeFigureOut">
              <a:rPr lang="en-GB" smtClean="0"/>
              <a:pPr>
                <a:defRPr/>
              </a:pPr>
              <a:t>01/07/2026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19256E-C328-4211-8383-B2BE10B2DE1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155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DDDE6D-280A-4BA2-987B-FF6CE3DC8C52}" type="datetimeFigureOut">
              <a:rPr lang="en-GB" smtClean="0"/>
              <a:pPr>
                <a:defRPr/>
              </a:pPr>
              <a:t>01/07/2026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BF818-9B44-4841-92B7-639ABAF88AE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494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C4801F-E4C5-4858-820E-8C9E7682F35E}" type="datetimeFigureOut">
              <a:rPr lang="en-GB" smtClean="0"/>
              <a:pPr>
                <a:defRPr/>
              </a:pPr>
              <a:t>01/07/2026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B2D453-EBCE-4E4D-BA9E-B2B10B05786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22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8002CE-0E4B-4554-84A9-75C6B4E8E043}" type="datetimeFigureOut">
              <a:rPr lang="en-GB" smtClean="0"/>
              <a:pPr>
                <a:defRPr/>
              </a:pPr>
              <a:t>01/07/2026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57D745-EC84-45A8-A721-41D1AC6A7E4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512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09544C-644F-4DBF-9D7D-0F01511AC48F}" type="datetimeFigureOut">
              <a:rPr lang="en-GB" smtClean="0"/>
              <a:pPr>
                <a:defRPr/>
              </a:pPr>
              <a:t>01/07/2026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B1BB75-4A0E-450A-B33D-526A9581C69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529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35D5DF8-9BCE-4E08-BA19-1930BCD68337}" type="datetimeFigureOut">
              <a:rPr lang="en-GB" smtClean="0"/>
              <a:pPr>
                <a:defRPr/>
              </a:pPr>
              <a:t>01/07/2026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29E0C4-F106-4C99-A0BD-A7E93A9D969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214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0tGu6J-kZQ?start=31&amp;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4530F2C-5EDF-4D79-9624-F49005177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948" y="4209098"/>
            <a:ext cx="2810827" cy="281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94869859-C50F-4D00-B004-C446037A2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21377" cy="281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DBF87A5D-6D5C-4567-8A80-C489D2956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6773"/>
            <a:ext cx="3978910" cy="273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7659AE-13DF-4079-A3CE-C9B11D20F3F9}"/>
              </a:ext>
            </a:extLst>
          </p:cNvPr>
          <p:cNvSpPr txBox="1"/>
          <p:nvPr/>
        </p:nvSpPr>
        <p:spPr>
          <a:xfrm>
            <a:off x="121920" y="2936240"/>
            <a:ext cx="3599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>
                <a:solidFill>
                  <a:srgbClr val="0070C0"/>
                </a:solidFill>
              </a:rPr>
              <a:t>Thank you for being ready to learn!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F25251-DF7F-446C-86BD-4648199E6D5C}"/>
              </a:ext>
            </a:extLst>
          </p:cNvPr>
          <p:cNvSpPr txBox="1"/>
          <p:nvPr/>
        </p:nvSpPr>
        <p:spPr>
          <a:xfrm>
            <a:off x="3801206" y="371475"/>
            <a:ext cx="4313011" cy="1661993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400" b="1" u="sng">
                <a:latin typeface="Calibri Light"/>
                <a:ea typeface="Calibri Light"/>
                <a:cs typeface="Calibri Light"/>
              </a:rPr>
              <a:t>Welcome to Level 3 </a:t>
            </a:r>
            <a:br>
              <a:rPr lang="en-US" sz="3400" b="1" u="sng">
                <a:latin typeface="Calibri Light"/>
                <a:ea typeface="Calibri Light"/>
                <a:cs typeface="Calibri Light"/>
              </a:rPr>
            </a:br>
            <a:r>
              <a:rPr lang="en-US" sz="3400" b="1" u="sng">
                <a:latin typeface="Calibri Light"/>
                <a:ea typeface="Calibri Light"/>
                <a:cs typeface="Calibri Light"/>
              </a:rPr>
              <a:t>Health &amp; Social Care (AAQ)</a:t>
            </a:r>
            <a:endParaRPr lang="en-GB" sz="3400" b="1" u="sng">
              <a:latin typeface="Apto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680610-4F80-46A2-AB4C-8A9B847B68AC}"/>
              </a:ext>
            </a:extLst>
          </p:cNvPr>
          <p:cNvSpPr txBox="1"/>
          <p:nvPr/>
        </p:nvSpPr>
        <p:spPr>
          <a:xfrm>
            <a:off x="3979365" y="2030992"/>
            <a:ext cx="4601259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>
                <a:latin typeface="Aptos"/>
              </a:rPr>
              <a:t>Aim of today's lesson: </a:t>
            </a:r>
            <a:endParaRPr lang="en-GB" sz="2800"/>
          </a:p>
          <a:p>
            <a:r>
              <a:rPr lang="en-GB" sz="2800">
                <a:latin typeface="Aptos"/>
                <a:ea typeface="Calibri"/>
                <a:cs typeface="Calibri"/>
              </a:rPr>
              <a:t>To gain knowledge and understanding of the BTEC Health &amp; Social Care qualification we offer at Little Heath School. </a:t>
            </a:r>
            <a:endParaRPr lang="en-GB" sz="2800"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endParaRPr lang="en-GB" sz="2800">
              <a:ea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40849A-58A8-4EBA-9FD3-8C38F19A6997}"/>
              </a:ext>
            </a:extLst>
          </p:cNvPr>
          <p:cNvSpPr txBox="1"/>
          <p:nvPr/>
        </p:nvSpPr>
        <p:spPr>
          <a:xfrm>
            <a:off x="8801408" y="368060"/>
            <a:ext cx="3174521" cy="35548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Aptos"/>
              </a:rPr>
              <a:t>MWB - DNA:</a:t>
            </a:r>
          </a:p>
          <a:p>
            <a:pPr marL="457200" indent="-228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,Sans-Serif"/>
              <a:buChar char="•"/>
            </a:pPr>
            <a:r>
              <a:rPr lang="en-US" sz="2000">
                <a:latin typeface="Calibri"/>
                <a:ea typeface="Calibri"/>
                <a:cs typeface="Calibri"/>
              </a:rPr>
              <a:t>What is the difference between health care and social care? </a:t>
            </a:r>
          </a:p>
          <a:p>
            <a:pPr marL="457200" indent="-228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,Sans-Serif"/>
              <a:buChar char="•"/>
            </a:pPr>
            <a:r>
              <a:rPr lang="en-US" sz="2000">
                <a:latin typeface="Calibri"/>
                <a:ea typeface="Calibri"/>
                <a:cs typeface="Calibri"/>
              </a:rPr>
              <a:t>Can you give 3 examples for each type of care?</a:t>
            </a:r>
          </a:p>
          <a:p>
            <a:pPr marL="457200" indent="-228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,Sans-Serif"/>
              <a:buChar char="•"/>
            </a:pPr>
            <a:r>
              <a:rPr lang="en-US" sz="2000">
                <a:latin typeface="Calibri"/>
                <a:ea typeface="Calibri"/>
                <a:cs typeface="Calibri"/>
              </a:rPr>
              <a:t>What jobs can you get by studying health &amp; social care? </a:t>
            </a:r>
          </a:p>
          <a:p>
            <a:endParaRPr lang="en-US" sz="2800" b="1">
              <a:ea typeface="Calibri"/>
              <a:cs typeface="Calibri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D91986CF-B9CA-8522-A436-8C107F61D4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4869" y="4451870"/>
            <a:ext cx="2026577" cy="210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4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A417F-DAB3-FB97-44D7-EBFB72818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7338"/>
            <a:ext cx="10515600" cy="6397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b="1"/>
              <a:t>What can Health &amp; Social Care Lead to?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C7112-B7B7-262E-49D8-4226FA4C0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123950"/>
            <a:ext cx="11791950" cy="22542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/>
              <a:t>Studying Health and Social Care will be great for you if:</a:t>
            </a:r>
          </a:p>
          <a:p>
            <a:pPr eaLnBrk="1" hangingPunct="1">
              <a:defRPr/>
            </a:pPr>
            <a:r>
              <a:rPr lang="en-GB"/>
              <a:t>You have broad interests and enjoy variety</a:t>
            </a:r>
          </a:p>
          <a:p>
            <a:pPr eaLnBrk="1" hangingPunct="1">
              <a:defRPr/>
            </a:pPr>
            <a:r>
              <a:rPr lang="en-GB"/>
              <a:t>You are interested in how the </a:t>
            </a:r>
            <a:r>
              <a:rPr lang="en-GB" b="1">
                <a:solidFill>
                  <a:srgbClr val="7030A0"/>
                </a:solidFill>
              </a:rPr>
              <a:t>body and mind work.</a:t>
            </a:r>
          </a:p>
          <a:p>
            <a:pPr eaLnBrk="1" hangingPunct="1">
              <a:defRPr/>
            </a:pPr>
            <a:r>
              <a:rPr lang="en-GB"/>
              <a:t>You are interested in </a:t>
            </a:r>
            <a:r>
              <a:rPr lang="en-GB" b="1">
                <a:solidFill>
                  <a:srgbClr val="FF0000"/>
                </a:solidFill>
              </a:rPr>
              <a:t>careers where you work with and help people.</a:t>
            </a:r>
          </a:p>
        </p:txBody>
      </p:sp>
      <p:pic>
        <p:nvPicPr>
          <p:cNvPr id="12292" name="Picture 3">
            <a:extLst>
              <a:ext uri="{FF2B5EF4-FFF2-40B4-BE49-F238E27FC236}">
                <a16:creationId xmlns:a16="http://schemas.microsoft.com/office/drawing/2014/main" id="{C2C197F1-AF44-D056-484E-0D356B98F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5050"/>
            <a:ext cx="6221413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>
            <a:extLst>
              <a:ext uri="{FF2B5EF4-FFF2-40B4-BE49-F238E27FC236}">
                <a16:creationId xmlns:a16="http://schemas.microsoft.com/office/drawing/2014/main" id="{6DF82C4C-037B-9298-4CB4-6F327E90E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13" y="3575050"/>
            <a:ext cx="5970587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A1936-310A-02F2-A64E-B70573DCC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nline Media 3" title="Why Study Health and Social Care">
            <a:hlinkClick r:id="" action="ppaction://media"/>
            <a:extLst>
              <a:ext uri="{FF2B5EF4-FFF2-40B4-BE49-F238E27FC236}">
                <a16:creationId xmlns:a16="http://schemas.microsoft.com/office/drawing/2014/main" id="{79BFE3C4-BB41-FCB6-F134-B7414B60EA3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5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0F5B6-15CF-9F72-EEFB-0424D8CE9D1C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/>
              <a:t>Careers in Health and Social Care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1E823-7EDC-D6AF-EE0B-C33EEE758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06497" cy="47441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/>
              <a:t>Task match the </a:t>
            </a:r>
            <a:r>
              <a:rPr lang="en-GB" b="1"/>
              <a:t>career name</a:t>
            </a:r>
            <a:r>
              <a:rPr lang="en-GB"/>
              <a:t> with the correct </a:t>
            </a:r>
            <a:r>
              <a:rPr lang="en-GB" b="1"/>
              <a:t>description</a:t>
            </a:r>
            <a:r>
              <a:rPr lang="en-GB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GB"/>
          </a:p>
          <a:p>
            <a:pPr marL="514350" indent="-514350">
              <a:buFont typeface="+mj-lt"/>
              <a:buAutoNum type="arabicPeriod"/>
            </a:pPr>
            <a:r>
              <a:rPr lang="en-GB"/>
              <a:t>Start with the </a:t>
            </a:r>
            <a:r>
              <a:rPr lang="en-GB">
                <a:highlight>
                  <a:srgbClr val="FFFF00"/>
                </a:highlight>
              </a:rPr>
              <a:t>yellow cards</a:t>
            </a:r>
            <a:r>
              <a:rPr lang="en-GB"/>
              <a:t>, these are common careers.</a:t>
            </a:r>
          </a:p>
          <a:p>
            <a:pPr marL="514350" indent="-514350">
              <a:buFont typeface="+mj-lt"/>
              <a:buAutoNum type="arabicPeriod"/>
            </a:pPr>
            <a:endParaRPr lang="en-GB"/>
          </a:p>
          <a:p>
            <a:pPr marL="514350" indent="-514350">
              <a:buFont typeface="+mj-lt"/>
              <a:buAutoNum type="arabicPeriod"/>
            </a:pPr>
            <a:r>
              <a:rPr lang="en-GB"/>
              <a:t>Then move onto </a:t>
            </a:r>
            <a:r>
              <a:rPr lang="en-GB">
                <a:highlight>
                  <a:srgbClr val="00FFFF"/>
                </a:highlight>
              </a:rPr>
              <a:t>blue cards</a:t>
            </a:r>
            <a:r>
              <a:rPr lang="en-GB"/>
              <a:t>, these are other careers linked to studying health and social care.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F5D1DF-07B2-6DF4-D444-F324C6C2D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684" y="1825625"/>
            <a:ext cx="3891116" cy="2328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AD1150-26E9-A34F-7061-6E070CCF5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2684" y="4264025"/>
            <a:ext cx="3891116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30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9A82DBB-353D-6248-EBC6-DC529379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145"/>
            <a:ext cx="10515600" cy="686927"/>
          </a:xfr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GB" b="1"/>
              <a:t>Careers in Health and Social Care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CA3B7D6-4083-113A-85E2-C26DE5CE28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144026"/>
              </p:ext>
            </p:extLst>
          </p:nvPr>
        </p:nvGraphicFramePr>
        <p:xfrm>
          <a:off x="183535" y="1024465"/>
          <a:ext cx="11900310" cy="5572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0155">
                  <a:extLst>
                    <a:ext uri="{9D8B030D-6E8A-4147-A177-3AD203B41FA5}">
                      <a16:colId xmlns:a16="http://schemas.microsoft.com/office/drawing/2014/main" val="3188423001"/>
                    </a:ext>
                  </a:extLst>
                </a:gridCol>
                <a:gridCol w="5950155">
                  <a:extLst>
                    <a:ext uri="{9D8B030D-6E8A-4147-A177-3AD203B41FA5}">
                      <a16:colId xmlns:a16="http://schemas.microsoft.com/office/drawing/2014/main" val="2607252440"/>
                    </a:ext>
                  </a:extLst>
                </a:gridCol>
              </a:tblGrid>
              <a:tr h="928830">
                <a:tc>
                  <a:txBody>
                    <a:bodyPr/>
                    <a:lstStyle/>
                    <a:p>
                      <a:pPr algn="ctr"/>
                      <a:r>
                        <a:rPr lang="en-GB" sz="4400" b="1"/>
                        <a:t>Nurse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Cares for patients by monitoring health, administering medication, and supporting recovery in hospitals, clinics, or community settings.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918934"/>
                  </a:ext>
                </a:extLst>
              </a:tr>
              <a:tr h="9288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Social Worker</a:t>
                      </a:r>
                      <a:endParaRPr kumimoji="0" lang="en-GB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Supports individuals and families facing challenges like illness, poverty, or abuse, helping them access services and improve wellbeing.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65411"/>
                  </a:ext>
                </a:extLst>
              </a:tr>
              <a:tr h="9288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Occupational Therapist</a:t>
                      </a:r>
                      <a:endParaRPr kumimoji="0" lang="en-GB" sz="4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Helps people regain or develop skills needed for daily living and work after injury, illness, or disability.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206838"/>
                  </a:ext>
                </a:extLst>
              </a:tr>
              <a:tr h="9288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Healthcare Assistant</a:t>
                      </a:r>
                      <a:endParaRPr kumimoji="0" lang="en-GB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Works alongside nurses and other professionals to provide basic care, assist with personal hygiene, and support patient comfort.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967782"/>
                  </a:ext>
                </a:extLst>
              </a:tr>
              <a:tr h="9288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Care Manager</a:t>
                      </a:r>
                      <a:endParaRPr kumimoji="0" lang="en-GB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Plans and coordinates care services for individuals who need long-term support, ensuring their needs and preferences are met.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829497"/>
                  </a:ext>
                </a:extLst>
              </a:tr>
              <a:tr h="9288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Mental Health Support Worker</a:t>
                      </a:r>
                      <a:endParaRPr kumimoji="0" lang="en-GB" sz="3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Works with individuals experiencing mental health issues to provide emotional support, assist with daily activities, and encourage recovery.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397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9A82DBB-353D-6248-EBC6-DC529379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145"/>
            <a:ext cx="10515600" cy="686927"/>
          </a:xfrm>
          <a:solidFill>
            <a:srgbClr val="00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GB" b="1"/>
              <a:t>Careers in Health and Social Care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CA3B7D6-4083-113A-85E2-C26DE5CE28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744492"/>
              </p:ext>
            </p:extLst>
          </p:nvPr>
        </p:nvGraphicFramePr>
        <p:xfrm>
          <a:off x="183535" y="1024465"/>
          <a:ext cx="11900310" cy="5572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0155">
                  <a:extLst>
                    <a:ext uri="{9D8B030D-6E8A-4147-A177-3AD203B41FA5}">
                      <a16:colId xmlns:a16="http://schemas.microsoft.com/office/drawing/2014/main" val="3188423001"/>
                    </a:ext>
                  </a:extLst>
                </a:gridCol>
                <a:gridCol w="5950155">
                  <a:extLst>
                    <a:ext uri="{9D8B030D-6E8A-4147-A177-3AD203B41FA5}">
                      <a16:colId xmlns:a16="http://schemas.microsoft.com/office/drawing/2014/main" val="2607252440"/>
                    </a:ext>
                  </a:extLst>
                </a:gridCol>
              </a:tblGrid>
              <a:tr h="928830">
                <a:tc>
                  <a:txBody>
                    <a:bodyPr/>
                    <a:lstStyle/>
                    <a:p>
                      <a:pPr algn="ctr"/>
                      <a:r>
                        <a:rPr lang="en-GB" sz="3000" b="1"/>
                        <a:t>Public Health Educator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Creates programs and campaigns to promote healthy lifestyles and prevent illness in communities.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918934"/>
                  </a:ext>
                </a:extLst>
              </a:tr>
              <a:tr h="9288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Forensic Psychologist</a:t>
                      </a:r>
                      <a:endParaRPr kumimoji="0" lang="en-GB" sz="3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Works with criminal justice to assess and support individuals with mental health issues involved in legal cases.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65411"/>
                  </a:ext>
                </a:extLst>
              </a:tr>
              <a:tr h="9288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Genetic Counsellor</a:t>
                      </a:r>
                      <a:endParaRPr kumimoji="0" lang="en-GB" sz="3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Provides information and support to families about inherited conditions and genetic risks.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206838"/>
                  </a:ext>
                </a:extLst>
              </a:tr>
              <a:tr h="9288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Health and Safety Officer</a:t>
                      </a:r>
                      <a:endParaRPr kumimoji="0" lang="en-GB" sz="3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Ensures workplaces meet health and safety regulations to protect employees and the public.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967782"/>
                  </a:ext>
                </a:extLst>
              </a:tr>
              <a:tr h="9288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Speech and Language Therapist</a:t>
                      </a:r>
                      <a:endParaRPr kumimoji="0" lang="en-GB" sz="3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Helps people with communication disorders, swallowing difficulties, or speech delays.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829497"/>
                  </a:ext>
                </a:extLst>
              </a:tr>
              <a:tr h="9288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Epidemiologist</a:t>
                      </a:r>
                      <a:endParaRPr kumimoji="0" lang="en-GB" sz="3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Studies patterns of diseases and health conditions in populations to inform public health decisions.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39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5331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57188-06F0-3A82-F70B-AEFB2A496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916" y="138983"/>
            <a:ext cx="11248102" cy="77541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b="1"/>
              <a:t>Course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04E70-003E-77EF-3A99-9F59B8921C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916" y="1058708"/>
            <a:ext cx="7154571" cy="338408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b="1">
                <a:solidFill>
                  <a:schemeClr val="tx1"/>
                </a:solidFill>
              </a:rPr>
              <a:t>Course textbook.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3200" b="1">
                <a:solidFill>
                  <a:schemeClr val="tx1"/>
                </a:solidFill>
              </a:rPr>
              <a:t>Lever arch folder.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3200" b="1">
                <a:solidFill>
                  <a:schemeClr val="tx1"/>
                </a:solidFill>
              </a:rPr>
              <a:t>Dividers.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3200" b="1">
                <a:solidFill>
                  <a:schemeClr val="tx1"/>
                </a:solidFill>
              </a:rPr>
              <a:t>Highlighters.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3200" b="1">
                <a:solidFill>
                  <a:schemeClr val="tx1"/>
                </a:solidFill>
              </a:rPr>
              <a:t>We will give you an exercise book.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3BCCB4-587F-01FD-BFBC-7FE600936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642" y="1058708"/>
            <a:ext cx="3877376" cy="55905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C7129C-6577-0DE4-EF88-041AFDD2D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17" y="4587099"/>
            <a:ext cx="2944623" cy="21581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8DF82C-BF5F-26C4-E34C-4EA113765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9066" y="3853993"/>
            <a:ext cx="2778576" cy="27734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B16950-6653-EA8C-7365-84F11D9724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3795" y="4587099"/>
            <a:ext cx="1943100" cy="213191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DE7B87D-B41E-725C-4CCE-C323B2EF5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01561"/>
            <a:ext cx="11734799" cy="74592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4000" b="1"/>
              <a:t>Course 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A759A5-48E9-E66F-4FB5-F673E4594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32387"/>
            <a:ext cx="7125929" cy="56240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GB" sz="2400" b="1" u="sng"/>
              <a:t>Year 12</a:t>
            </a:r>
          </a:p>
          <a:p>
            <a:pPr marL="0" indent="0">
              <a:buNone/>
            </a:pPr>
            <a:r>
              <a:rPr lang="en-GB" sz="2400" b="1">
                <a:solidFill>
                  <a:schemeClr val="accent4">
                    <a:lumMod val="75000"/>
                  </a:schemeClr>
                </a:solidFill>
              </a:rPr>
              <a:t>Unit 1: Human Lifespan and development (External assessment in May 2027) 1.5hr (80 marks)</a:t>
            </a:r>
          </a:p>
          <a:p>
            <a:r>
              <a:rPr lang="en-GB" sz="2400"/>
              <a:t>PIES and factors affecting growth and development, interventions and the different professionals providing care and treatment</a:t>
            </a:r>
          </a:p>
          <a:p>
            <a:endParaRPr lang="en-GB" sz="2400"/>
          </a:p>
          <a:p>
            <a:pPr marL="0" indent="0">
              <a:buNone/>
            </a:pPr>
            <a:r>
              <a:rPr lang="en-GB" sz="2400" b="1">
                <a:solidFill>
                  <a:schemeClr val="accent4">
                    <a:lumMod val="75000"/>
                  </a:schemeClr>
                </a:solidFill>
              </a:rPr>
              <a:t>Unit 3: Principles of Health and Social Care Practice Education (Pearson Set Assignment – </a:t>
            </a:r>
            <a:r>
              <a:rPr lang="en-GB" sz="2400" b="1" i="1">
                <a:solidFill>
                  <a:schemeClr val="accent4">
                    <a:lumMod val="75000"/>
                  </a:schemeClr>
                </a:solidFill>
              </a:rPr>
              <a:t>coursework</a:t>
            </a:r>
            <a:r>
              <a:rPr lang="en-GB" sz="2400" b="1">
                <a:solidFill>
                  <a:schemeClr val="accent4">
                    <a:lumMod val="75000"/>
                  </a:schemeClr>
                </a:solidFill>
              </a:rPr>
              <a:t>) 15hrs</a:t>
            </a:r>
          </a:p>
          <a:p>
            <a:r>
              <a:rPr lang="en-GB" sz="2400"/>
              <a:t>Core principles, values and legislation that underpin and influence health and social care, and the effect of social determinants on an individual health status</a:t>
            </a:r>
          </a:p>
          <a:p>
            <a:endParaRPr lang="en-GB" sz="2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63DE9C-40AE-4CE5-C244-5690D762C9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347" t="9757" r="21331" b="10015"/>
          <a:stretch/>
        </p:blipFill>
        <p:spPr>
          <a:xfrm>
            <a:off x="7521675" y="1032387"/>
            <a:ext cx="4441723" cy="31561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275638-B6E0-C402-1AB8-172A1161F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1675" y="4427589"/>
            <a:ext cx="4441722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3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DE7B87D-B41E-725C-4CCE-C323B2EF5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365126"/>
            <a:ext cx="11550445" cy="74592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b="1"/>
              <a:t>Course 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A759A5-48E9-E66F-4FB5-F673E4594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43845"/>
            <a:ext cx="6948948" cy="531259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en-GB" b="1" u="sng"/>
              <a:t>Year 2</a:t>
            </a:r>
          </a:p>
          <a:p>
            <a:pPr marL="0" indent="0">
              <a:buNone/>
            </a:pPr>
            <a:r>
              <a:rPr lang="en-GB" sz="2400" b="1">
                <a:solidFill>
                  <a:schemeClr val="accent4">
                    <a:lumMod val="75000"/>
                  </a:schemeClr>
                </a:solidFill>
              </a:rPr>
              <a:t>Unit 2: Human Biology and Health (External assessment in May 2028) 1.5hrs (80 marks)</a:t>
            </a:r>
          </a:p>
          <a:p>
            <a:r>
              <a:rPr lang="en-GB" sz="2400"/>
              <a:t>Human body structure and systems, normal physiological functioning and the impact of common disorders.</a:t>
            </a:r>
          </a:p>
          <a:p>
            <a:endParaRPr lang="en-GB" sz="2400"/>
          </a:p>
          <a:p>
            <a:pPr marL="0" indent="0">
              <a:buNone/>
            </a:pPr>
            <a:r>
              <a:rPr lang="en-GB" sz="2400" b="1">
                <a:solidFill>
                  <a:schemeClr val="accent4">
                    <a:lumMod val="75000"/>
                  </a:schemeClr>
                </a:solidFill>
              </a:rPr>
              <a:t>Unit 6: Safe Environments in Health &amp; Social Care (Pearson Set Assignment – </a:t>
            </a:r>
            <a:r>
              <a:rPr lang="en-GB" sz="2400" b="1" i="1">
                <a:solidFill>
                  <a:schemeClr val="accent4">
                    <a:lumMod val="75000"/>
                  </a:schemeClr>
                </a:solidFill>
              </a:rPr>
              <a:t>coursework</a:t>
            </a:r>
            <a:r>
              <a:rPr lang="en-GB" sz="2400" b="1">
                <a:solidFill>
                  <a:schemeClr val="accent4">
                    <a:lumMod val="75000"/>
                  </a:schemeClr>
                </a:solidFill>
              </a:rPr>
              <a:t>) 15hrs</a:t>
            </a:r>
          </a:p>
          <a:p>
            <a:r>
              <a:rPr lang="en-GB" sz="2400">
                <a:ea typeface="+mn-lt"/>
                <a:cs typeface="+mn-lt"/>
              </a:rPr>
              <a:t>The importance of safe working practices, professional responsibilities and record keeping in maintaining safe environments and quality care in line with national standards in health and social care settings.</a:t>
            </a:r>
            <a:endParaRPr lang="en-GB" sz="2400">
              <a:ea typeface="Calibri"/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DB271B-688C-ABAC-F7B8-C95EEEA7C9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032"/>
          <a:stretch/>
        </p:blipFill>
        <p:spPr>
          <a:xfrm>
            <a:off x="7264194" y="1343845"/>
            <a:ext cx="4514850" cy="29626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F8DBB5-6D52-9DFB-F33D-63D5E4FF7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4194" y="4427589"/>
            <a:ext cx="451485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25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70809-4B93-FE9C-08A0-DA7D138D9463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/>
              <a:t>Course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E47D0-F723-DF80-2712-B8847521E391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/>
              <a:t>Organisation skills (folder, textbook, highlighters, handouts etc)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Excellent attendance &amp; punctuality. (No lower than 95%)</a:t>
            </a:r>
            <a:endParaRPr lang="en-GB">
              <a:ea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/>
              <a:t>Meeting deadlines (homework &amp; coursework)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No plagiarism or using AI for coursework.</a:t>
            </a:r>
            <a:endParaRPr lang="en-GB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GB">
                <a:ea typeface="Calibri"/>
                <a:cs typeface="Calibri"/>
              </a:rPr>
              <a:t>Revision for all assessments. 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Active learning (questions/group work)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Respect shown to the learning environment</a:t>
            </a:r>
            <a:endParaRPr lang="en-GB">
              <a:ea typeface="Calibri"/>
              <a:cs typeface="Calibri"/>
            </a:endParaRPr>
          </a:p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7B3BC4-DCE8-6305-ECA8-AB1A2379D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00" y="3322655"/>
            <a:ext cx="279717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17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70809-4B93-FE9C-08A0-DA7D138D9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117"/>
            <a:ext cx="10515600" cy="42302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GB" sz="3600" b="1"/>
              <a:t>What will your assessments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E47D0-F723-DF80-2712-B8847521E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8768" y="886913"/>
            <a:ext cx="2303585" cy="408040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GB"/>
              <a:t>Your assessment will include a range of short mark answer questions like this. Along with essay style questions.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2A8592-E066-2A2A-7825-A9D94815C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91" y="886913"/>
            <a:ext cx="9426757" cy="30939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FCFB26-171B-F479-EE8B-C1B9DEF10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94" y="4172633"/>
            <a:ext cx="9350550" cy="24157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5BE785-4564-4182-92F0-84D6806208EC}"/>
              </a:ext>
            </a:extLst>
          </p:cNvPr>
          <p:cNvSpPr txBox="1"/>
          <p:nvPr/>
        </p:nvSpPr>
        <p:spPr>
          <a:xfrm>
            <a:off x="5099538" y="5235624"/>
            <a:ext cx="6826468" cy="13849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/>
              <a:t>Task: Read the scenario &amp; highlight key information. Discuss with your partner what you think the answer is.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A3DB4B-1169-2EEE-0862-9ADCFD5AA466}"/>
              </a:ext>
            </a:extLst>
          </p:cNvPr>
          <p:cNvSpPr txBox="1"/>
          <p:nvPr/>
        </p:nvSpPr>
        <p:spPr>
          <a:xfrm>
            <a:off x="0" y="606381"/>
            <a:ext cx="613703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bg1"/>
                </a:solidFill>
              </a:rPr>
              <a:t>Unit 1: Human Lifespan and development 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F7D276E-7E67-03DF-DEBB-466BC97A62C6}"/>
              </a:ext>
            </a:extLst>
          </p:cNvPr>
          <p:cNvSpPr/>
          <p:nvPr/>
        </p:nvSpPr>
        <p:spPr>
          <a:xfrm>
            <a:off x="1698441" y="1978445"/>
            <a:ext cx="1125416" cy="3693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v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FF8A4A2-569D-26C2-6455-D00296A66F77}"/>
              </a:ext>
            </a:extLst>
          </p:cNvPr>
          <p:cNvSpPr/>
          <p:nvPr/>
        </p:nvSpPr>
        <p:spPr>
          <a:xfrm>
            <a:off x="4109648" y="1925636"/>
            <a:ext cx="1271244" cy="4248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02A9073-B888-1B87-CE2F-C812D52326ED}"/>
              </a:ext>
            </a:extLst>
          </p:cNvPr>
          <p:cNvSpPr/>
          <p:nvPr/>
        </p:nvSpPr>
        <p:spPr>
          <a:xfrm>
            <a:off x="5533292" y="2508729"/>
            <a:ext cx="3634154" cy="3693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7608DF8-5D7E-B087-FEAC-C43E624F174C}"/>
              </a:ext>
            </a:extLst>
          </p:cNvPr>
          <p:cNvSpPr/>
          <p:nvPr/>
        </p:nvSpPr>
        <p:spPr>
          <a:xfrm>
            <a:off x="4618892" y="2742450"/>
            <a:ext cx="1518138" cy="4039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A779CE3-F56F-1B77-1347-1141DFC2D12B}"/>
              </a:ext>
            </a:extLst>
          </p:cNvPr>
          <p:cNvSpPr/>
          <p:nvPr/>
        </p:nvSpPr>
        <p:spPr>
          <a:xfrm>
            <a:off x="1778283" y="2978685"/>
            <a:ext cx="1518138" cy="4039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C5A2441-43BA-00E9-030F-70B90977D5CA}"/>
              </a:ext>
            </a:extLst>
          </p:cNvPr>
          <p:cNvSpPr/>
          <p:nvPr/>
        </p:nvSpPr>
        <p:spPr>
          <a:xfrm>
            <a:off x="5550184" y="2988872"/>
            <a:ext cx="2137237" cy="4380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31207F46-0260-7AE3-3A79-B79F325058D3}"/>
              </a:ext>
            </a:extLst>
          </p:cNvPr>
          <p:cNvSpPr/>
          <p:nvPr/>
        </p:nvSpPr>
        <p:spPr>
          <a:xfrm>
            <a:off x="1019907" y="5697911"/>
            <a:ext cx="678533" cy="460419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04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5D0D-2B65-9F38-8095-727B647E8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5400" b="1"/>
              <a:t>Welcome to BTEC AAQ </a:t>
            </a:r>
            <a:br>
              <a:rPr lang="en-GB" sz="5400" b="1"/>
            </a:br>
            <a:r>
              <a:rPr lang="en-GB" sz="5400" b="1"/>
              <a:t>Health &amp; Social Care</a:t>
            </a:r>
            <a:endParaRPr lang="en-GB" sz="5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92811-B71A-B279-7185-AF43CF26B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200" b="1"/>
              <a:t>Today you will: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200"/>
              <a:t>Meet the Health &amp; Social Care teachers.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200"/>
              <a:t>Explore what is Health &amp; Social Care.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200"/>
              <a:t>Receive information about the resources you will need such as folders, dividers, handbook &amp; textbooks.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200"/>
              <a:t>Be given an outline on our course expectations.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200"/>
              <a:t>Be given an overview of the course structure &amp; assessments.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200"/>
              <a:t>Complete some introduction activities.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sz="2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44F996-1DF9-9A7A-54F8-28488C016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9924" y="2250393"/>
            <a:ext cx="3826389" cy="375832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801E4-2D8C-339A-BB00-2B700DFA2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410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GB" sz="4400" b="1"/>
              <a:t>What will your assessments look like?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50D03-309D-BB99-E657-489AC3869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957" y="4844437"/>
            <a:ext cx="11741027" cy="18494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GB" b="1">
                <a:solidFill>
                  <a:srgbClr val="FF0000"/>
                </a:solidFill>
              </a:rPr>
              <a:t>Independently, complete question (b).</a:t>
            </a:r>
          </a:p>
          <a:p>
            <a:r>
              <a:rPr lang="en-GB"/>
              <a:t>This is a </a:t>
            </a:r>
            <a:r>
              <a:rPr lang="en-GB" b="1"/>
              <a:t>‘State’ </a:t>
            </a:r>
            <a:r>
              <a:rPr lang="en-GB"/>
              <a:t>question, so be clear and direct in your response.</a:t>
            </a:r>
          </a:p>
          <a:p>
            <a:r>
              <a:rPr lang="en-GB"/>
              <a:t>1 mark is awarded for each correct response. </a:t>
            </a:r>
          </a:p>
          <a:p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7841563-3FF0-EE65-2CEA-C62655E774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95"/>
          <a:stretch/>
        </p:blipFill>
        <p:spPr bwMode="auto">
          <a:xfrm>
            <a:off x="239957" y="1144722"/>
            <a:ext cx="11741027" cy="352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8F9295-A2A9-8929-623E-98C18C85D4DB}"/>
              </a:ext>
            </a:extLst>
          </p:cNvPr>
          <p:cNvSpPr txBox="1"/>
          <p:nvPr/>
        </p:nvSpPr>
        <p:spPr>
          <a:xfrm>
            <a:off x="5856043" y="1562260"/>
            <a:ext cx="6096000" cy="31085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800" b="1"/>
              <a:t>Answers:</a:t>
            </a:r>
          </a:p>
          <a:p>
            <a:r>
              <a:rPr lang="en-GB" sz="2800" b="1"/>
              <a:t>• Poor quality of sleep </a:t>
            </a:r>
          </a:p>
          <a:p>
            <a:r>
              <a:rPr lang="en-GB" sz="2800" b="1"/>
              <a:t>• Reduction of social contacts </a:t>
            </a:r>
          </a:p>
          <a:p>
            <a:r>
              <a:rPr lang="en-GB" sz="2800" b="1"/>
              <a:t>• Reduced movement in shoulder </a:t>
            </a:r>
          </a:p>
          <a:p>
            <a:r>
              <a:rPr lang="en-GB" sz="2800" b="1"/>
              <a:t>• Low mood </a:t>
            </a:r>
          </a:p>
          <a:p>
            <a:r>
              <a:rPr lang="en-GB" sz="2800" b="1"/>
              <a:t>• Unable to concentrate</a:t>
            </a:r>
          </a:p>
          <a:p>
            <a:r>
              <a:rPr lang="en-GB" sz="2800" b="1" i="1"/>
              <a:t>‘pain’ on its on is not accepted</a:t>
            </a:r>
          </a:p>
        </p:txBody>
      </p:sp>
    </p:spTree>
    <p:extLst>
      <p:ext uri="{BB962C8B-B14F-4D97-AF65-F5344CB8AC3E}">
        <p14:creationId xmlns:p14="http://schemas.microsoft.com/office/powerpoint/2010/main" val="336379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45223-9912-3D8E-5F2C-39AEA0073ED9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3600" b="1"/>
              <a:t>How are you graded?</a:t>
            </a:r>
            <a:br>
              <a:rPr lang="en-GB" sz="3600" b="1"/>
            </a:br>
            <a:r>
              <a:rPr lang="en-GB" sz="3600" b="1">
                <a:solidFill>
                  <a:srgbClr val="FF0000"/>
                </a:solidFill>
              </a:rPr>
              <a:t>Extended Certificate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56098AB-A937-1D22-2BBB-FDE1DA65732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4531734"/>
              </p:ext>
            </p:extLst>
          </p:nvPr>
        </p:nvGraphicFramePr>
        <p:xfrm>
          <a:off x="6194427" y="1907197"/>
          <a:ext cx="5157787" cy="4585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7787">
                  <a:extLst>
                    <a:ext uri="{9D8B030D-6E8A-4147-A177-3AD203B41FA5}">
                      <a16:colId xmlns:a16="http://schemas.microsoft.com/office/drawing/2014/main" val="2213053347"/>
                    </a:ext>
                  </a:extLst>
                </a:gridCol>
              </a:tblGrid>
              <a:tr h="917135">
                <a:tc>
                  <a:txBody>
                    <a:bodyPr/>
                    <a:lstStyle/>
                    <a:p>
                      <a:pPr algn="ctr"/>
                      <a:r>
                        <a:rPr lang="en-GB" sz="4800" b="1">
                          <a:solidFill>
                            <a:schemeClr val="tx1"/>
                          </a:solidFill>
                        </a:rPr>
                        <a:t>DISTINCTION *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587428"/>
                  </a:ext>
                </a:extLst>
              </a:tr>
              <a:tr h="917135">
                <a:tc>
                  <a:txBody>
                    <a:bodyPr/>
                    <a:lstStyle/>
                    <a:p>
                      <a:pPr algn="ctr"/>
                      <a:r>
                        <a:rPr lang="en-GB" sz="4800" b="1">
                          <a:solidFill>
                            <a:schemeClr val="tx1"/>
                          </a:solidFill>
                        </a:rPr>
                        <a:t>DISTINCTION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287360"/>
                  </a:ext>
                </a:extLst>
              </a:tr>
              <a:tr h="917135">
                <a:tc>
                  <a:txBody>
                    <a:bodyPr/>
                    <a:lstStyle/>
                    <a:p>
                      <a:pPr algn="ctr"/>
                      <a:r>
                        <a:rPr lang="en-GB" sz="4800" b="1">
                          <a:solidFill>
                            <a:schemeClr val="tx1"/>
                          </a:solidFill>
                        </a:rPr>
                        <a:t>MERIT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141822"/>
                  </a:ext>
                </a:extLst>
              </a:tr>
              <a:tr h="917135">
                <a:tc>
                  <a:txBody>
                    <a:bodyPr/>
                    <a:lstStyle/>
                    <a:p>
                      <a:pPr algn="ctr"/>
                      <a:r>
                        <a:rPr lang="en-GB" sz="4800" b="1">
                          <a:solidFill>
                            <a:schemeClr val="tx1"/>
                          </a:solidFill>
                        </a:rPr>
                        <a:t>PASS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565607"/>
                  </a:ext>
                </a:extLst>
              </a:tr>
              <a:tr h="917135">
                <a:tc>
                  <a:txBody>
                    <a:bodyPr/>
                    <a:lstStyle/>
                    <a:p>
                      <a:pPr algn="ctr"/>
                      <a:r>
                        <a:rPr lang="en-GB" sz="4800" b="1">
                          <a:solidFill>
                            <a:schemeClr val="tx1"/>
                          </a:solidFill>
                        </a:rPr>
                        <a:t>NEAR PASS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111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0D47D65-46DB-382E-0817-C3EFD87422D6}"/>
              </a:ext>
            </a:extLst>
          </p:cNvPr>
          <p:cNvSpPr txBox="1"/>
          <p:nvPr/>
        </p:nvSpPr>
        <p:spPr>
          <a:xfrm>
            <a:off x="839788" y="1907198"/>
            <a:ext cx="5157786" cy="44012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/>
              <a:t>For Pearson Level 3 Alternative Academic Qualification BTEC  National in Health and Social Care (Extended Certificate), your grade is the equivalent to 1 A-Level grade.</a:t>
            </a:r>
          </a:p>
          <a:p>
            <a:endParaRPr lang="en-GB" sz="2800"/>
          </a:p>
          <a:p>
            <a:r>
              <a:rPr lang="en-GB" sz="2800" b="1">
                <a:solidFill>
                  <a:schemeClr val="tx1"/>
                </a:solidFill>
              </a:rPr>
              <a:t>What grade would you like to achieve?</a:t>
            </a:r>
          </a:p>
          <a:p>
            <a:endParaRPr lang="en-GB" sz="280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ADC4CE1-D159-2EA2-2E28-27A17CB1315B}"/>
              </a:ext>
            </a:extLst>
          </p:cNvPr>
          <p:cNvSpPr/>
          <p:nvPr/>
        </p:nvSpPr>
        <p:spPr>
          <a:xfrm>
            <a:off x="5603631" y="2239108"/>
            <a:ext cx="867507" cy="42203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FAD046B-A4AF-5CF8-82D0-6B550C95F0D5}"/>
              </a:ext>
            </a:extLst>
          </p:cNvPr>
          <p:cNvSpPr/>
          <p:nvPr/>
        </p:nvSpPr>
        <p:spPr>
          <a:xfrm>
            <a:off x="5603631" y="4021737"/>
            <a:ext cx="867507" cy="42203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1E3D4436-9DE2-3FDA-FDAF-639D15190A32}"/>
              </a:ext>
            </a:extLst>
          </p:cNvPr>
          <p:cNvSpPr/>
          <p:nvPr/>
        </p:nvSpPr>
        <p:spPr>
          <a:xfrm>
            <a:off x="5603631" y="3146421"/>
            <a:ext cx="867507" cy="42203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3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151858A-EC07-9B98-44BE-30702ACF52E0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b="1"/>
              <a:t>Results we achieved last year!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86717B20-0AD0-48C5-0094-1B64A9A9C4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2525793"/>
              </p:ext>
            </p:extLst>
          </p:nvPr>
        </p:nvGraphicFramePr>
        <p:xfrm>
          <a:off x="838200" y="1907200"/>
          <a:ext cx="5157787" cy="4585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7787">
                  <a:extLst>
                    <a:ext uri="{9D8B030D-6E8A-4147-A177-3AD203B41FA5}">
                      <a16:colId xmlns:a16="http://schemas.microsoft.com/office/drawing/2014/main" val="2213053347"/>
                    </a:ext>
                  </a:extLst>
                </a:gridCol>
              </a:tblGrid>
              <a:tr h="917135">
                <a:tc>
                  <a:txBody>
                    <a:bodyPr/>
                    <a:lstStyle/>
                    <a:p>
                      <a:pPr algn="ctr"/>
                      <a:r>
                        <a:rPr lang="en-GB" sz="4800" b="1">
                          <a:solidFill>
                            <a:schemeClr val="tx1"/>
                          </a:solidFill>
                        </a:rPr>
                        <a:t>DISTINCTION *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587428"/>
                  </a:ext>
                </a:extLst>
              </a:tr>
              <a:tr h="917135">
                <a:tc>
                  <a:txBody>
                    <a:bodyPr/>
                    <a:lstStyle/>
                    <a:p>
                      <a:pPr algn="ctr"/>
                      <a:r>
                        <a:rPr lang="en-GB" sz="4800" b="1">
                          <a:solidFill>
                            <a:schemeClr val="tx1"/>
                          </a:solidFill>
                        </a:rPr>
                        <a:t>DISTINCTION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287360"/>
                  </a:ext>
                </a:extLst>
              </a:tr>
              <a:tr h="917135">
                <a:tc>
                  <a:txBody>
                    <a:bodyPr/>
                    <a:lstStyle/>
                    <a:p>
                      <a:pPr algn="ctr"/>
                      <a:r>
                        <a:rPr lang="en-GB" sz="4800" b="1">
                          <a:solidFill>
                            <a:schemeClr val="tx1"/>
                          </a:solidFill>
                        </a:rPr>
                        <a:t>MERIT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141822"/>
                  </a:ext>
                </a:extLst>
              </a:tr>
              <a:tr h="917135">
                <a:tc>
                  <a:txBody>
                    <a:bodyPr/>
                    <a:lstStyle/>
                    <a:p>
                      <a:pPr algn="ctr"/>
                      <a:r>
                        <a:rPr lang="en-GB" sz="4800" b="1">
                          <a:solidFill>
                            <a:schemeClr val="tx1"/>
                          </a:solidFill>
                        </a:rPr>
                        <a:t>PASS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565607"/>
                  </a:ext>
                </a:extLst>
              </a:tr>
              <a:tr h="917135">
                <a:tc>
                  <a:txBody>
                    <a:bodyPr/>
                    <a:lstStyle/>
                    <a:p>
                      <a:pPr algn="ctr"/>
                      <a:r>
                        <a:rPr lang="en-GB" sz="4800" b="1">
                          <a:solidFill>
                            <a:schemeClr val="tx1"/>
                          </a:solidFill>
                        </a:rPr>
                        <a:t>NEAR PASS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111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9543D91-4449-3A1A-015F-A60444AAA5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613125"/>
              </p:ext>
            </p:extLst>
          </p:nvPr>
        </p:nvGraphicFramePr>
        <p:xfrm>
          <a:off x="6295292" y="1903538"/>
          <a:ext cx="2946679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6679">
                  <a:extLst>
                    <a:ext uri="{9D8B030D-6E8A-4147-A177-3AD203B41FA5}">
                      <a16:colId xmlns:a16="http://schemas.microsoft.com/office/drawing/2014/main" val="160321324"/>
                    </a:ext>
                  </a:extLst>
                </a:gridCol>
              </a:tblGrid>
              <a:tr h="119753">
                <a:tc>
                  <a:txBody>
                    <a:bodyPr/>
                    <a:lstStyle/>
                    <a:p>
                      <a:endParaRPr lang="en-GB" sz="2400" b="1"/>
                    </a:p>
                    <a:p>
                      <a:pPr algn="ctr"/>
                      <a:r>
                        <a:rPr lang="en-GB" sz="2400" b="1">
                          <a:solidFill>
                            <a:srgbClr val="FF0000"/>
                          </a:solidFill>
                        </a:rPr>
                        <a:t>20 %</a:t>
                      </a:r>
                    </a:p>
                    <a:p>
                      <a:endParaRPr lang="en-GB" sz="24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000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70 %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153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10 %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765363"/>
                  </a:ext>
                </a:extLst>
              </a:tr>
              <a:tr h="5029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0 %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425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0 %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485942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0AFFEAB4-EDA6-42DE-2B1B-AAD6ED40C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0" b="97868" l="844" r="98312">
                        <a14:foregroundMark x1="5274" y1="73561" x2="10970" y2="67804"/>
                        <a14:foregroundMark x1="58017" y1="8102" x2="92616" y2="1493"/>
                        <a14:foregroundMark x1="92616" y1="1493" x2="88186" y2="13006"/>
                        <a14:foregroundMark x1="88186" y1="13006" x2="93882" y2="7463"/>
                        <a14:foregroundMark x1="74051" y1="5757" x2="98945" y2="640"/>
                        <a14:foregroundMark x1="98945" y1="640" x2="97468" y2="640"/>
                        <a14:foregroundMark x1="59283" y1="89339" x2="55696" y2="92751"/>
                        <a14:foregroundMark x1="66667" y1="88486" x2="67932" y2="92111"/>
                        <a14:foregroundMark x1="70464" y1="93390" x2="72363" y2="98081"/>
                        <a14:foregroundMark x1="3165" y1="73774" x2="844" y2="76546"/>
                      </a14:backgroundRemoval>
                    </a14:imgEffect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41971" y="779585"/>
            <a:ext cx="2677660" cy="264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35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4FED75F-26B7-C220-8AC0-C9560E544088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GB"/>
              <a:t>HEALTH AND SOCIAL CARE </a:t>
            </a:r>
            <a:br>
              <a:rPr lang="en-GB"/>
            </a:br>
            <a:r>
              <a:rPr lang="en-GB"/>
              <a:t>Did you Know?</a:t>
            </a:r>
          </a:p>
        </p:txBody>
      </p:sp>
      <p:sp>
        <p:nvSpPr>
          <p:cNvPr id="25603" name="Content Placeholder 6">
            <a:extLst>
              <a:ext uri="{FF2B5EF4-FFF2-40B4-BE49-F238E27FC236}">
                <a16:creationId xmlns:a16="http://schemas.microsoft.com/office/drawing/2014/main" id="{8E27AFAD-6319-B67A-72F8-C806491420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832100"/>
            <a:ext cx="10515600" cy="3344863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11500" b="1">
                <a:solidFill>
                  <a:srgbClr val="00B050"/>
                </a:solidFill>
              </a:rPr>
              <a:t>TRUE </a:t>
            </a:r>
            <a:r>
              <a:rPr lang="en-GB" altLang="en-US" sz="11500" b="1"/>
              <a:t>OR </a:t>
            </a:r>
            <a:r>
              <a:rPr lang="en-GB" altLang="en-US" sz="11500" b="1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28C4D212-A31C-DEC9-ECDF-28692F876104}"/>
              </a:ext>
            </a:extLst>
          </p:cNvPr>
          <p:cNvSpPr txBox="1">
            <a:spLocks/>
          </p:cNvSpPr>
          <p:nvPr/>
        </p:nvSpPr>
        <p:spPr>
          <a:xfrm>
            <a:off x="927100" y="5062538"/>
            <a:ext cx="10515600" cy="13255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/>
              <a:t>Write on the mini whiteboards to show whether you think the statement is true or false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9DE47D-4C8B-F831-4066-8EF0575BB4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5100" y="2554288"/>
            <a:ext cx="9144000" cy="193357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GB"/>
              <a:t>There are more than 350 careers in the NHS alone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EAF886-FE29-C3B1-8467-5A3C91ACB37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sz="9600" b="1">
                <a:solidFill>
                  <a:srgbClr val="00B050"/>
                </a:solidFill>
              </a:rPr>
              <a:t>TRUE</a:t>
            </a:r>
            <a:endParaRPr lang="en-GB" altLang="en-US">
              <a:solidFill>
                <a:srgbClr val="00B050"/>
              </a:solidFill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AB049106-1041-D667-3139-99C820AF543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altLang="en-US" sz="5400"/>
              <a:t>There are more than 350 careers in the NHS alone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B4B09E-8DE9-D8BD-D744-E8D4B6A9C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5100" y="2554288"/>
            <a:ext cx="9144000" cy="193357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GB"/>
              <a:t> The NHS is the 12th largest employer in the world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E4B11D1-9A50-E57E-2428-26FC6C40961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sz="9600" b="1">
                <a:solidFill>
                  <a:srgbClr val="FF0000"/>
                </a:solidFill>
              </a:rPr>
              <a:t>FALSE</a:t>
            </a:r>
            <a:endParaRPr lang="en-GB" altLang="en-US">
              <a:solidFill>
                <a:srgbClr val="FF0000"/>
              </a:solidFill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F5479125-B62B-051D-5515-8FC9BAB11EB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altLang="en-US" sz="5400"/>
              <a:t> The NHS is the </a:t>
            </a:r>
            <a:r>
              <a:rPr lang="en-GB" altLang="en-US" sz="5400">
                <a:solidFill>
                  <a:srgbClr val="FF0000"/>
                </a:solidFill>
              </a:rPr>
              <a:t>5th</a:t>
            </a:r>
            <a:r>
              <a:rPr lang="en-GB" altLang="en-US" sz="5400"/>
              <a:t> largest employer in the world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509B7E-3E8F-1075-5B3A-4291276B85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93863"/>
            <a:ext cx="9144000" cy="32321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/>
              <a:t> In 2022 the British public named nursing as the profession making the biggest contribution to society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21654E-A871-53FC-67B9-D527226DAA5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sz="9600" b="1">
                <a:solidFill>
                  <a:srgbClr val="00B050"/>
                </a:solidFill>
              </a:rPr>
              <a:t>TRUE</a:t>
            </a:r>
            <a:endParaRPr lang="en-GB" altLang="en-US">
              <a:solidFill>
                <a:srgbClr val="00B050"/>
              </a:solidFill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F9035981-1186-E263-6FFE-E2F3270B2F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GB" sz="5400"/>
              <a:t> In 2022 the British public named nursing as the profession making the biggest contribution to society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8">
            <a:extLst>
              <a:ext uri="{FF2B5EF4-FFF2-40B4-BE49-F238E27FC236}">
                <a16:creationId xmlns:a16="http://schemas.microsoft.com/office/drawing/2014/main" id="{B0E37E4C-9791-90D5-549E-E45846CC5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72" y="4305340"/>
            <a:ext cx="5662766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1B348C-DCA2-3321-2F71-6378A3C63E6C}"/>
              </a:ext>
            </a:extLst>
          </p:cNvPr>
          <p:cNvSpPr txBox="1"/>
          <p:nvPr/>
        </p:nvSpPr>
        <p:spPr>
          <a:xfrm>
            <a:off x="6204462" y="3289300"/>
            <a:ext cx="5850193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accent4">
                    <a:lumMod val="75000"/>
                  </a:schemeClr>
                </a:solidFill>
              </a:rPr>
              <a:t>Social care </a:t>
            </a:r>
            <a:r>
              <a:rPr lang="en-GB" sz="2400"/>
              <a:t>is the care and </a:t>
            </a:r>
            <a:r>
              <a:rPr lang="en-GB" sz="2400" b="1">
                <a:solidFill>
                  <a:srgbClr val="FF0000"/>
                </a:solidFill>
              </a:rPr>
              <a:t>support of vulnerable people</a:t>
            </a:r>
            <a:r>
              <a:rPr lang="en-GB" sz="2400"/>
              <a:t>, usually in the community, and is focused around enabling people to live as independently as possible</a:t>
            </a:r>
            <a:r>
              <a:rPr lang="en-GB" sz="2400" i="1"/>
              <a:t>.</a:t>
            </a:r>
          </a:p>
          <a:p>
            <a:endParaRPr lang="en-GB" sz="2400" i="1"/>
          </a:p>
          <a:p>
            <a:r>
              <a:rPr lang="en-GB" sz="2400" i="1"/>
              <a:t>Examples of social care roles include: social work, personal assistance and care home management.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7822CD-98E5-0ACD-1079-025AF0D44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462" y="319304"/>
            <a:ext cx="5850192" cy="26008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83F0F3-A761-97F2-CC79-668E7118354A}"/>
              </a:ext>
            </a:extLst>
          </p:cNvPr>
          <p:cNvSpPr txBox="1"/>
          <p:nvPr/>
        </p:nvSpPr>
        <p:spPr>
          <a:xfrm>
            <a:off x="166074" y="5874623"/>
            <a:ext cx="585019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rgbClr val="FF0000"/>
                </a:solidFill>
              </a:rPr>
              <a:t>Task: Check your definition, were you correct?</a:t>
            </a:r>
          </a:p>
        </p:txBody>
      </p:sp>
      <p:graphicFrame>
        <p:nvGraphicFramePr>
          <p:cNvPr id="4103" name="TextBox 1">
            <a:extLst>
              <a:ext uri="{FF2B5EF4-FFF2-40B4-BE49-F238E27FC236}">
                <a16:creationId xmlns:a16="http://schemas.microsoft.com/office/drawing/2014/main" id="{98EE4AA0-056C-F7BB-BF5B-564C7AF99F72}"/>
              </a:ext>
            </a:extLst>
          </p:cNvPr>
          <p:cNvGraphicFramePr/>
          <p:nvPr/>
        </p:nvGraphicFramePr>
        <p:xfrm>
          <a:off x="324772" y="323810"/>
          <a:ext cx="5662767" cy="378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2C56DC-7C99-A674-F7AF-7813DA8C0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5100" y="1685925"/>
            <a:ext cx="9144000" cy="29130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/>
              <a:t>By 2030 up to 2,000 extra social care staff will be required in England to meet demand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C521ACE-A739-AE47-AA29-07399943A0E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sz="9600" b="1">
                <a:solidFill>
                  <a:srgbClr val="FF0000"/>
                </a:solidFill>
              </a:rPr>
              <a:t>FALSE</a:t>
            </a:r>
            <a:endParaRPr lang="en-GB" altLang="en-US">
              <a:solidFill>
                <a:srgbClr val="FF0000"/>
              </a:solidFill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BF0FBCAC-7CD0-FDC4-6102-EC8C9F44EE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GB" sz="5400"/>
              <a:t>By 2030 up to </a:t>
            </a:r>
            <a:r>
              <a:rPr lang="en-GB" sz="5400">
                <a:solidFill>
                  <a:srgbClr val="FF0000"/>
                </a:solidFill>
              </a:rPr>
              <a:t>627,000</a:t>
            </a:r>
            <a:r>
              <a:rPr lang="en-GB" sz="5400"/>
              <a:t> extra social care staff will be required in England to meet demand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7BE60-1118-33DF-C510-B94F8D2F8742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b="1">
                <a:latin typeface="Aptos" panose="020B0004020202020204" pitchFamily="34" charset="0"/>
              </a:rPr>
              <a:t>Reflection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BC82F-E617-8C68-BC88-8BD2CA8B5323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GB" sz="3600">
                <a:solidFill>
                  <a:schemeClr val="tx1"/>
                </a:solidFill>
                <a:latin typeface="Aptos"/>
              </a:rPr>
              <a:t>On your </a:t>
            </a:r>
            <a:r>
              <a:rPr lang="en-GB" sz="3600" err="1">
                <a:solidFill>
                  <a:schemeClr val="tx1"/>
                </a:solidFill>
                <a:latin typeface="Aptos"/>
              </a:rPr>
              <a:t>post-it</a:t>
            </a:r>
            <a:r>
              <a:rPr lang="en-GB" sz="3600">
                <a:solidFill>
                  <a:schemeClr val="tx1"/>
                </a:solidFill>
                <a:latin typeface="Aptos"/>
              </a:rPr>
              <a:t> note, write down 2 things you would like to achieve as a Health and Social Care student. </a:t>
            </a:r>
          </a:p>
        </p:txBody>
      </p:sp>
      <p:pic>
        <p:nvPicPr>
          <p:cNvPr id="37892" name="Picture 5">
            <a:extLst>
              <a:ext uri="{FF2B5EF4-FFF2-40B4-BE49-F238E27FC236}">
                <a16:creationId xmlns:a16="http://schemas.microsoft.com/office/drawing/2014/main" id="{8710EF7F-C670-EC9A-F979-A1B3B55DE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506" y="2902681"/>
            <a:ext cx="3999401" cy="293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F34A9-FB59-EA4B-D430-8A4D85796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043"/>
            <a:ext cx="10515600" cy="93273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b="1"/>
              <a:t>Health &amp; Social Care teaching team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D5434B-B98A-C280-6369-38351E00E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3200" b="1"/>
              <a:t>Mr New: </a:t>
            </a:r>
            <a:r>
              <a:rPr lang="en-GB" sz="3200"/>
              <a:t>Head of Social Sciences and teacher of Sociology and Health &amp; Social Care. </a:t>
            </a:r>
          </a:p>
          <a:p>
            <a:r>
              <a:rPr lang="en-GB" sz="3200" b="1"/>
              <a:t>Mrs Kelly: </a:t>
            </a:r>
            <a:r>
              <a:rPr lang="en-GB" sz="3200"/>
              <a:t>Second in Social Sciences and teacher of Psychology and Health &amp; Social Care.  </a:t>
            </a:r>
            <a:endParaRPr lang="en-GB" sz="3200">
              <a:ea typeface="Calibri"/>
              <a:cs typeface="Calibri"/>
            </a:endParaRPr>
          </a:p>
          <a:p>
            <a:r>
              <a:rPr lang="en-GB" sz="3200" b="1"/>
              <a:t>Mrs Masih-Targowski: </a:t>
            </a:r>
            <a:r>
              <a:rPr lang="en-GB" sz="3200"/>
              <a:t>Teacher of Health &amp; Social Care and Y10 Child Development. </a:t>
            </a:r>
          </a:p>
          <a:p>
            <a:r>
              <a:rPr lang="en-GB" sz="3200" b="1"/>
              <a:t>Miss Jenkins: </a:t>
            </a:r>
            <a:r>
              <a:rPr lang="en-GB" sz="3200"/>
              <a:t>Teacher of Health &amp; Social Care, Psychology, Sociology and Y9 Child Development. </a:t>
            </a:r>
          </a:p>
        </p:txBody>
      </p:sp>
    </p:spTree>
    <p:extLst>
      <p:ext uri="{BB962C8B-B14F-4D97-AF65-F5344CB8AC3E}">
        <p14:creationId xmlns:p14="http://schemas.microsoft.com/office/powerpoint/2010/main" val="2211916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1BD6C-7A7B-49CB-3C58-4D53927D5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68263"/>
            <a:ext cx="10515600" cy="70167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GB" b="1"/>
              <a:t>What is Health and Social Care?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97D7C-B171-8A2D-8889-772AD8C1B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781" y="2975743"/>
            <a:ext cx="6390967" cy="3354388"/>
          </a:xfrm>
          <a:solidFill>
            <a:srgbClr val="FF66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en-GB">
                <a:solidFill>
                  <a:schemeClr val="tx1"/>
                </a:solidFill>
              </a:rPr>
              <a:t>It is a fascinating subject, focused on </a:t>
            </a:r>
            <a:r>
              <a:rPr lang="en-GB" b="1">
                <a:solidFill>
                  <a:schemeClr val="tx1"/>
                </a:solidFill>
              </a:rPr>
              <a:t>understanding how people live, grow and develop </a:t>
            </a:r>
            <a:r>
              <a:rPr lang="en-GB">
                <a:solidFill>
                  <a:schemeClr val="tx1"/>
                </a:solidFill>
              </a:rPr>
              <a:t>and the factors that affect this. </a:t>
            </a: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endParaRPr lang="en-GB">
              <a:solidFill>
                <a:schemeClr val="tx1"/>
              </a:solidFill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en-GB">
                <a:solidFill>
                  <a:schemeClr val="tx1"/>
                </a:solidFill>
              </a:rPr>
              <a:t>This provides students with the foundational knowledge required in a large variety of careers.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838E96-EC37-8A01-1297-A13D58B48782}"/>
              </a:ext>
            </a:extLst>
          </p:cNvPr>
          <p:cNvSpPr txBox="1">
            <a:spLocks/>
          </p:cNvSpPr>
          <p:nvPr/>
        </p:nvSpPr>
        <p:spPr>
          <a:xfrm>
            <a:off x="481781" y="880161"/>
            <a:ext cx="11287687" cy="18925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>
                <a:solidFill>
                  <a:schemeClr val="tx1"/>
                </a:solidFill>
              </a:rPr>
              <a:t>Health and Social Care includes concepts and knowledge from natural sciences such as </a:t>
            </a:r>
            <a:r>
              <a:rPr lang="en-GB">
                <a:solidFill>
                  <a:srgbClr val="00B050"/>
                </a:solidFill>
              </a:rPr>
              <a:t>Biology</a:t>
            </a:r>
            <a:r>
              <a:rPr lang="en-GB">
                <a:solidFill>
                  <a:schemeClr val="tx1"/>
                </a:solidFill>
              </a:rPr>
              <a:t> and social sciences such as </a:t>
            </a:r>
            <a:r>
              <a:rPr lang="en-GB">
                <a:solidFill>
                  <a:srgbClr val="FF3399"/>
                </a:solidFill>
              </a:rPr>
              <a:t>Sociology</a:t>
            </a:r>
            <a:r>
              <a:rPr lang="en-GB">
                <a:solidFill>
                  <a:schemeClr val="tx1"/>
                </a:solidFill>
              </a:rPr>
              <a:t> and </a:t>
            </a:r>
            <a:r>
              <a:rPr lang="en-GB">
                <a:solidFill>
                  <a:srgbClr val="7030A0"/>
                </a:solidFill>
              </a:rPr>
              <a:t>Psychology</a:t>
            </a:r>
            <a:r>
              <a:rPr lang="en-GB">
                <a:solidFill>
                  <a:schemeClr val="tx1"/>
                </a:solidFill>
              </a:rPr>
              <a:t>. This gives Health and Social Care broad appeal and something for everyone to enjoy.</a:t>
            </a:r>
          </a:p>
        </p:txBody>
      </p:sp>
      <p:pic>
        <p:nvPicPr>
          <p:cNvPr id="9222" name="Picture 6">
            <a:extLst>
              <a:ext uri="{FF2B5EF4-FFF2-40B4-BE49-F238E27FC236}">
                <a16:creationId xmlns:a16="http://schemas.microsoft.com/office/drawing/2014/main" id="{E41F6326-A5CE-7653-3983-E8A9F9F05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743" y="2975742"/>
            <a:ext cx="4638725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411AE-DAFF-09EC-BC83-935FC0ECC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313"/>
            <a:ext cx="10515600" cy="5886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3200" b="1"/>
              <a:t>Activity: Nurse’s Dilemma – Making Care 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AF920-E0B7-8810-ACF2-BF48054AF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915" y="921057"/>
            <a:ext cx="8177981" cy="406389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/>
              <a:t>Imagine you are a nurse faced with a real-life health scenario. </a:t>
            </a:r>
          </a:p>
          <a:p>
            <a:r>
              <a:rPr lang="en-GB"/>
              <a:t>You must make decisions about how to respond, considering </a:t>
            </a:r>
            <a:r>
              <a:rPr lang="en-GB" b="1"/>
              <a:t>ethical, practical, and emotional factors. </a:t>
            </a:r>
          </a:p>
          <a:p>
            <a:r>
              <a:rPr lang="en-GB"/>
              <a:t>Working in groups discuss and write down your decisions for each step.</a:t>
            </a:r>
          </a:p>
          <a:p>
            <a:r>
              <a:rPr lang="en-GB"/>
              <a:t>After making choices, you will reflect on the </a:t>
            </a:r>
            <a:r>
              <a:rPr lang="en-GB" b="1">
                <a:solidFill>
                  <a:srgbClr val="FF0000"/>
                </a:solidFill>
              </a:rPr>
              <a:t>impact of their decisions on patient care.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1FDF33-BA50-C6B3-17B7-6023FA288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9368" y="921058"/>
            <a:ext cx="3142327" cy="56043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8FF81D-EBCA-133A-162E-8CA5898E7859}"/>
              </a:ext>
            </a:extLst>
          </p:cNvPr>
          <p:cNvSpPr txBox="1"/>
          <p:nvPr/>
        </p:nvSpPr>
        <p:spPr>
          <a:xfrm>
            <a:off x="385915" y="5139094"/>
            <a:ext cx="8177980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400" b="1" u="sng"/>
              <a:t>Reflection questions: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What influenced your choices?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How might different decisions affect patient outcomes?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How do ethics and patient dignity come into play?</a:t>
            </a:r>
          </a:p>
        </p:txBody>
      </p:sp>
    </p:spTree>
    <p:extLst>
      <p:ext uri="{BB962C8B-B14F-4D97-AF65-F5344CB8AC3E}">
        <p14:creationId xmlns:p14="http://schemas.microsoft.com/office/powerpoint/2010/main" val="88908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67350A9-0D76-3AA9-8384-D158381BE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19" y="159314"/>
            <a:ext cx="11838037" cy="61810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3200" b="1"/>
              <a:t>Activity: Nurse’s Dilemma – Making Care Decisions</a:t>
            </a:r>
            <a:endParaRPr lang="en-GB" sz="320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1EE464A-8413-5FB8-191C-1759DE7F1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819" y="1002737"/>
            <a:ext cx="5348647" cy="4244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sz="2000"/>
              <a:t>Mrs. Thompson’s Confused Moments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DCF960D-1AB5-AC4E-2E9A-CB1BA88D8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819" y="1405371"/>
            <a:ext cx="5348647" cy="239971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GB" sz="2400" i="1"/>
              <a:t>Mrs. Thompson is an 82-year-old woman with early-stage dementia. </a:t>
            </a:r>
          </a:p>
          <a:p>
            <a:pPr marL="0" indent="0">
              <a:buNone/>
            </a:pPr>
            <a:r>
              <a:rPr lang="en-GB" sz="2400" i="1"/>
              <a:t>She has been admitted to the ward after a minor fall at home. She sometimes becomes confused and disoriented.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F84613F-C49A-5199-9002-46694792B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90418" y="1002737"/>
            <a:ext cx="6275439" cy="2173082"/>
          </a:xfr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GB" sz="2000" b="1"/>
              <a:t>1. Mrs. Thompson asks to leave the ward to “go home.” What do you do?</a:t>
            </a:r>
          </a:p>
          <a:p>
            <a:pPr marL="514350" indent="-514350">
              <a:buAutoNum type="alphaUcParenR"/>
            </a:pPr>
            <a:r>
              <a:rPr lang="en-GB" sz="2000"/>
              <a:t>Let her go, trusting she knows what she’s doing.</a:t>
            </a:r>
          </a:p>
          <a:p>
            <a:pPr marL="514350" indent="-514350">
              <a:buAutoNum type="alphaUcParenR"/>
            </a:pPr>
            <a:r>
              <a:rPr lang="en-GB" sz="2000"/>
              <a:t>Explain gently that she needs to stay for safety, and offer a distraction like a walk around the ward.</a:t>
            </a:r>
          </a:p>
          <a:p>
            <a:pPr marL="514350" indent="-514350">
              <a:buAutoNum type="alphaUcParenR"/>
            </a:pPr>
            <a:r>
              <a:rPr lang="en-GB" sz="2000"/>
              <a:t>Restrain her to the bed to prevent wandering.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219D5E34-7111-76A0-BFCE-F8F302833BDC}"/>
              </a:ext>
            </a:extLst>
          </p:cNvPr>
          <p:cNvSpPr txBox="1">
            <a:spLocks/>
          </p:cNvSpPr>
          <p:nvPr/>
        </p:nvSpPr>
        <p:spPr bwMode="auto">
          <a:xfrm>
            <a:off x="5690417" y="3323405"/>
            <a:ext cx="6275439" cy="25318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/>
              <a:t>2. Mrs. Thompson refuses her medication because she doesn’t understand why she needs it. How do you respond?</a:t>
            </a:r>
          </a:p>
          <a:p>
            <a:pPr marL="0" indent="0">
              <a:buNone/>
            </a:pPr>
            <a:r>
              <a:rPr lang="en-GB" sz="2000"/>
              <a:t>A) Force the medication to ensure her safety.</a:t>
            </a:r>
          </a:p>
          <a:p>
            <a:pPr marL="0" indent="0">
              <a:buNone/>
            </a:pPr>
            <a:r>
              <a:rPr lang="en-GB" sz="2000"/>
              <a:t>B) Explain patiently what the medication does and ask if she has concerns.</a:t>
            </a:r>
          </a:p>
          <a:p>
            <a:pPr marL="0" indent="0">
              <a:buNone/>
            </a:pPr>
            <a:r>
              <a:rPr lang="en-GB" sz="2000"/>
              <a:t>C) Leave her for now and come back later.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7ABF06DE-3B36-212D-0D46-AB5CCCA8C35E}"/>
              </a:ext>
            </a:extLst>
          </p:cNvPr>
          <p:cNvSpPr txBox="1">
            <a:spLocks/>
          </p:cNvSpPr>
          <p:nvPr/>
        </p:nvSpPr>
        <p:spPr bwMode="auto">
          <a:xfrm>
            <a:off x="127819" y="4001831"/>
            <a:ext cx="5437239" cy="26968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/>
              <a:t>3. You notice Mrs. Thompson seems sad and withdrawn. What’s your approach?</a:t>
            </a:r>
          </a:p>
          <a:p>
            <a:pPr marL="0" indent="0">
              <a:buNone/>
            </a:pPr>
            <a:r>
              <a:rPr lang="en-GB" sz="2000"/>
              <a:t>A) Spend time talking with her and inform the care team.</a:t>
            </a:r>
          </a:p>
          <a:p>
            <a:pPr marL="0" indent="0">
              <a:buNone/>
            </a:pPr>
            <a:r>
              <a:rPr lang="en-GB" sz="2000"/>
              <a:t>B) Ignore it because she’s “just old.”</a:t>
            </a:r>
          </a:p>
          <a:p>
            <a:pPr marL="0" indent="0">
              <a:buNone/>
            </a:pPr>
            <a:r>
              <a:rPr lang="en-GB" sz="2000"/>
              <a:t>C) Give her extra medication to calm her down.</a:t>
            </a:r>
          </a:p>
        </p:txBody>
      </p:sp>
    </p:spTree>
    <p:extLst>
      <p:ext uri="{BB962C8B-B14F-4D97-AF65-F5344CB8AC3E}">
        <p14:creationId xmlns:p14="http://schemas.microsoft.com/office/powerpoint/2010/main" val="343311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672CFE9-59E3-8EFC-25D9-4DD80BFD5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934" y="256971"/>
            <a:ext cx="11786419" cy="50011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/>
              <a:t>Reflection questions: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071811B-40D9-98B4-D6AE-72CBE56CE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109" y="1039044"/>
            <a:ext cx="11855245" cy="5745213"/>
          </a:xfr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/>
              <a:t>Why did you choose those options?</a:t>
            </a:r>
          </a:p>
          <a:p>
            <a:pPr marL="514350" indent="-514350">
              <a:buFont typeface="+mj-lt"/>
              <a:buAutoNum type="arabicPeriod"/>
            </a:pPr>
            <a:endParaRPr lang="en-GB"/>
          </a:p>
          <a:p>
            <a:pPr marL="514350" indent="-514350">
              <a:buFont typeface="+mj-lt"/>
              <a:buAutoNum type="arabicPeriod"/>
            </a:pPr>
            <a:endParaRPr lang="en-GB"/>
          </a:p>
          <a:p>
            <a:pPr marL="514350" indent="-514350">
              <a:buFont typeface="+mj-lt"/>
              <a:buAutoNum type="arabicPeriod"/>
            </a:pPr>
            <a:r>
              <a:rPr lang="en-GB"/>
              <a:t>How did you balance patient autonomy vs. safety?</a:t>
            </a:r>
          </a:p>
          <a:p>
            <a:pPr marL="514350" indent="-514350">
              <a:buFont typeface="+mj-lt"/>
              <a:buAutoNum type="arabicPeriod"/>
            </a:pPr>
            <a:endParaRPr lang="en-GB"/>
          </a:p>
          <a:p>
            <a:pPr marL="514350" indent="-514350">
              <a:buFont typeface="+mj-lt"/>
              <a:buAutoNum type="arabicPeriod"/>
            </a:pPr>
            <a:endParaRPr lang="en-GB"/>
          </a:p>
          <a:p>
            <a:pPr marL="514350" indent="-514350">
              <a:buFont typeface="+mj-lt"/>
              <a:buAutoNum type="arabicPeriod"/>
            </a:pPr>
            <a:r>
              <a:rPr lang="en-GB"/>
              <a:t>What ethical principles were involved?</a:t>
            </a:r>
          </a:p>
          <a:p>
            <a:pPr marL="514350" indent="-514350">
              <a:buFont typeface="+mj-lt"/>
              <a:buAutoNum type="arabicPeriod"/>
            </a:pPr>
            <a:endParaRPr lang="en-GB"/>
          </a:p>
          <a:p>
            <a:pPr marL="514350" indent="-514350">
              <a:buFont typeface="+mj-lt"/>
              <a:buAutoNum type="arabicPeriod"/>
            </a:pPr>
            <a:endParaRPr lang="en-GB"/>
          </a:p>
          <a:p>
            <a:pPr marL="514350" indent="-514350">
              <a:buFont typeface="+mj-lt"/>
              <a:buAutoNum type="arabicPeriod"/>
            </a:pPr>
            <a:r>
              <a:rPr lang="en-GB"/>
              <a:t>How would your decisions affect Mrs. Thompson’s dignity and wellbeing?</a:t>
            </a:r>
          </a:p>
        </p:txBody>
      </p:sp>
    </p:spTree>
    <p:extLst>
      <p:ext uri="{BB962C8B-B14F-4D97-AF65-F5344CB8AC3E}">
        <p14:creationId xmlns:p14="http://schemas.microsoft.com/office/powerpoint/2010/main" val="1696572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DCCCB-068D-E723-AC89-499FB9EA5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38" y="169863"/>
            <a:ext cx="5661025" cy="15557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en-GB" sz="3600" b="1"/>
              <a:t>Skills Achieved when Studying Health and Social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B2974-9527-675A-AE95-3BE0083EA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787" y="1938748"/>
            <a:ext cx="5629276" cy="364648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/>
              <a:t>Health and Social Care is the most popular vocational subject in the UK.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/>
              <a:t> It is a subject which requires students to understand the theory of </a:t>
            </a:r>
            <a:r>
              <a:rPr lang="en-GB" b="1">
                <a:solidFill>
                  <a:srgbClr val="FF0000"/>
                </a:solidFill>
              </a:rPr>
              <a:t>human growth and development </a:t>
            </a:r>
            <a:r>
              <a:rPr lang="en-GB"/>
              <a:t>but to also be practical in applying classroom knowledge to real world situations. </a:t>
            </a:r>
          </a:p>
        </p:txBody>
      </p:sp>
      <p:pic>
        <p:nvPicPr>
          <p:cNvPr id="11267" name="Picture 4">
            <a:extLst>
              <a:ext uri="{FF2B5EF4-FFF2-40B4-BE49-F238E27FC236}">
                <a16:creationId xmlns:a16="http://schemas.microsoft.com/office/drawing/2014/main" id="{B534982B-7D7B-01E0-8DBD-7D5E99430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1" y="310792"/>
            <a:ext cx="5922962" cy="325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55D6C8-E1C2-B0B1-EA42-AA02B20ECC07}"/>
              </a:ext>
            </a:extLst>
          </p:cNvPr>
          <p:cNvSpPr txBox="1"/>
          <p:nvPr/>
        </p:nvSpPr>
        <p:spPr>
          <a:xfrm>
            <a:off x="6086476" y="3868636"/>
            <a:ext cx="6010275" cy="2678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2800"/>
              <a:t>Students learn to write academic assignments and convincing exam answers, as well as demonstrate their skills in more </a:t>
            </a:r>
            <a:r>
              <a:rPr lang="en-GB" sz="2800" b="1">
                <a:solidFill>
                  <a:srgbClr val="7030A0"/>
                </a:solidFill>
              </a:rPr>
              <a:t>practical ways, such as through presentations and role plays.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530B004E4030438EC8C74B8DAE3C6D" ma:contentTypeVersion="19" ma:contentTypeDescription="Create a new document." ma:contentTypeScope="" ma:versionID="0afcf23cfe9b450c77ddbb6b1274bcae">
  <xsd:schema xmlns:xsd="http://www.w3.org/2001/XMLSchema" xmlns:xs="http://www.w3.org/2001/XMLSchema" xmlns:p="http://schemas.microsoft.com/office/2006/metadata/properties" xmlns:ns2="3ae4bebc-5183-402f-9a72-94513702be85" xmlns:ns3="0ff20ada-ea1e-4479-af96-12e7f68be8f6" targetNamespace="http://schemas.microsoft.com/office/2006/metadata/properties" ma:root="true" ma:fieldsID="e5279740878779e5cf0772960598e39c" ns2:_="" ns3:_="">
    <xsd:import namespace="3ae4bebc-5183-402f-9a72-94513702be85"/>
    <xsd:import namespace="0ff20ada-ea1e-4479-af96-12e7f68be8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4bebc-5183-402f-9a72-94513702be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2d9a6a31-fdfb-4004-be80-b2e3336632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f20ada-ea1e-4479-af96-12e7f68be8f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af94c68-3a47-42a6-be9b-7b315d5a8e27}" ma:internalName="TaxCatchAll" ma:showField="CatchAllData" ma:web="0ff20ada-ea1e-4479-af96-12e7f68be8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e4bebc-5183-402f-9a72-94513702be85">
      <Terms xmlns="http://schemas.microsoft.com/office/infopath/2007/PartnerControls"/>
    </lcf76f155ced4ddcb4097134ff3c332f>
    <TaxCatchAll xmlns="0ff20ada-ea1e-4479-af96-12e7f68be8f6" xsi:nil="true"/>
  </documentManagement>
</p:properties>
</file>

<file path=customXml/itemProps1.xml><?xml version="1.0" encoding="utf-8"?>
<ds:datastoreItem xmlns:ds="http://schemas.openxmlformats.org/officeDocument/2006/customXml" ds:itemID="{7A01C84C-B06D-4288-96C7-ED86FDFF3D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D75927-339F-4B76-9D4A-FB8475BAD039}"/>
</file>

<file path=customXml/itemProps3.xml><?xml version="1.0" encoding="utf-8"?>
<ds:datastoreItem xmlns:ds="http://schemas.openxmlformats.org/officeDocument/2006/customXml" ds:itemID="{B6448CB3-3C27-419E-ACB8-32E767A593BA}">
  <ds:schemaRefs>
    <ds:schemaRef ds:uri="25e2c1d4-c326-4f20-b765-9b1e9e4849dd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5b232f3b-9c89-461a-864f-424d0b114007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2019</Words>
  <Application>Microsoft Office PowerPoint</Application>
  <PresentationFormat>Widescreen</PresentationFormat>
  <Paragraphs>221</Paragraphs>
  <Slides>32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Aptos</vt:lpstr>
      <vt:lpstr>Arial</vt:lpstr>
      <vt:lpstr>Arial,Sans-Serif</vt:lpstr>
      <vt:lpstr>Calibri</vt:lpstr>
      <vt:lpstr>Calibri Light</vt:lpstr>
      <vt:lpstr>Office 2013 - 2022 Theme</vt:lpstr>
      <vt:lpstr>PowerPoint Presentation</vt:lpstr>
      <vt:lpstr>Welcome to BTEC AAQ  Health &amp; Social Care</vt:lpstr>
      <vt:lpstr>PowerPoint Presentation</vt:lpstr>
      <vt:lpstr>Health &amp; Social Care teaching team</vt:lpstr>
      <vt:lpstr>What is Health and Social Care?</vt:lpstr>
      <vt:lpstr>Activity: Nurse’s Dilemma – Making Care Decisions</vt:lpstr>
      <vt:lpstr>Activity: Nurse’s Dilemma – Making Care Decisions</vt:lpstr>
      <vt:lpstr>Reflection questions:</vt:lpstr>
      <vt:lpstr>Skills Achieved when Studying Health and Social Care</vt:lpstr>
      <vt:lpstr>What can Health &amp; Social Care Lead to?</vt:lpstr>
      <vt:lpstr>PowerPoint Presentation</vt:lpstr>
      <vt:lpstr>Careers in Health and Social Care</vt:lpstr>
      <vt:lpstr>Careers in Health and Social Care</vt:lpstr>
      <vt:lpstr>Careers in Health and Social Care</vt:lpstr>
      <vt:lpstr>Course resources</vt:lpstr>
      <vt:lpstr>Course Structure</vt:lpstr>
      <vt:lpstr>Course Structure</vt:lpstr>
      <vt:lpstr>Course expectations</vt:lpstr>
      <vt:lpstr>What will your assessments look like?</vt:lpstr>
      <vt:lpstr>What will your assessments look like?</vt:lpstr>
      <vt:lpstr>How are you graded? Extended Certificate</vt:lpstr>
      <vt:lpstr>Results we achieved last year! </vt:lpstr>
      <vt:lpstr>HEALTH AND SOCIAL CARE  Did you Know?</vt:lpstr>
      <vt:lpstr>There are more than 350 careers in the NHS alone</vt:lpstr>
      <vt:lpstr>TRUE</vt:lpstr>
      <vt:lpstr> The NHS is the 12th largest employer in the world</vt:lpstr>
      <vt:lpstr>FALSE</vt:lpstr>
      <vt:lpstr> In 2022 the British public named nursing as the profession making the biggest contribution to society</vt:lpstr>
      <vt:lpstr>TRUE</vt:lpstr>
      <vt:lpstr>By 2030 up to 2,000 extra social care staff will be required in England to meet demand</vt:lpstr>
      <vt:lpstr>FALSE</vt:lpstr>
      <vt:lpstr>Reflection task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Ijeoma Okoli</dc:creator>
  <cp:lastModifiedBy>Mr M New</cp:lastModifiedBy>
  <cp:revision>2</cp:revision>
  <dcterms:created xsi:type="dcterms:W3CDTF">2024-09-05T05:52:02Z</dcterms:created>
  <dcterms:modified xsi:type="dcterms:W3CDTF">2026-07-01T14:30:03Z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0x0101008E530B004E4030438EC8C74B8DAE3C6D</vt:lpwstr>
  </property>
  <property fmtid="{D5CDD505-2E9C-101B-9397-08002B2CF9AE}" pid="3" name="Staff_x0020_Category">
    <vt:lpwstr/>
  </property>
  <property fmtid="{D5CDD505-2E9C-101B-9397-08002B2CF9AE}" pid="4" name="Staff Category">
    <vt:lpwstr/>
  </property>
  <property fmtid="{D5CDD505-2E9C-101B-9397-08002B2CF9AE}" pid="5" name="Exam_x0020_Board">
    <vt:lpwstr/>
  </property>
  <property fmtid="{D5CDD505-2E9C-101B-9397-08002B2CF9AE}" pid="6" name="Topic">
    <vt:lpwstr/>
  </property>
  <property fmtid="{D5CDD505-2E9C-101B-9397-08002B2CF9AE}" pid="7" name="MediaServiceImageTags">
    <vt:lpwstr/>
  </property>
  <property fmtid="{D5CDD505-2E9C-101B-9397-08002B2CF9AE}" pid="8" name="Term">
    <vt:lpwstr/>
  </property>
  <property fmtid="{D5CDD505-2E9C-101B-9397-08002B2CF9AE}" pid="9" name="Week">
    <vt:lpwstr/>
  </property>
  <property fmtid="{D5CDD505-2E9C-101B-9397-08002B2CF9AE}" pid="10" name="Exam Board">
    <vt:lpwstr/>
  </property>
</Properties>
</file>