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4" r:id="rId5"/>
    <p:sldId id="258" r:id="rId6"/>
    <p:sldId id="259" r:id="rId7"/>
    <p:sldId id="256" r:id="rId8"/>
    <p:sldId id="260" r:id="rId9"/>
    <p:sldId id="261" r:id="rId10"/>
    <p:sldId id="263" r:id="rId11"/>
    <p:sldId id="264" r:id="rId12"/>
    <p:sldId id="267" r:id="rId13"/>
    <p:sldId id="265" r:id="rId14"/>
    <p:sldId id="268" r:id="rId15"/>
    <p:sldId id="270" r:id="rId16"/>
    <p:sldId id="271" r:id="rId17"/>
    <p:sldId id="262"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4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CF32C0-2FFC-4FC3-A60E-FA67861B3641}" v="12" dt="2026-06-29T21:50:21.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R Rayner" userId="63837d99-c491-40bb-8e3e-932c13b6dc60" providerId="ADAL" clId="{CFF9C178-1A5F-464F-81B7-4580CE09082C}"/>
    <pc:docChg chg="custSel addSld delSld modSld">
      <pc:chgData name="Mrs R Rayner" userId="63837d99-c491-40bb-8e3e-932c13b6dc60" providerId="ADAL" clId="{CFF9C178-1A5F-464F-81B7-4580CE09082C}" dt="2026-06-29T21:56:57.406" v="1121" actId="14100"/>
      <pc:docMkLst>
        <pc:docMk/>
      </pc:docMkLst>
      <pc:sldChg chg="modSp mod">
        <pc:chgData name="Mrs R Rayner" userId="63837d99-c491-40bb-8e3e-932c13b6dc60" providerId="ADAL" clId="{CFF9C178-1A5F-464F-81B7-4580CE09082C}" dt="2026-06-29T21:52:25.958" v="783" actId="20577"/>
        <pc:sldMkLst>
          <pc:docMk/>
          <pc:sldMk cId="842329146" sldId="263"/>
        </pc:sldMkLst>
        <pc:spChg chg="mod">
          <ac:chgData name="Mrs R Rayner" userId="63837d99-c491-40bb-8e3e-932c13b6dc60" providerId="ADAL" clId="{CFF9C178-1A5F-464F-81B7-4580CE09082C}" dt="2026-06-29T21:52:25.958" v="783" actId="20577"/>
          <ac:spMkLst>
            <pc:docMk/>
            <pc:sldMk cId="842329146" sldId="263"/>
            <ac:spMk id="3" creationId="{95DBC124-322B-D60D-3FC5-350883879D38}"/>
          </ac:spMkLst>
        </pc:spChg>
      </pc:sldChg>
      <pc:sldChg chg="modSp mod">
        <pc:chgData name="Mrs R Rayner" userId="63837d99-c491-40bb-8e3e-932c13b6dc60" providerId="ADAL" clId="{CFF9C178-1A5F-464F-81B7-4580CE09082C}" dt="2026-06-29T21:54:17.184" v="1114" actId="20577"/>
        <pc:sldMkLst>
          <pc:docMk/>
          <pc:sldMk cId="2488637597" sldId="264"/>
        </pc:sldMkLst>
        <pc:spChg chg="mod">
          <ac:chgData name="Mrs R Rayner" userId="63837d99-c491-40bb-8e3e-932c13b6dc60" providerId="ADAL" clId="{CFF9C178-1A5F-464F-81B7-4580CE09082C}" dt="2026-06-29T21:54:17.184" v="1114" actId="20577"/>
          <ac:spMkLst>
            <pc:docMk/>
            <pc:sldMk cId="2488637597" sldId="264"/>
            <ac:spMk id="3" creationId="{1E699E92-71E6-D35E-028B-542A63DDB95F}"/>
          </ac:spMkLst>
        </pc:spChg>
      </pc:sldChg>
      <pc:sldChg chg="del">
        <pc:chgData name="Mrs R Rayner" userId="63837d99-c491-40bb-8e3e-932c13b6dc60" providerId="ADAL" clId="{CFF9C178-1A5F-464F-81B7-4580CE09082C}" dt="2026-06-29T21:31:20.454" v="276" actId="2696"/>
        <pc:sldMkLst>
          <pc:docMk/>
          <pc:sldMk cId="2963087635" sldId="269"/>
        </pc:sldMkLst>
      </pc:sldChg>
      <pc:sldChg chg="modSp mod">
        <pc:chgData name="Mrs R Rayner" userId="63837d99-c491-40bb-8e3e-932c13b6dc60" providerId="ADAL" clId="{CFF9C178-1A5F-464F-81B7-4580CE09082C}" dt="2026-06-29T21:56:57.406" v="1121" actId="14100"/>
        <pc:sldMkLst>
          <pc:docMk/>
          <pc:sldMk cId="1098125874" sldId="270"/>
        </pc:sldMkLst>
        <pc:spChg chg="mod">
          <ac:chgData name="Mrs R Rayner" userId="63837d99-c491-40bb-8e3e-932c13b6dc60" providerId="ADAL" clId="{CFF9C178-1A5F-464F-81B7-4580CE09082C}" dt="2026-06-29T21:56:54.102" v="1120" actId="14100"/>
          <ac:spMkLst>
            <pc:docMk/>
            <pc:sldMk cId="1098125874" sldId="270"/>
            <ac:spMk id="6" creationId="{4992AC1B-572B-FDB8-5759-1C6AA29E8A63}"/>
          </ac:spMkLst>
        </pc:spChg>
        <pc:spChg chg="mod">
          <ac:chgData name="Mrs R Rayner" userId="63837d99-c491-40bb-8e3e-932c13b6dc60" providerId="ADAL" clId="{CFF9C178-1A5F-464F-81B7-4580CE09082C}" dt="2026-06-29T21:56:48.298" v="1117" actId="14100"/>
          <ac:spMkLst>
            <pc:docMk/>
            <pc:sldMk cId="1098125874" sldId="270"/>
            <ac:spMk id="7" creationId="{F51C3B57-05B4-51C0-F96B-579F6935BAC6}"/>
          </ac:spMkLst>
        </pc:spChg>
        <pc:picChg chg="mod">
          <ac:chgData name="Mrs R Rayner" userId="63837d99-c491-40bb-8e3e-932c13b6dc60" providerId="ADAL" clId="{CFF9C178-1A5F-464F-81B7-4580CE09082C}" dt="2026-06-29T21:56:57.406" v="1121" actId="14100"/>
          <ac:picMkLst>
            <pc:docMk/>
            <pc:sldMk cId="1098125874" sldId="270"/>
            <ac:picMk id="4" creationId="{CCAEAC71-43AC-B961-FEBF-2B4D084E2B6D}"/>
          </ac:picMkLst>
        </pc:picChg>
        <pc:picChg chg="mod">
          <ac:chgData name="Mrs R Rayner" userId="63837d99-c491-40bb-8e3e-932c13b6dc60" providerId="ADAL" clId="{CFF9C178-1A5F-464F-81B7-4580CE09082C}" dt="2026-06-29T21:56:42.404" v="1115" actId="1076"/>
          <ac:picMkLst>
            <pc:docMk/>
            <pc:sldMk cId="1098125874" sldId="270"/>
            <ac:picMk id="5" creationId="{179A31F9-20E9-E4BA-CF74-F140E6A6EBF4}"/>
          </ac:picMkLst>
        </pc:picChg>
      </pc:sldChg>
      <pc:sldChg chg="addSp delSp modSp new del mod">
        <pc:chgData name="Mrs R Rayner" userId="63837d99-c491-40bb-8e3e-932c13b6dc60" providerId="ADAL" clId="{CFF9C178-1A5F-464F-81B7-4580CE09082C}" dt="2026-06-29T21:39:18.444" v="340" actId="2696"/>
        <pc:sldMkLst>
          <pc:docMk/>
          <pc:sldMk cId="3559656424" sldId="273"/>
        </pc:sldMkLst>
        <pc:spChg chg="add del mod">
          <ac:chgData name="Mrs R Rayner" userId="63837d99-c491-40bb-8e3e-932c13b6dc60" providerId="ADAL" clId="{CFF9C178-1A5F-464F-81B7-4580CE09082C}" dt="2026-06-29T21:29:02.426" v="5"/>
          <ac:spMkLst>
            <pc:docMk/>
            <pc:sldMk cId="3559656424" sldId="273"/>
            <ac:spMk id="4" creationId="{9C8FCEC7-3BC8-F1EE-0BBF-53D04DD7CDA2}"/>
          </ac:spMkLst>
        </pc:spChg>
        <pc:spChg chg="add mod">
          <ac:chgData name="Mrs R Rayner" userId="63837d99-c491-40bb-8e3e-932c13b6dc60" providerId="ADAL" clId="{CFF9C178-1A5F-464F-81B7-4580CE09082C}" dt="2026-06-29T21:29:11.140" v="6"/>
          <ac:spMkLst>
            <pc:docMk/>
            <pc:sldMk cId="3559656424" sldId="273"/>
            <ac:spMk id="5" creationId="{38C2D166-B5CC-2644-5B30-BB7C6AA5A880}"/>
          </ac:spMkLst>
        </pc:spChg>
        <pc:spChg chg="add del mod">
          <ac:chgData name="Mrs R Rayner" userId="63837d99-c491-40bb-8e3e-932c13b6dc60" providerId="ADAL" clId="{CFF9C178-1A5F-464F-81B7-4580CE09082C}" dt="2026-06-29T21:38:29.623" v="303" actId="21"/>
          <ac:spMkLst>
            <pc:docMk/>
            <pc:sldMk cId="3559656424" sldId="273"/>
            <ac:spMk id="6" creationId="{2E25D792-40FE-3489-84BF-72BE834DE226}"/>
          </ac:spMkLst>
        </pc:spChg>
        <pc:picChg chg="add mod">
          <ac:chgData name="Mrs R Rayner" userId="63837d99-c491-40bb-8e3e-932c13b6dc60" providerId="ADAL" clId="{CFF9C178-1A5F-464F-81B7-4580CE09082C}" dt="2026-06-29T21:28:43.868" v="2" actId="1076"/>
          <ac:picMkLst>
            <pc:docMk/>
            <pc:sldMk cId="3559656424" sldId="273"/>
            <ac:picMk id="3" creationId="{8CE1B115-9186-B476-5F16-DDD83010D6AF}"/>
          </ac:picMkLst>
        </pc:picChg>
      </pc:sldChg>
      <pc:sldChg chg="addSp delSp modSp add mod">
        <pc:chgData name="Mrs R Rayner" userId="63837d99-c491-40bb-8e3e-932c13b6dc60" providerId="ADAL" clId="{CFF9C178-1A5F-464F-81B7-4580CE09082C}" dt="2026-06-29T21:50:26.279" v="528" actId="20577"/>
        <pc:sldMkLst>
          <pc:docMk/>
          <pc:sldMk cId="374754782" sldId="274"/>
        </pc:sldMkLst>
        <pc:spChg chg="mod">
          <ac:chgData name="Mrs R Rayner" userId="63837d99-c491-40bb-8e3e-932c13b6dc60" providerId="ADAL" clId="{CFF9C178-1A5F-464F-81B7-4580CE09082C}" dt="2026-06-29T21:50:23.065" v="527" actId="5793"/>
          <ac:spMkLst>
            <pc:docMk/>
            <pc:sldMk cId="374754782" sldId="274"/>
            <ac:spMk id="2" creationId="{DD40849A-58A8-4EBA-9FD3-8C38F19A6997}"/>
          </ac:spMkLst>
        </pc:spChg>
        <pc:spChg chg="mod">
          <ac:chgData name="Mrs R Rayner" userId="63837d99-c491-40bb-8e3e-932c13b6dc60" providerId="ADAL" clId="{CFF9C178-1A5F-464F-81B7-4580CE09082C}" dt="2026-06-29T21:38:57.674" v="338" actId="20577"/>
          <ac:spMkLst>
            <pc:docMk/>
            <pc:sldMk cId="374754782" sldId="274"/>
            <ac:spMk id="5" creationId="{CDF25251-DF7F-446C-86BD-4648199E6D5C}"/>
          </ac:spMkLst>
        </pc:spChg>
        <pc:spChg chg="del mod">
          <ac:chgData name="Mrs R Rayner" userId="63837d99-c491-40bb-8e3e-932c13b6dc60" providerId="ADAL" clId="{CFF9C178-1A5F-464F-81B7-4580CE09082C}" dt="2026-06-29T21:38:24.056" v="302" actId="21"/>
          <ac:spMkLst>
            <pc:docMk/>
            <pc:sldMk cId="374754782" sldId="274"/>
            <ac:spMk id="6" creationId="{6B680610-4F80-46A2-AB4C-8A9B847B68AC}"/>
          </ac:spMkLst>
        </pc:spChg>
        <pc:spChg chg="add mod">
          <ac:chgData name="Mrs R Rayner" userId="63837d99-c491-40bb-8e3e-932c13b6dc60" providerId="ADAL" clId="{CFF9C178-1A5F-464F-81B7-4580CE09082C}" dt="2026-06-29T21:50:26.279" v="528" actId="20577"/>
          <ac:spMkLst>
            <pc:docMk/>
            <pc:sldMk cId="374754782" sldId="274"/>
            <ac:spMk id="7" creationId="{2E25D792-40FE-3489-84BF-72BE834DE226}"/>
          </ac:spMkLst>
        </pc:spChg>
        <pc:spChg chg="add del mod">
          <ac:chgData name="Mrs R Rayner" userId="63837d99-c491-40bb-8e3e-932c13b6dc60" providerId="ADAL" clId="{CFF9C178-1A5F-464F-81B7-4580CE09082C}" dt="2026-06-29T21:40:47.273" v="341" actId="21"/>
          <ac:spMkLst>
            <pc:docMk/>
            <pc:sldMk cId="374754782" sldId="274"/>
            <ac:spMk id="8" creationId="{DCA30958-6EE1-CB75-03EC-658A34EF59B1}"/>
          </ac:spMkLst>
        </pc:spChg>
        <pc:picChg chg="mod">
          <ac:chgData name="Mrs R Rayner" userId="63837d99-c491-40bb-8e3e-932c13b6dc60" providerId="ADAL" clId="{CFF9C178-1A5F-464F-81B7-4580CE09082C}" dt="2026-06-29T21:44:39.382" v="448" actId="1076"/>
          <ac:picMkLst>
            <pc:docMk/>
            <pc:sldMk cId="374754782" sldId="274"/>
            <ac:picMk id="3" creationId="{D91986CF-B9CA-8522-A436-8C107F61D4EF}"/>
          </ac:picMkLst>
        </pc:picChg>
        <pc:picChg chg="mod">
          <ac:chgData name="Mrs R Rayner" userId="63837d99-c491-40bb-8e3e-932c13b6dc60" providerId="ADAL" clId="{CFF9C178-1A5F-464F-81B7-4580CE09082C}" dt="2026-06-29T21:45:01.671" v="451" actId="14100"/>
          <ac:picMkLst>
            <pc:docMk/>
            <pc:sldMk cId="374754782" sldId="274"/>
            <ac:picMk id="3074" creationId="{54530F2C-5EDF-4D79-9624-F4900517703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1EB9-7C74-4823-A841-CB5721AB9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4AA40D-3A7A-4054-A6CE-953CD8CE10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42458A-7D21-44E0-9809-C3D7F487C1A1}"/>
              </a:ext>
            </a:extLst>
          </p:cNvPr>
          <p:cNvSpPr>
            <a:spLocks noGrp="1"/>
          </p:cNvSpPr>
          <p:nvPr>
            <p:ph type="dt" sz="half" idx="10"/>
          </p:nvPr>
        </p:nvSpPr>
        <p:spPr/>
        <p:txBody>
          <a:bodyPr/>
          <a:lstStyle/>
          <a:p>
            <a:fld id="{20BC3A17-DE86-43F4-8E8E-4E116F42028D}" type="datetimeFigureOut">
              <a:rPr lang="en-GB" smtClean="0"/>
              <a:t>29/06/2026</a:t>
            </a:fld>
            <a:endParaRPr lang="en-GB"/>
          </a:p>
        </p:txBody>
      </p:sp>
      <p:sp>
        <p:nvSpPr>
          <p:cNvPr id="5" name="Footer Placeholder 4">
            <a:extLst>
              <a:ext uri="{FF2B5EF4-FFF2-40B4-BE49-F238E27FC236}">
                <a16:creationId xmlns:a16="http://schemas.microsoft.com/office/drawing/2014/main" id="{7B4FC164-638D-4F57-AB9F-F84863D8E5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A9FD9B-80F6-481A-B025-14F4953CA40B}"/>
              </a:ext>
            </a:extLst>
          </p:cNvPr>
          <p:cNvSpPr>
            <a:spLocks noGrp="1"/>
          </p:cNvSpPr>
          <p:nvPr>
            <p:ph type="sldNum" sz="quarter" idx="12"/>
          </p:nvPr>
        </p:nvSpPr>
        <p:spPr/>
        <p:txBody>
          <a:bodyPr/>
          <a:lstStyle/>
          <a:p>
            <a:fld id="{BA7E0D9D-EC0F-4D7B-8C97-08CDD9B3D738}" type="slidenum">
              <a:rPr lang="en-GB" smtClean="0"/>
              <a:t>‹#›</a:t>
            </a:fld>
            <a:endParaRPr lang="en-GB"/>
          </a:p>
        </p:txBody>
      </p:sp>
    </p:spTree>
    <p:extLst>
      <p:ext uri="{BB962C8B-B14F-4D97-AF65-F5344CB8AC3E}">
        <p14:creationId xmlns:p14="http://schemas.microsoft.com/office/powerpoint/2010/main" val="279554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EB0E-3245-405C-8434-10B93D9624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FB5F6-0F1A-4699-AE74-744B687F89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805C1-CBF3-45B4-992E-1A79D816E004}"/>
              </a:ext>
            </a:extLst>
          </p:cNvPr>
          <p:cNvSpPr>
            <a:spLocks noGrp="1"/>
          </p:cNvSpPr>
          <p:nvPr>
            <p:ph type="dt" sz="half" idx="10"/>
          </p:nvPr>
        </p:nvSpPr>
        <p:spPr/>
        <p:txBody>
          <a:bodyPr/>
          <a:lstStyle/>
          <a:p>
            <a:fld id="{20BC3A17-DE86-43F4-8E8E-4E116F42028D}" type="datetimeFigureOut">
              <a:rPr lang="en-GB" smtClean="0"/>
              <a:t>29/06/2026</a:t>
            </a:fld>
            <a:endParaRPr lang="en-GB"/>
          </a:p>
        </p:txBody>
      </p:sp>
      <p:sp>
        <p:nvSpPr>
          <p:cNvPr id="5" name="Footer Placeholder 4">
            <a:extLst>
              <a:ext uri="{FF2B5EF4-FFF2-40B4-BE49-F238E27FC236}">
                <a16:creationId xmlns:a16="http://schemas.microsoft.com/office/drawing/2014/main" id="{FFFD91DA-7E09-415E-B3E8-BB1AD4D645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369FF9-2991-41AB-AA83-C547DCE322B6}"/>
              </a:ext>
            </a:extLst>
          </p:cNvPr>
          <p:cNvSpPr>
            <a:spLocks noGrp="1"/>
          </p:cNvSpPr>
          <p:nvPr>
            <p:ph type="sldNum" sz="quarter" idx="12"/>
          </p:nvPr>
        </p:nvSpPr>
        <p:spPr/>
        <p:txBody>
          <a:bodyPr/>
          <a:lstStyle/>
          <a:p>
            <a:fld id="{BA7E0D9D-EC0F-4D7B-8C97-08CDD9B3D738}" type="slidenum">
              <a:rPr lang="en-GB" smtClean="0"/>
              <a:t>‹#›</a:t>
            </a:fld>
            <a:endParaRPr lang="en-GB"/>
          </a:p>
        </p:txBody>
      </p:sp>
    </p:spTree>
    <p:extLst>
      <p:ext uri="{BB962C8B-B14F-4D97-AF65-F5344CB8AC3E}">
        <p14:creationId xmlns:p14="http://schemas.microsoft.com/office/powerpoint/2010/main" val="400862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125FF-CCAF-4476-91AD-CB21A4D3F7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904749-76B0-4D13-BC27-3A0C01F09D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10B557-928A-46DC-BD0D-B9169E637CA4}"/>
              </a:ext>
            </a:extLst>
          </p:cNvPr>
          <p:cNvSpPr>
            <a:spLocks noGrp="1"/>
          </p:cNvSpPr>
          <p:nvPr>
            <p:ph type="dt" sz="half" idx="10"/>
          </p:nvPr>
        </p:nvSpPr>
        <p:spPr/>
        <p:txBody>
          <a:bodyPr/>
          <a:lstStyle/>
          <a:p>
            <a:fld id="{20BC3A17-DE86-43F4-8E8E-4E116F42028D}" type="datetimeFigureOut">
              <a:rPr lang="en-GB" smtClean="0"/>
              <a:t>29/06/2026</a:t>
            </a:fld>
            <a:endParaRPr lang="en-GB"/>
          </a:p>
        </p:txBody>
      </p:sp>
      <p:sp>
        <p:nvSpPr>
          <p:cNvPr id="5" name="Footer Placeholder 4">
            <a:extLst>
              <a:ext uri="{FF2B5EF4-FFF2-40B4-BE49-F238E27FC236}">
                <a16:creationId xmlns:a16="http://schemas.microsoft.com/office/drawing/2014/main" id="{27896967-DBB9-4264-91B6-C980982325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F8CDA6-52E1-4526-9123-28A57670BD31}"/>
              </a:ext>
            </a:extLst>
          </p:cNvPr>
          <p:cNvSpPr>
            <a:spLocks noGrp="1"/>
          </p:cNvSpPr>
          <p:nvPr>
            <p:ph type="sldNum" sz="quarter" idx="12"/>
          </p:nvPr>
        </p:nvSpPr>
        <p:spPr/>
        <p:txBody>
          <a:bodyPr/>
          <a:lstStyle/>
          <a:p>
            <a:fld id="{BA7E0D9D-EC0F-4D7B-8C97-08CDD9B3D738}" type="slidenum">
              <a:rPr lang="en-GB" smtClean="0"/>
              <a:t>‹#›</a:t>
            </a:fld>
            <a:endParaRPr lang="en-GB"/>
          </a:p>
        </p:txBody>
      </p:sp>
    </p:spTree>
    <p:extLst>
      <p:ext uri="{BB962C8B-B14F-4D97-AF65-F5344CB8AC3E}">
        <p14:creationId xmlns:p14="http://schemas.microsoft.com/office/powerpoint/2010/main" val="179252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0A265-B1DD-4C2C-BA8F-F609802068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38B25B-B7E4-4894-B679-FBE2B001BD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04C59E-D432-47A8-9E82-D6DFB50B763D}"/>
              </a:ext>
            </a:extLst>
          </p:cNvPr>
          <p:cNvSpPr>
            <a:spLocks noGrp="1"/>
          </p:cNvSpPr>
          <p:nvPr>
            <p:ph type="dt" sz="half" idx="10"/>
          </p:nvPr>
        </p:nvSpPr>
        <p:spPr/>
        <p:txBody>
          <a:bodyPr/>
          <a:lstStyle/>
          <a:p>
            <a:fld id="{20BC3A17-DE86-43F4-8E8E-4E116F42028D}" type="datetimeFigureOut">
              <a:rPr lang="en-GB" smtClean="0"/>
              <a:t>29/06/2026</a:t>
            </a:fld>
            <a:endParaRPr lang="en-GB"/>
          </a:p>
        </p:txBody>
      </p:sp>
      <p:sp>
        <p:nvSpPr>
          <p:cNvPr id="5" name="Footer Placeholder 4">
            <a:extLst>
              <a:ext uri="{FF2B5EF4-FFF2-40B4-BE49-F238E27FC236}">
                <a16:creationId xmlns:a16="http://schemas.microsoft.com/office/drawing/2014/main" id="{8C037CBA-7F99-4592-9943-9199A9670B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58F818-97E1-4AC5-98BF-A7F6417F700F}"/>
              </a:ext>
            </a:extLst>
          </p:cNvPr>
          <p:cNvSpPr>
            <a:spLocks noGrp="1"/>
          </p:cNvSpPr>
          <p:nvPr>
            <p:ph type="sldNum" sz="quarter" idx="12"/>
          </p:nvPr>
        </p:nvSpPr>
        <p:spPr/>
        <p:txBody>
          <a:bodyPr/>
          <a:lstStyle/>
          <a:p>
            <a:fld id="{BA7E0D9D-EC0F-4D7B-8C97-08CDD9B3D738}" type="slidenum">
              <a:rPr lang="en-GB" smtClean="0"/>
              <a:t>‹#›</a:t>
            </a:fld>
            <a:endParaRPr lang="en-GB"/>
          </a:p>
        </p:txBody>
      </p:sp>
    </p:spTree>
    <p:extLst>
      <p:ext uri="{BB962C8B-B14F-4D97-AF65-F5344CB8AC3E}">
        <p14:creationId xmlns:p14="http://schemas.microsoft.com/office/powerpoint/2010/main" val="228276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0020-73CC-41D9-A573-20914B46F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286E84-D59D-4AFC-B305-2D6F43D242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D06082-7852-4AB0-8FB1-DCDC844633D1}"/>
              </a:ext>
            </a:extLst>
          </p:cNvPr>
          <p:cNvSpPr>
            <a:spLocks noGrp="1"/>
          </p:cNvSpPr>
          <p:nvPr>
            <p:ph type="dt" sz="half" idx="10"/>
          </p:nvPr>
        </p:nvSpPr>
        <p:spPr/>
        <p:txBody>
          <a:bodyPr/>
          <a:lstStyle/>
          <a:p>
            <a:fld id="{20BC3A17-DE86-43F4-8E8E-4E116F42028D}" type="datetimeFigureOut">
              <a:rPr lang="en-GB" smtClean="0"/>
              <a:t>29/06/2026</a:t>
            </a:fld>
            <a:endParaRPr lang="en-GB"/>
          </a:p>
        </p:txBody>
      </p:sp>
      <p:sp>
        <p:nvSpPr>
          <p:cNvPr id="5" name="Footer Placeholder 4">
            <a:extLst>
              <a:ext uri="{FF2B5EF4-FFF2-40B4-BE49-F238E27FC236}">
                <a16:creationId xmlns:a16="http://schemas.microsoft.com/office/drawing/2014/main" id="{5BE749CF-63D1-46B9-91A3-8B89FC52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9B59C-0779-48C3-A14A-B4F3590B0C59}"/>
              </a:ext>
            </a:extLst>
          </p:cNvPr>
          <p:cNvSpPr>
            <a:spLocks noGrp="1"/>
          </p:cNvSpPr>
          <p:nvPr>
            <p:ph type="sldNum" sz="quarter" idx="12"/>
          </p:nvPr>
        </p:nvSpPr>
        <p:spPr/>
        <p:txBody>
          <a:bodyPr/>
          <a:lstStyle/>
          <a:p>
            <a:fld id="{BA7E0D9D-EC0F-4D7B-8C97-08CDD9B3D738}" type="slidenum">
              <a:rPr lang="en-GB" smtClean="0"/>
              <a:t>‹#›</a:t>
            </a:fld>
            <a:endParaRPr lang="en-GB"/>
          </a:p>
        </p:txBody>
      </p:sp>
    </p:spTree>
    <p:extLst>
      <p:ext uri="{BB962C8B-B14F-4D97-AF65-F5344CB8AC3E}">
        <p14:creationId xmlns:p14="http://schemas.microsoft.com/office/powerpoint/2010/main" val="338845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957E-9B4F-4ACD-B40E-15F83479DA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F29A01-F45F-4CA8-89B3-631245FA9F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820DEC-FBB3-4799-A3F1-CEE7E9E813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21AB72-7125-446F-AC92-3C81326AF7EC}"/>
              </a:ext>
            </a:extLst>
          </p:cNvPr>
          <p:cNvSpPr>
            <a:spLocks noGrp="1"/>
          </p:cNvSpPr>
          <p:nvPr>
            <p:ph type="dt" sz="half" idx="10"/>
          </p:nvPr>
        </p:nvSpPr>
        <p:spPr/>
        <p:txBody>
          <a:bodyPr/>
          <a:lstStyle/>
          <a:p>
            <a:fld id="{20BC3A17-DE86-43F4-8E8E-4E116F42028D}" type="datetimeFigureOut">
              <a:rPr lang="en-GB" smtClean="0"/>
              <a:t>29/06/2026</a:t>
            </a:fld>
            <a:endParaRPr lang="en-GB"/>
          </a:p>
        </p:txBody>
      </p:sp>
      <p:sp>
        <p:nvSpPr>
          <p:cNvPr id="6" name="Footer Placeholder 5">
            <a:extLst>
              <a:ext uri="{FF2B5EF4-FFF2-40B4-BE49-F238E27FC236}">
                <a16:creationId xmlns:a16="http://schemas.microsoft.com/office/drawing/2014/main" id="{3BC931FF-2B02-44CA-B9A0-C7C19F29BF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70DC78-18A3-4045-8975-49F9E6FD7027}"/>
              </a:ext>
            </a:extLst>
          </p:cNvPr>
          <p:cNvSpPr>
            <a:spLocks noGrp="1"/>
          </p:cNvSpPr>
          <p:nvPr>
            <p:ph type="sldNum" sz="quarter" idx="12"/>
          </p:nvPr>
        </p:nvSpPr>
        <p:spPr/>
        <p:txBody>
          <a:bodyPr/>
          <a:lstStyle/>
          <a:p>
            <a:fld id="{BA7E0D9D-EC0F-4D7B-8C97-08CDD9B3D738}" type="slidenum">
              <a:rPr lang="en-GB" smtClean="0"/>
              <a:t>‹#›</a:t>
            </a:fld>
            <a:endParaRPr lang="en-GB"/>
          </a:p>
        </p:txBody>
      </p:sp>
    </p:spTree>
    <p:extLst>
      <p:ext uri="{BB962C8B-B14F-4D97-AF65-F5344CB8AC3E}">
        <p14:creationId xmlns:p14="http://schemas.microsoft.com/office/powerpoint/2010/main" val="319537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78EB-FDC0-4337-ADDC-9C65053244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5B7460-1DDC-44EA-ACA8-8A799A75C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7FF1F0-6561-4D60-AAF1-B7297B4034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90842F-82E4-48FE-BA73-C36343115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B1112-D19A-4A3A-99C4-3070461DE0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7C5E05-5947-44FE-A6DF-ABA2191C1E89}"/>
              </a:ext>
            </a:extLst>
          </p:cNvPr>
          <p:cNvSpPr>
            <a:spLocks noGrp="1"/>
          </p:cNvSpPr>
          <p:nvPr>
            <p:ph type="dt" sz="half" idx="10"/>
          </p:nvPr>
        </p:nvSpPr>
        <p:spPr/>
        <p:txBody>
          <a:bodyPr/>
          <a:lstStyle/>
          <a:p>
            <a:fld id="{20BC3A17-DE86-43F4-8E8E-4E116F42028D}" type="datetimeFigureOut">
              <a:rPr lang="en-GB" smtClean="0"/>
              <a:t>29/06/2026</a:t>
            </a:fld>
            <a:endParaRPr lang="en-GB"/>
          </a:p>
        </p:txBody>
      </p:sp>
      <p:sp>
        <p:nvSpPr>
          <p:cNvPr id="8" name="Footer Placeholder 7">
            <a:extLst>
              <a:ext uri="{FF2B5EF4-FFF2-40B4-BE49-F238E27FC236}">
                <a16:creationId xmlns:a16="http://schemas.microsoft.com/office/drawing/2014/main" id="{4B8FE39B-AAC1-4476-AE73-00793DEFE8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606C70-59C2-461B-BC32-DFB0A54C865D}"/>
              </a:ext>
            </a:extLst>
          </p:cNvPr>
          <p:cNvSpPr>
            <a:spLocks noGrp="1"/>
          </p:cNvSpPr>
          <p:nvPr>
            <p:ph type="sldNum" sz="quarter" idx="12"/>
          </p:nvPr>
        </p:nvSpPr>
        <p:spPr/>
        <p:txBody>
          <a:bodyPr/>
          <a:lstStyle/>
          <a:p>
            <a:fld id="{BA7E0D9D-EC0F-4D7B-8C97-08CDD9B3D738}" type="slidenum">
              <a:rPr lang="en-GB" smtClean="0"/>
              <a:t>‹#›</a:t>
            </a:fld>
            <a:endParaRPr lang="en-GB"/>
          </a:p>
        </p:txBody>
      </p:sp>
    </p:spTree>
    <p:extLst>
      <p:ext uri="{BB962C8B-B14F-4D97-AF65-F5344CB8AC3E}">
        <p14:creationId xmlns:p14="http://schemas.microsoft.com/office/powerpoint/2010/main" val="246872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C009-5E2B-4AAC-8892-4795A33869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8E89CA-9443-4966-8C3A-F8FA8B3E709B}"/>
              </a:ext>
            </a:extLst>
          </p:cNvPr>
          <p:cNvSpPr>
            <a:spLocks noGrp="1"/>
          </p:cNvSpPr>
          <p:nvPr>
            <p:ph type="dt" sz="half" idx="10"/>
          </p:nvPr>
        </p:nvSpPr>
        <p:spPr/>
        <p:txBody>
          <a:bodyPr/>
          <a:lstStyle/>
          <a:p>
            <a:fld id="{20BC3A17-DE86-43F4-8E8E-4E116F42028D}" type="datetimeFigureOut">
              <a:rPr lang="en-GB" smtClean="0"/>
              <a:t>29/06/2026</a:t>
            </a:fld>
            <a:endParaRPr lang="en-GB"/>
          </a:p>
        </p:txBody>
      </p:sp>
      <p:sp>
        <p:nvSpPr>
          <p:cNvPr id="4" name="Footer Placeholder 3">
            <a:extLst>
              <a:ext uri="{FF2B5EF4-FFF2-40B4-BE49-F238E27FC236}">
                <a16:creationId xmlns:a16="http://schemas.microsoft.com/office/drawing/2014/main" id="{15BE1E71-9E92-4A4F-A327-24ECE53E39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D042B6-2BFC-4014-9DFB-0682EAB1EF7B}"/>
              </a:ext>
            </a:extLst>
          </p:cNvPr>
          <p:cNvSpPr>
            <a:spLocks noGrp="1"/>
          </p:cNvSpPr>
          <p:nvPr>
            <p:ph type="sldNum" sz="quarter" idx="12"/>
          </p:nvPr>
        </p:nvSpPr>
        <p:spPr/>
        <p:txBody>
          <a:bodyPr/>
          <a:lstStyle/>
          <a:p>
            <a:fld id="{BA7E0D9D-EC0F-4D7B-8C97-08CDD9B3D738}" type="slidenum">
              <a:rPr lang="en-GB" smtClean="0"/>
              <a:t>‹#›</a:t>
            </a:fld>
            <a:endParaRPr lang="en-GB"/>
          </a:p>
        </p:txBody>
      </p:sp>
    </p:spTree>
    <p:extLst>
      <p:ext uri="{BB962C8B-B14F-4D97-AF65-F5344CB8AC3E}">
        <p14:creationId xmlns:p14="http://schemas.microsoft.com/office/powerpoint/2010/main" val="165712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14B0B-43B4-49AA-A92B-E03463BFA503}"/>
              </a:ext>
            </a:extLst>
          </p:cNvPr>
          <p:cNvSpPr>
            <a:spLocks noGrp="1"/>
          </p:cNvSpPr>
          <p:nvPr>
            <p:ph type="dt" sz="half" idx="10"/>
          </p:nvPr>
        </p:nvSpPr>
        <p:spPr/>
        <p:txBody>
          <a:bodyPr/>
          <a:lstStyle/>
          <a:p>
            <a:fld id="{20BC3A17-DE86-43F4-8E8E-4E116F42028D}" type="datetimeFigureOut">
              <a:rPr lang="en-GB" smtClean="0"/>
              <a:t>29/06/2026</a:t>
            </a:fld>
            <a:endParaRPr lang="en-GB"/>
          </a:p>
        </p:txBody>
      </p:sp>
      <p:sp>
        <p:nvSpPr>
          <p:cNvPr id="3" name="Footer Placeholder 2">
            <a:extLst>
              <a:ext uri="{FF2B5EF4-FFF2-40B4-BE49-F238E27FC236}">
                <a16:creationId xmlns:a16="http://schemas.microsoft.com/office/drawing/2014/main" id="{4756E902-2972-494A-A9E9-2FC0513FFE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C52610-DC83-4357-9318-88565EA037FD}"/>
              </a:ext>
            </a:extLst>
          </p:cNvPr>
          <p:cNvSpPr>
            <a:spLocks noGrp="1"/>
          </p:cNvSpPr>
          <p:nvPr>
            <p:ph type="sldNum" sz="quarter" idx="12"/>
          </p:nvPr>
        </p:nvSpPr>
        <p:spPr/>
        <p:txBody>
          <a:bodyPr/>
          <a:lstStyle/>
          <a:p>
            <a:fld id="{BA7E0D9D-EC0F-4D7B-8C97-08CDD9B3D738}" type="slidenum">
              <a:rPr lang="en-GB" smtClean="0"/>
              <a:t>‹#›</a:t>
            </a:fld>
            <a:endParaRPr lang="en-GB"/>
          </a:p>
        </p:txBody>
      </p:sp>
    </p:spTree>
    <p:extLst>
      <p:ext uri="{BB962C8B-B14F-4D97-AF65-F5344CB8AC3E}">
        <p14:creationId xmlns:p14="http://schemas.microsoft.com/office/powerpoint/2010/main" val="249380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E026-CAF6-4AEE-B792-79B072411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1B3A3C-6B71-4ED9-8BA9-E2569FCBB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68BAA9-B2CA-4B96-9D95-F824FF94C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68F077-462D-4785-A11A-88134A42983E}"/>
              </a:ext>
            </a:extLst>
          </p:cNvPr>
          <p:cNvSpPr>
            <a:spLocks noGrp="1"/>
          </p:cNvSpPr>
          <p:nvPr>
            <p:ph type="dt" sz="half" idx="10"/>
          </p:nvPr>
        </p:nvSpPr>
        <p:spPr/>
        <p:txBody>
          <a:bodyPr/>
          <a:lstStyle/>
          <a:p>
            <a:fld id="{20BC3A17-DE86-43F4-8E8E-4E116F42028D}" type="datetimeFigureOut">
              <a:rPr lang="en-GB" smtClean="0"/>
              <a:t>29/06/2026</a:t>
            </a:fld>
            <a:endParaRPr lang="en-GB"/>
          </a:p>
        </p:txBody>
      </p:sp>
      <p:sp>
        <p:nvSpPr>
          <p:cNvPr id="6" name="Footer Placeholder 5">
            <a:extLst>
              <a:ext uri="{FF2B5EF4-FFF2-40B4-BE49-F238E27FC236}">
                <a16:creationId xmlns:a16="http://schemas.microsoft.com/office/drawing/2014/main" id="{E38DD220-4F02-4623-ABDB-A45C470320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6F5910-F188-47E6-A278-7E16BCD65BE6}"/>
              </a:ext>
            </a:extLst>
          </p:cNvPr>
          <p:cNvSpPr>
            <a:spLocks noGrp="1"/>
          </p:cNvSpPr>
          <p:nvPr>
            <p:ph type="sldNum" sz="quarter" idx="12"/>
          </p:nvPr>
        </p:nvSpPr>
        <p:spPr/>
        <p:txBody>
          <a:bodyPr/>
          <a:lstStyle/>
          <a:p>
            <a:fld id="{BA7E0D9D-EC0F-4D7B-8C97-08CDD9B3D738}" type="slidenum">
              <a:rPr lang="en-GB" smtClean="0"/>
              <a:t>‹#›</a:t>
            </a:fld>
            <a:endParaRPr lang="en-GB"/>
          </a:p>
        </p:txBody>
      </p:sp>
    </p:spTree>
    <p:extLst>
      <p:ext uri="{BB962C8B-B14F-4D97-AF65-F5344CB8AC3E}">
        <p14:creationId xmlns:p14="http://schemas.microsoft.com/office/powerpoint/2010/main" val="221819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0712-EF31-40B5-9D23-2B82DDC4F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F6368E-504B-40B9-85DE-8CCA50DDDE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95579F-C2D8-4D75-8352-536146121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2C80E1-9E99-4DB0-B44E-63959BB79E50}"/>
              </a:ext>
            </a:extLst>
          </p:cNvPr>
          <p:cNvSpPr>
            <a:spLocks noGrp="1"/>
          </p:cNvSpPr>
          <p:nvPr>
            <p:ph type="dt" sz="half" idx="10"/>
          </p:nvPr>
        </p:nvSpPr>
        <p:spPr/>
        <p:txBody>
          <a:bodyPr/>
          <a:lstStyle/>
          <a:p>
            <a:fld id="{20BC3A17-DE86-43F4-8E8E-4E116F42028D}" type="datetimeFigureOut">
              <a:rPr lang="en-GB" smtClean="0"/>
              <a:t>29/06/2026</a:t>
            </a:fld>
            <a:endParaRPr lang="en-GB"/>
          </a:p>
        </p:txBody>
      </p:sp>
      <p:sp>
        <p:nvSpPr>
          <p:cNvPr id="6" name="Footer Placeholder 5">
            <a:extLst>
              <a:ext uri="{FF2B5EF4-FFF2-40B4-BE49-F238E27FC236}">
                <a16:creationId xmlns:a16="http://schemas.microsoft.com/office/drawing/2014/main" id="{36CE6C3D-B0EF-4B30-8291-09496A1A26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304C92-E523-4F77-A12F-2A9BE72493AC}"/>
              </a:ext>
            </a:extLst>
          </p:cNvPr>
          <p:cNvSpPr>
            <a:spLocks noGrp="1"/>
          </p:cNvSpPr>
          <p:nvPr>
            <p:ph type="sldNum" sz="quarter" idx="12"/>
          </p:nvPr>
        </p:nvSpPr>
        <p:spPr/>
        <p:txBody>
          <a:bodyPr/>
          <a:lstStyle/>
          <a:p>
            <a:fld id="{BA7E0D9D-EC0F-4D7B-8C97-08CDD9B3D738}" type="slidenum">
              <a:rPr lang="en-GB" smtClean="0"/>
              <a:t>‹#›</a:t>
            </a:fld>
            <a:endParaRPr lang="en-GB"/>
          </a:p>
        </p:txBody>
      </p:sp>
    </p:spTree>
    <p:extLst>
      <p:ext uri="{BB962C8B-B14F-4D97-AF65-F5344CB8AC3E}">
        <p14:creationId xmlns:p14="http://schemas.microsoft.com/office/powerpoint/2010/main" val="392812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8FDBA-D75C-4EA5-9054-30B637BC53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42CD27-EE62-4CD8-8D46-223B7FD94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66DF32-BE2B-4339-86FE-B5654BCEEB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C3A17-DE86-43F4-8E8E-4E116F42028D}" type="datetimeFigureOut">
              <a:rPr lang="en-GB" smtClean="0"/>
              <a:t>29/06/2026</a:t>
            </a:fld>
            <a:endParaRPr lang="en-GB"/>
          </a:p>
        </p:txBody>
      </p:sp>
      <p:sp>
        <p:nvSpPr>
          <p:cNvPr id="5" name="Footer Placeholder 4">
            <a:extLst>
              <a:ext uri="{FF2B5EF4-FFF2-40B4-BE49-F238E27FC236}">
                <a16:creationId xmlns:a16="http://schemas.microsoft.com/office/drawing/2014/main" id="{FE71ACC0-4F34-48C3-B29A-8A92956BB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16723A-E58E-435C-B0C3-DF3BBAEE4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E0D9D-EC0F-4D7B-8C97-08CDD9B3D738}" type="slidenum">
              <a:rPr lang="en-GB" smtClean="0"/>
              <a:t>‹#›</a:t>
            </a:fld>
            <a:endParaRPr lang="en-GB"/>
          </a:p>
        </p:txBody>
      </p:sp>
    </p:spTree>
    <p:extLst>
      <p:ext uri="{BB962C8B-B14F-4D97-AF65-F5344CB8AC3E}">
        <p14:creationId xmlns:p14="http://schemas.microsoft.com/office/powerpoint/2010/main" val="1046077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YxveUez7DAM"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www.youtube.com/shorts/T5pDk7l8Ens" TargetMode="External"/><Relationship Id="rId4" Type="http://schemas.openxmlformats.org/officeDocument/2006/relationships/hyperlink" Target="https://www.youtube.com/shorts/qtZuNC-VAU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BSjt6-dzPvA"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OjOXW4ku0"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442" y="4209098"/>
            <a:ext cx="2625491"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2137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6773"/>
            <a:ext cx="3978910" cy="2733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121920" y="2936240"/>
            <a:ext cx="3599457" cy="954107"/>
          </a:xfrm>
          <a:prstGeom prst="rect">
            <a:avLst/>
          </a:prstGeom>
          <a:noFill/>
        </p:spPr>
        <p:txBody>
          <a:bodyPr wrap="square" rtlCol="0">
            <a:spAutoFit/>
          </a:bodyPr>
          <a:lstStyle/>
          <a:p>
            <a:pPr algn="ctr"/>
            <a:r>
              <a:rPr lang="en-GB" sz="2800" b="1" i="1" dirty="0">
                <a:solidFill>
                  <a:srgbClr val="0070C0"/>
                </a:solidFill>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3721377" y="371475"/>
            <a:ext cx="6715125" cy="523220"/>
          </a:xfrm>
          <a:prstGeom prst="rect">
            <a:avLst/>
          </a:prstGeom>
          <a:noFill/>
        </p:spPr>
        <p:txBody>
          <a:bodyPr wrap="square" lIns="91440" tIns="45720" rIns="91440" bIns="45720" rtlCol="0" anchor="t">
            <a:spAutoFit/>
          </a:bodyPr>
          <a:lstStyle/>
          <a:p>
            <a:r>
              <a:rPr lang="en-GB" sz="2800" b="1" u="sng" dirty="0"/>
              <a:t>Title: ECD Taster Lesson</a:t>
            </a:r>
          </a:p>
        </p:txBody>
      </p:sp>
      <p:sp>
        <p:nvSpPr>
          <p:cNvPr id="2" name="TextBox 1">
            <a:extLst>
              <a:ext uri="{FF2B5EF4-FFF2-40B4-BE49-F238E27FC236}">
                <a16:creationId xmlns:a16="http://schemas.microsoft.com/office/drawing/2014/main" id="{DD40849A-58A8-4EBA-9FD3-8C38F19A6997}"/>
              </a:ext>
            </a:extLst>
          </p:cNvPr>
          <p:cNvSpPr txBox="1"/>
          <p:nvPr/>
        </p:nvSpPr>
        <p:spPr>
          <a:xfrm>
            <a:off x="8636497" y="-101600"/>
            <a:ext cx="3230576" cy="1000273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t>DNA:</a:t>
            </a:r>
          </a:p>
          <a:p>
            <a:r>
              <a:rPr lang="en-US" sz="2800" dirty="0">
                <a:ea typeface="Calibri"/>
                <a:cs typeface="Calibri"/>
              </a:rPr>
              <a:t>Watch this short clip:</a:t>
            </a:r>
          </a:p>
          <a:p>
            <a:pPr marL="514350" indent="-514350">
              <a:buAutoNum type="arabicParenR"/>
            </a:pPr>
            <a:r>
              <a:rPr lang="en-US" sz="2800" dirty="0">
                <a:ea typeface="Calibri"/>
                <a:cs typeface="Calibri"/>
              </a:rPr>
              <a:t>What is the difference between gross and fine motor skills?</a:t>
            </a:r>
          </a:p>
          <a:p>
            <a:pPr marL="514350" indent="-514350">
              <a:buAutoNum type="arabicParenR"/>
            </a:pPr>
            <a:r>
              <a:rPr lang="en-US" sz="2800" dirty="0">
                <a:ea typeface="Calibri"/>
                <a:cs typeface="Calibri"/>
              </a:rPr>
              <a:t>Give examples of each.</a:t>
            </a:r>
          </a:p>
          <a:p>
            <a:pPr marL="514350" indent="-514350">
              <a:buAutoNum type="arabicParenR"/>
            </a:pPr>
            <a:r>
              <a:rPr lang="en-US" sz="2800" dirty="0">
                <a:ea typeface="Calibri"/>
                <a:cs typeface="Calibri"/>
              </a:rPr>
              <a:t>Why is physical development important?</a:t>
            </a:r>
          </a:p>
          <a:p>
            <a:r>
              <a:rPr lang="en-GB" sz="2800" dirty="0" err="1">
                <a:hlinkClick r:id="rId5"/>
              </a:rPr>
              <a:t>Nanopolix</a:t>
            </a:r>
            <a:r>
              <a:rPr lang="en-GB" sz="2800" dirty="0">
                <a:hlinkClick r:id="rId5"/>
              </a:rPr>
              <a:t> UK A58 V4 B1 H4 UK 16x9 VO1 YTB N </a:t>
            </a:r>
            <a:r>
              <a:rPr lang="en-GB" sz="2800" dirty="0" err="1">
                <a:hlinkClick r:id="rId5"/>
              </a:rPr>
              <a:t>N</a:t>
            </a:r>
            <a:endParaRPr lang="en-US" sz="2800" dirty="0">
              <a:ea typeface="Calibri"/>
              <a:cs typeface="Calibri"/>
            </a:endParaRPr>
          </a:p>
          <a:p>
            <a:pPr marL="514350" indent="-514350">
              <a:buAutoNum type="arabicParenR"/>
            </a:pPr>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a:p>
            <a:endParaRPr lang="en-US" sz="2800" b="1" dirty="0">
              <a:ea typeface="Calibri"/>
              <a:cs typeface="Calibri"/>
            </a:endParaRP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6"/>
          <a:stretch>
            <a:fillRect/>
          </a:stretch>
        </p:blipFill>
        <p:spPr>
          <a:xfrm>
            <a:off x="4180387" y="4494203"/>
            <a:ext cx="2026577" cy="2108247"/>
          </a:xfrm>
          <a:prstGeom prst="rect">
            <a:avLst/>
          </a:prstGeom>
        </p:spPr>
      </p:pic>
      <p:sp>
        <p:nvSpPr>
          <p:cNvPr id="7" name="TextBox 6">
            <a:extLst>
              <a:ext uri="{FF2B5EF4-FFF2-40B4-BE49-F238E27FC236}">
                <a16:creationId xmlns:a16="http://schemas.microsoft.com/office/drawing/2014/main" id="{2E25D792-40FE-3489-84BF-72BE834DE226}"/>
              </a:ext>
            </a:extLst>
          </p:cNvPr>
          <p:cNvSpPr txBox="1"/>
          <p:nvPr/>
        </p:nvSpPr>
        <p:spPr>
          <a:xfrm>
            <a:off x="3877734" y="1081121"/>
            <a:ext cx="4097866" cy="3046988"/>
          </a:xfrm>
          <a:prstGeom prst="rect">
            <a:avLst/>
          </a:prstGeom>
          <a:noFill/>
        </p:spPr>
        <p:txBody>
          <a:bodyPr wrap="square" rtlCol="0">
            <a:spAutoFit/>
          </a:bodyPr>
          <a:lstStyle/>
          <a:p>
            <a:r>
              <a:rPr lang="en-GB" sz="2400" b="1" dirty="0"/>
              <a:t>Welcome to Early Childhood Development</a:t>
            </a:r>
          </a:p>
          <a:p>
            <a:r>
              <a:rPr lang="en-GB" dirty="0"/>
              <a:t>Aims:</a:t>
            </a:r>
          </a:p>
          <a:p>
            <a:pPr marL="285750" indent="-285750">
              <a:buFont typeface="Arial" panose="020B0604020202020204" pitchFamily="34" charset="0"/>
              <a:buChar char="•"/>
            </a:pPr>
            <a:r>
              <a:rPr lang="en-GB" dirty="0"/>
              <a:t>To understand the course – content, structure and assessment</a:t>
            </a:r>
          </a:p>
          <a:p>
            <a:pPr marL="285750" indent="-285750">
              <a:buFont typeface="Arial" panose="020B0604020202020204" pitchFamily="34" charset="0"/>
              <a:buChar char="•"/>
            </a:pPr>
            <a:r>
              <a:rPr lang="en-GB" dirty="0"/>
              <a:t>To investigate physical norms</a:t>
            </a:r>
          </a:p>
          <a:p>
            <a:pPr marL="285750" indent="-285750">
              <a:buFont typeface="Arial" panose="020B0604020202020204" pitchFamily="34" charset="0"/>
              <a:buChar char="•"/>
            </a:pPr>
            <a:r>
              <a:rPr lang="en-GB" dirty="0"/>
              <a:t>To gain knowledge on fine motor skills</a:t>
            </a:r>
          </a:p>
          <a:p>
            <a:pPr marL="285750" indent="-285750">
              <a:buFont typeface="Arial" panose="020B0604020202020204" pitchFamily="34" charset="0"/>
              <a:buChar char="•"/>
            </a:pPr>
            <a:r>
              <a:rPr lang="en-GB" dirty="0"/>
              <a:t>Design an activity on fine motor skills</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7475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CC1C-27E8-05D9-D1B0-2D6281466155}"/>
              </a:ext>
            </a:extLst>
          </p:cNvPr>
          <p:cNvSpPr>
            <a:spLocks noGrp="1"/>
          </p:cNvSpPr>
          <p:nvPr>
            <p:ph type="title"/>
          </p:nvPr>
        </p:nvSpPr>
        <p:spPr>
          <a:xfrm>
            <a:off x="907473" y="-1031"/>
            <a:ext cx="10515600" cy="1325563"/>
          </a:xfrm>
          <a:solidFill>
            <a:srgbClr val="FFFF00"/>
          </a:solidFill>
        </p:spPr>
        <p:txBody>
          <a:bodyPr/>
          <a:lstStyle/>
          <a:p>
            <a:pPr algn="ctr"/>
            <a:r>
              <a:rPr lang="en-US">
                <a:ea typeface="Calibri Light"/>
                <a:cs typeface="Calibri Light"/>
              </a:rPr>
              <a:t>Unit 1 – Children's Development</a:t>
            </a:r>
          </a:p>
        </p:txBody>
      </p:sp>
      <p:pic>
        <p:nvPicPr>
          <p:cNvPr id="4" name="Content Placeholder 3" descr="Physical Development – EDP 3273 Child Development">
            <a:extLst>
              <a:ext uri="{FF2B5EF4-FFF2-40B4-BE49-F238E27FC236}">
                <a16:creationId xmlns:a16="http://schemas.microsoft.com/office/drawing/2014/main" id="{AAF7A5FF-DEBC-F282-9217-BB811389F138}"/>
              </a:ext>
            </a:extLst>
          </p:cNvPr>
          <p:cNvPicPr>
            <a:picLocks noGrp="1" noChangeAspect="1"/>
          </p:cNvPicPr>
          <p:nvPr>
            <p:ph idx="1"/>
          </p:nvPr>
        </p:nvPicPr>
        <p:blipFill>
          <a:blip r:embed="rId2"/>
          <a:stretch>
            <a:fillRect/>
          </a:stretch>
        </p:blipFill>
        <p:spPr>
          <a:xfrm>
            <a:off x="1212177" y="1093314"/>
            <a:ext cx="9757749" cy="5637831"/>
          </a:xfrm>
          <a:prstGeom prst="rect">
            <a:avLst/>
          </a:prstGeom>
        </p:spPr>
      </p:pic>
    </p:spTree>
    <p:extLst>
      <p:ext uri="{BB962C8B-B14F-4D97-AF65-F5344CB8AC3E}">
        <p14:creationId xmlns:p14="http://schemas.microsoft.com/office/powerpoint/2010/main" val="146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DCCF34-B68F-426B-05D0-69F67C481DF5}"/>
              </a:ext>
            </a:extLst>
          </p:cNvPr>
          <p:cNvSpPr>
            <a:spLocks noGrp="1"/>
          </p:cNvSpPr>
          <p:nvPr>
            <p:ph type="title"/>
          </p:nvPr>
        </p:nvSpPr>
        <p:spPr>
          <a:xfrm>
            <a:off x="1315272" y="184689"/>
            <a:ext cx="10064409" cy="1360728"/>
          </a:xfrm>
          <a:solidFill>
            <a:srgbClr val="FFFF00"/>
          </a:solidFill>
        </p:spPr>
        <p:txBody>
          <a:bodyPr anchor="b">
            <a:normAutofit/>
          </a:bodyPr>
          <a:lstStyle/>
          <a:p>
            <a:pPr algn="ctr"/>
            <a:r>
              <a:rPr lang="en-US" sz="3600" b="1" dirty="0">
                <a:ea typeface="Calibri Light"/>
                <a:cs typeface="Calibri Light"/>
              </a:rPr>
              <a:t>Unit 1 – Children's Development</a:t>
            </a:r>
            <a:br>
              <a:rPr lang="en-US" sz="3600" b="1" dirty="0">
                <a:ea typeface="Calibri Light"/>
                <a:cs typeface="Calibri Light"/>
              </a:rPr>
            </a:br>
            <a:r>
              <a:rPr lang="en-US" sz="3600" b="1" dirty="0">
                <a:ea typeface="Calibri Light"/>
                <a:cs typeface="Calibri Light"/>
              </a:rPr>
              <a:t>Task</a:t>
            </a:r>
          </a:p>
        </p:txBody>
      </p:sp>
      <p:sp>
        <p:nvSpPr>
          <p:cNvPr id="3" name="Content Placeholder 2">
            <a:extLst>
              <a:ext uri="{FF2B5EF4-FFF2-40B4-BE49-F238E27FC236}">
                <a16:creationId xmlns:a16="http://schemas.microsoft.com/office/drawing/2014/main" id="{3C1E2190-8CCC-480A-E66A-D491242AED82}"/>
              </a:ext>
            </a:extLst>
          </p:cNvPr>
          <p:cNvSpPr>
            <a:spLocks noGrp="1"/>
          </p:cNvSpPr>
          <p:nvPr>
            <p:ph idx="1"/>
          </p:nvPr>
        </p:nvSpPr>
        <p:spPr>
          <a:xfrm>
            <a:off x="295973" y="2584058"/>
            <a:ext cx="4938228" cy="3673615"/>
          </a:xfrm>
        </p:spPr>
        <p:txBody>
          <a:bodyPr vert="horz" lIns="91440" tIns="45720" rIns="91440" bIns="45720" rtlCol="0" anchor="t">
            <a:noAutofit/>
          </a:bodyPr>
          <a:lstStyle/>
          <a:p>
            <a:pPr marL="0" indent="0">
              <a:buNone/>
            </a:pPr>
            <a:r>
              <a:rPr lang="en-US" dirty="0">
                <a:ea typeface="Calibri" panose="020F0502020204030204"/>
                <a:cs typeface="Calibri" panose="020F0502020204030204"/>
              </a:rPr>
              <a:t>Using the </a:t>
            </a:r>
            <a:r>
              <a:rPr lang="en-US" b="1" i="1" dirty="0">
                <a:ea typeface="Calibri" panose="020F0502020204030204"/>
                <a:cs typeface="Calibri" panose="020F0502020204030204"/>
              </a:rPr>
              <a:t>'Development Matters'</a:t>
            </a:r>
            <a:r>
              <a:rPr lang="en-US" dirty="0">
                <a:ea typeface="Calibri" panose="020F0502020204030204"/>
                <a:cs typeface="Calibri" panose="020F0502020204030204"/>
              </a:rPr>
              <a:t> document, on A3 paper, create your own Physical Developmental graph / flow diagram / graphic.    </a:t>
            </a:r>
          </a:p>
          <a:p>
            <a:pPr marL="0" indent="0">
              <a:buNone/>
            </a:pPr>
            <a:r>
              <a:rPr lang="en-US" dirty="0">
                <a:ea typeface="Calibri" panose="020F0502020204030204"/>
                <a:cs typeface="Calibri" panose="020F0502020204030204"/>
              </a:rPr>
              <a:t>How and when do children develop between ages birth and 4, with a focus on Physical Development.</a:t>
            </a:r>
          </a:p>
          <a:p>
            <a:pPr marL="0" indent="0">
              <a:buNone/>
            </a:pPr>
            <a:endParaRPr lang="en-US" dirty="0">
              <a:ea typeface="Calibri" panose="020F0502020204030204"/>
              <a:cs typeface="Calibri" panose="020F0502020204030204"/>
            </a:endParaRPr>
          </a:p>
          <a:p>
            <a:pPr marL="0" indent="0">
              <a:buNone/>
            </a:pPr>
            <a:endParaRPr lang="en-US" sz="1800">
              <a:ea typeface="Calibri" panose="020F0502020204030204"/>
              <a:cs typeface="Calibri" panose="020F0502020204030204"/>
            </a:endParaRPr>
          </a:p>
          <a:p>
            <a:pPr marL="0" indent="0">
              <a:buNone/>
            </a:pPr>
            <a:endParaRPr lang="en-US" sz="1800">
              <a:ea typeface="Calibri" panose="020F0502020204030204"/>
              <a:cs typeface="Calibri" panose="020F0502020204030204"/>
            </a:endParaRPr>
          </a:p>
        </p:txBody>
      </p:sp>
      <p:pic>
        <p:nvPicPr>
          <p:cNvPr id="5" name="Picture 4" descr="Physical Development">
            <a:extLst>
              <a:ext uri="{FF2B5EF4-FFF2-40B4-BE49-F238E27FC236}">
                <a16:creationId xmlns:a16="http://schemas.microsoft.com/office/drawing/2014/main" id="{B236D309-99CC-E31A-4DE9-9C0835A3176E}"/>
              </a:ext>
            </a:extLst>
          </p:cNvPr>
          <p:cNvPicPr>
            <a:picLocks noChangeAspect="1"/>
          </p:cNvPicPr>
          <p:nvPr/>
        </p:nvPicPr>
        <p:blipFill>
          <a:blip r:embed="rId2"/>
          <a:stretch>
            <a:fillRect/>
          </a:stretch>
        </p:blipFill>
        <p:spPr>
          <a:xfrm>
            <a:off x="5602197" y="2469353"/>
            <a:ext cx="6293000" cy="3799551"/>
          </a:xfrm>
          <a:prstGeom prst="rect">
            <a:avLst/>
          </a:prstGeom>
        </p:spPr>
      </p:pic>
    </p:spTree>
    <p:extLst>
      <p:ext uri="{BB962C8B-B14F-4D97-AF65-F5344CB8AC3E}">
        <p14:creationId xmlns:p14="http://schemas.microsoft.com/office/powerpoint/2010/main" val="73508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A2C6-47CE-1EB0-1B59-42FFE8F6EF3E}"/>
              </a:ext>
            </a:extLst>
          </p:cNvPr>
          <p:cNvSpPr>
            <a:spLocks noGrp="1"/>
          </p:cNvSpPr>
          <p:nvPr>
            <p:ph type="title"/>
          </p:nvPr>
        </p:nvSpPr>
        <p:spPr>
          <a:solidFill>
            <a:srgbClr val="FFFF00"/>
          </a:solidFill>
        </p:spPr>
        <p:txBody>
          <a:bodyPr/>
          <a:lstStyle/>
          <a:p>
            <a:pPr algn="ctr"/>
            <a:r>
              <a:rPr lang="en-US" dirty="0">
                <a:ea typeface="Calibri Light"/>
                <a:cs typeface="Calibri Light"/>
              </a:rPr>
              <a:t>Unit 1 – Gross and Fine Motor skills</a:t>
            </a:r>
            <a:endParaRPr lang="en-US" dirty="0"/>
          </a:p>
        </p:txBody>
      </p:sp>
      <p:pic>
        <p:nvPicPr>
          <p:cNvPr id="4" name="Content Placeholder 3" descr="Gross Motor Skills: What They Are, Development &amp; Examples">
            <a:extLst>
              <a:ext uri="{FF2B5EF4-FFF2-40B4-BE49-F238E27FC236}">
                <a16:creationId xmlns:a16="http://schemas.microsoft.com/office/drawing/2014/main" id="{CCAEAC71-43AC-B961-FEBF-2B4D084E2B6D}"/>
              </a:ext>
            </a:extLst>
          </p:cNvPr>
          <p:cNvPicPr>
            <a:picLocks noGrp="1" noChangeAspect="1"/>
          </p:cNvPicPr>
          <p:nvPr>
            <p:ph idx="1"/>
          </p:nvPr>
        </p:nvPicPr>
        <p:blipFill>
          <a:blip r:embed="rId2"/>
          <a:stretch>
            <a:fillRect/>
          </a:stretch>
        </p:blipFill>
        <p:spPr>
          <a:xfrm>
            <a:off x="-1525" y="1689553"/>
            <a:ext cx="3142658" cy="5258481"/>
          </a:xfrm>
          <a:prstGeom prst="rect">
            <a:avLst/>
          </a:prstGeom>
        </p:spPr>
      </p:pic>
      <p:pic>
        <p:nvPicPr>
          <p:cNvPr id="5" name="Picture 4" descr="OT and PT Development Norms | Allison Fors, Inc.">
            <a:extLst>
              <a:ext uri="{FF2B5EF4-FFF2-40B4-BE49-F238E27FC236}">
                <a16:creationId xmlns:a16="http://schemas.microsoft.com/office/drawing/2014/main" id="{179A31F9-20E9-E4BA-CF74-F140E6A6EBF4}"/>
              </a:ext>
            </a:extLst>
          </p:cNvPr>
          <p:cNvPicPr>
            <a:picLocks noChangeAspect="1"/>
          </p:cNvPicPr>
          <p:nvPr/>
        </p:nvPicPr>
        <p:blipFill>
          <a:blip r:embed="rId3"/>
          <a:stretch>
            <a:fillRect/>
          </a:stretch>
        </p:blipFill>
        <p:spPr>
          <a:xfrm>
            <a:off x="6894285" y="1596571"/>
            <a:ext cx="5297715" cy="5261429"/>
          </a:xfrm>
          <a:prstGeom prst="rect">
            <a:avLst/>
          </a:prstGeom>
        </p:spPr>
      </p:pic>
      <p:sp>
        <p:nvSpPr>
          <p:cNvPr id="6" name="TextBox 5">
            <a:extLst>
              <a:ext uri="{FF2B5EF4-FFF2-40B4-BE49-F238E27FC236}">
                <a16:creationId xmlns:a16="http://schemas.microsoft.com/office/drawing/2014/main" id="{4992AC1B-572B-FDB8-5759-1C6AA29E8A63}"/>
              </a:ext>
            </a:extLst>
          </p:cNvPr>
          <p:cNvSpPr txBox="1"/>
          <p:nvPr/>
        </p:nvSpPr>
        <p:spPr>
          <a:xfrm>
            <a:off x="3835400" y="1712686"/>
            <a:ext cx="28278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fine motor skills | sand | tracing | identification | pattern writing |</a:t>
            </a:r>
          </a:p>
          <a:p>
            <a:endParaRPr lang="en-US" dirty="0">
              <a:ea typeface="Calibri"/>
              <a:cs typeface="Calibri"/>
            </a:endParaRPr>
          </a:p>
        </p:txBody>
      </p:sp>
      <p:sp>
        <p:nvSpPr>
          <p:cNvPr id="7" name="TextBox 6">
            <a:extLst>
              <a:ext uri="{FF2B5EF4-FFF2-40B4-BE49-F238E27FC236}">
                <a16:creationId xmlns:a16="http://schemas.microsoft.com/office/drawing/2014/main" id="{F51C3B57-05B4-51C0-F96B-579F6935BAC6}"/>
              </a:ext>
            </a:extLst>
          </p:cNvPr>
          <p:cNvSpPr txBox="1"/>
          <p:nvPr/>
        </p:nvSpPr>
        <p:spPr>
          <a:xfrm>
            <a:off x="3757359" y="3209471"/>
            <a:ext cx="29059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#shorts gross motor skill activity l physical Activity kids l preschool activities</a:t>
            </a:r>
          </a:p>
          <a:p>
            <a:endParaRPr lang="en-US" dirty="0">
              <a:ea typeface="Calibri"/>
              <a:cs typeface="Calibri"/>
            </a:endParaRPr>
          </a:p>
        </p:txBody>
      </p:sp>
    </p:spTree>
    <p:extLst>
      <p:ext uri="{BB962C8B-B14F-4D97-AF65-F5344CB8AC3E}">
        <p14:creationId xmlns:p14="http://schemas.microsoft.com/office/powerpoint/2010/main" val="109812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73020-6995-B7E5-A163-2D655EB24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DB9E7-AD6E-E1E7-B940-0FC5DA4F19B4}"/>
              </a:ext>
            </a:extLst>
          </p:cNvPr>
          <p:cNvSpPr>
            <a:spLocks noGrp="1"/>
          </p:cNvSpPr>
          <p:nvPr>
            <p:ph type="title"/>
          </p:nvPr>
        </p:nvSpPr>
        <p:spPr>
          <a:solidFill>
            <a:srgbClr val="FFFF00"/>
          </a:solidFill>
        </p:spPr>
        <p:txBody>
          <a:bodyPr/>
          <a:lstStyle/>
          <a:p>
            <a:pPr algn="ctr"/>
            <a:r>
              <a:rPr lang="en-US" dirty="0">
                <a:ea typeface="Calibri Light"/>
                <a:cs typeface="Calibri Light"/>
              </a:rPr>
              <a:t>Unit 1 – Gross and Fine Motor skills</a:t>
            </a:r>
            <a:br>
              <a:rPr lang="en-US" dirty="0">
                <a:ea typeface="Calibri Light"/>
                <a:cs typeface="Calibri Light"/>
              </a:rPr>
            </a:br>
            <a:r>
              <a:rPr lang="en-US" dirty="0">
                <a:ea typeface="Calibri Light"/>
                <a:cs typeface="Calibri Light"/>
              </a:rPr>
              <a:t>Task</a:t>
            </a:r>
            <a:endParaRPr lang="en-US" dirty="0"/>
          </a:p>
        </p:txBody>
      </p:sp>
      <p:sp>
        <p:nvSpPr>
          <p:cNvPr id="9" name="Rectangle: Rounded Corners 8">
            <a:extLst>
              <a:ext uri="{FF2B5EF4-FFF2-40B4-BE49-F238E27FC236}">
                <a16:creationId xmlns:a16="http://schemas.microsoft.com/office/drawing/2014/main" id="{FB2F6F9C-DB5F-B37C-10DD-0A97D1FA8757}"/>
              </a:ext>
            </a:extLst>
          </p:cNvPr>
          <p:cNvSpPr/>
          <p:nvPr/>
        </p:nvSpPr>
        <p:spPr>
          <a:xfrm>
            <a:off x="395844" y="2325584"/>
            <a:ext cx="11222181" cy="3691246"/>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a typeface="Calibri"/>
                <a:cs typeface="Calibri"/>
              </a:rPr>
              <a:t>Your task is to design either a Gross motor skills or Fine motor skills activity, using the resources available to you.  You should use the planning sheet and explain why you believe this activity is important to enhance Gross or Fine motor skills.</a:t>
            </a:r>
          </a:p>
          <a:p>
            <a:pPr algn="ctr"/>
            <a:endParaRPr lang="en-US" sz="2400" dirty="0">
              <a:solidFill>
                <a:schemeClr val="tx1"/>
              </a:solidFill>
              <a:ea typeface="Calibri"/>
              <a:cs typeface="Calibri"/>
            </a:endParaRPr>
          </a:p>
          <a:p>
            <a:pPr algn="ctr"/>
            <a:r>
              <a:rPr lang="en-US" sz="2400" dirty="0">
                <a:solidFill>
                  <a:schemeClr val="tx1"/>
                </a:solidFill>
                <a:ea typeface="Calibri"/>
                <a:cs typeface="Calibri"/>
              </a:rPr>
              <a:t>If you have time towards the end of the session, do the activity with your partner Remember to introduce the activity to your partner and give clear instructions.</a:t>
            </a:r>
          </a:p>
        </p:txBody>
      </p:sp>
    </p:spTree>
    <p:extLst>
      <p:ext uri="{BB962C8B-B14F-4D97-AF65-F5344CB8AC3E}">
        <p14:creationId xmlns:p14="http://schemas.microsoft.com/office/powerpoint/2010/main" val="1518898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E4ABC-C857-4816-A453-21F1B046DFA9}"/>
              </a:ext>
            </a:extLst>
          </p:cNvPr>
          <p:cNvSpPr>
            <a:spLocks noGrp="1"/>
          </p:cNvSpPr>
          <p:nvPr>
            <p:ph type="title"/>
          </p:nvPr>
        </p:nvSpPr>
        <p:spPr>
          <a:solidFill>
            <a:srgbClr val="FFFF00"/>
          </a:solidFill>
        </p:spPr>
        <p:txBody>
          <a:bodyPr/>
          <a:lstStyle/>
          <a:p>
            <a:pPr algn="ctr"/>
            <a:r>
              <a:rPr lang="en-GB"/>
              <a:t>Unit 2 – Keeping Children Safe</a:t>
            </a:r>
          </a:p>
        </p:txBody>
      </p:sp>
      <p:sp>
        <p:nvSpPr>
          <p:cNvPr id="4" name="Content Placeholder 3">
            <a:extLst>
              <a:ext uri="{FF2B5EF4-FFF2-40B4-BE49-F238E27FC236}">
                <a16:creationId xmlns:a16="http://schemas.microsoft.com/office/drawing/2014/main" id="{4822B345-98AA-424B-935E-948AADBBF78D}"/>
              </a:ext>
            </a:extLst>
          </p:cNvPr>
          <p:cNvSpPr>
            <a:spLocks noGrp="1"/>
          </p:cNvSpPr>
          <p:nvPr>
            <p:ph sz="half" idx="1"/>
          </p:nvPr>
        </p:nvSpPr>
        <p:spPr/>
        <p:txBody>
          <a:bodyPr/>
          <a:lstStyle/>
          <a:p>
            <a:pPr marL="0" indent="0" algn="ctr">
              <a:buNone/>
            </a:pPr>
            <a:r>
              <a:rPr lang="en-GB" b="1" u="sng"/>
              <a:t>Case study – Victoria </a:t>
            </a:r>
          </a:p>
          <a:p>
            <a:pPr marL="0" indent="0">
              <a:buNone/>
            </a:pPr>
            <a:endParaRPr lang="en-GB"/>
          </a:p>
          <a:p>
            <a:pPr marL="0" indent="0">
              <a:buNone/>
            </a:pPr>
            <a:r>
              <a:rPr lang="en-GB">
                <a:hlinkClick r:id="rId2"/>
              </a:rPr>
              <a:t>The Abuse and Murder of Victoria Climbié – YouTube</a:t>
            </a:r>
            <a:endParaRPr lang="en-GB"/>
          </a:p>
          <a:p>
            <a:pPr marL="0" indent="0">
              <a:buNone/>
            </a:pPr>
            <a:endParaRPr lang="en-GB"/>
          </a:p>
          <a:p>
            <a:pPr marL="0" indent="0">
              <a:buNone/>
            </a:pPr>
            <a:endParaRPr lang="en-GB"/>
          </a:p>
          <a:p>
            <a:pPr marL="0" indent="0">
              <a:buNone/>
            </a:pPr>
            <a:endParaRPr lang="en-GB"/>
          </a:p>
          <a:p>
            <a:pPr marL="0" indent="0">
              <a:buNone/>
            </a:pPr>
            <a:endParaRPr lang="en-GB"/>
          </a:p>
        </p:txBody>
      </p:sp>
      <p:sp>
        <p:nvSpPr>
          <p:cNvPr id="5" name="Content Placeholder 4">
            <a:extLst>
              <a:ext uri="{FF2B5EF4-FFF2-40B4-BE49-F238E27FC236}">
                <a16:creationId xmlns:a16="http://schemas.microsoft.com/office/drawing/2014/main" id="{CB338CB9-BD78-47D5-94CC-CFB1882D15EE}"/>
              </a:ext>
            </a:extLst>
          </p:cNvPr>
          <p:cNvSpPr>
            <a:spLocks noGrp="1"/>
          </p:cNvSpPr>
          <p:nvPr>
            <p:ph sz="half" idx="2"/>
          </p:nvPr>
        </p:nvSpPr>
        <p:spPr/>
        <p:txBody>
          <a:bodyPr/>
          <a:lstStyle/>
          <a:p>
            <a:pPr marL="0" indent="0">
              <a:buNone/>
            </a:pPr>
            <a:r>
              <a:rPr lang="en-GB"/>
              <a:t>Thinking about keeping children safe in their homes, at school and outside in the community …</a:t>
            </a:r>
          </a:p>
          <a:p>
            <a:pPr marL="0" indent="0">
              <a:buNone/>
            </a:pPr>
            <a:endParaRPr lang="en-GB"/>
          </a:p>
          <a:p>
            <a:pPr marL="514350" indent="-514350">
              <a:buAutoNum type="arabicParenR"/>
            </a:pPr>
            <a:r>
              <a:rPr lang="en-GB"/>
              <a:t>Whose responsibility is it to keep children safe?</a:t>
            </a:r>
          </a:p>
          <a:p>
            <a:pPr marL="514350" indent="-514350">
              <a:buAutoNum type="arabicParenR"/>
            </a:pPr>
            <a:r>
              <a:rPr lang="en-GB"/>
              <a:t>Who should have been responsible for Victoria?</a:t>
            </a:r>
          </a:p>
          <a:p>
            <a:pPr marL="514350" indent="-514350">
              <a:buAutoNum type="arabicParenR"/>
            </a:pPr>
            <a:r>
              <a:rPr lang="en-GB"/>
              <a:t>Who failed Victoria?</a:t>
            </a:r>
          </a:p>
        </p:txBody>
      </p:sp>
      <p:pic>
        <p:nvPicPr>
          <p:cNvPr id="6" name="Picture 5">
            <a:extLst>
              <a:ext uri="{FF2B5EF4-FFF2-40B4-BE49-F238E27FC236}">
                <a16:creationId xmlns:a16="http://schemas.microsoft.com/office/drawing/2014/main" id="{4C38D9B2-AC17-4C2E-9CDD-DF37D8DD0D63}"/>
              </a:ext>
            </a:extLst>
          </p:cNvPr>
          <p:cNvPicPr>
            <a:picLocks noChangeAspect="1"/>
          </p:cNvPicPr>
          <p:nvPr/>
        </p:nvPicPr>
        <p:blipFill>
          <a:blip r:embed="rId3"/>
          <a:stretch>
            <a:fillRect/>
          </a:stretch>
        </p:blipFill>
        <p:spPr>
          <a:xfrm>
            <a:off x="838200" y="3880908"/>
            <a:ext cx="4334933" cy="2533650"/>
          </a:xfrm>
          <a:prstGeom prst="rect">
            <a:avLst/>
          </a:prstGeom>
        </p:spPr>
      </p:pic>
    </p:spTree>
    <p:extLst>
      <p:ext uri="{BB962C8B-B14F-4D97-AF65-F5344CB8AC3E}">
        <p14:creationId xmlns:p14="http://schemas.microsoft.com/office/powerpoint/2010/main" val="221602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with Corners Rounded 1">
            <a:extLst>
              <a:ext uri="{FF2B5EF4-FFF2-40B4-BE49-F238E27FC236}">
                <a16:creationId xmlns:a16="http://schemas.microsoft.com/office/drawing/2014/main" id="{68DDD3C2-879B-61B1-EE80-960C165532CB}"/>
              </a:ext>
            </a:extLst>
          </p:cNvPr>
          <p:cNvSpPr/>
          <p:nvPr/>
        </p:nvSpPr>
        <p:spPr>
          <a:xfrm>
            <a:off x="8275467" y="3058"/>
            <a:ext cx="3822189" cy="3742762"/>
          </a:xfrm>
          <a:prstGeom prst="wedgeRoundRectCallout">
            <a:avLst/>
          </a:prstGeom>
          <a:solidFill>
            <a:srgbClr val="8245C4">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a:lnSpc>
                <a:spcPct val="90000"/>
              </a:lnSpc>
              <a:spcAft>
                <a:spcPts val="600"/>
              </a:spcAft>
            </a:pPr>
            <a:r>
              <a:rPr lang="en-US" sz="2400" dirty="0">
                <a:solidFill>
                  <a:schemeClr val="tx1"/>
                </a:solidFill>
                <a:latin typeface="Kristen ITC"/>
              </a:rPr>
              <a:t>Please ensure you are doing the Summer Work, including the Reading tasks.</a:t>
            </a:r>
            <a:endParaRPr lang="en-US" sz="2400">
              <a:solidFill>
                <a:schemeClr val="tx1"/>
              </a:solidFill>
              <a:latin typeface="Kristen ITC"/>
              <a:ea typeface="Calibri"/>
              <a:cs typeface="Calibri"/>
            </a:endParaRPr>
          </a:p>
          <a:p>
            <a:pPr indent="-228600">
              <a:lnSpc>
                <a:spcPct val="90000"/>
              </a:lnSpc>
              <a:spcAft>
                <a:spcPts val="600"/>
              </a:spcAft>
              <a:buFont typeface="Arial" panose="020B0604020202020204" pitchFamily="34" charset="0"/>
              <a:buChar char="•"/>
            </a:pPr>
            <a:endParaRPr lang="en-US" sz="2400" dirty="0">
              <a:solidFill>
                <a:schemeClr val="tx1"/>
              </a:solidFill>
              <a:latin typeface="Kristen ITC"/>
              <a:ea typeface="Calibri"/>
              <a:cs typeface="Calibri"/>
            </a:endParaRPr>
          </a:p>
          <a:p>
            <a:pPr>
              <a:lnSpc>
                <a:spcPct val="90000"/>
              </a:lnSpc>
              <a:spcAft>
                <a:spcPts val="600"/>
              </a:spcAft>
            </a:pPr>
            <a:r>
              <a:rPr lang="en-US" sz="2400" dirty="0">
                <a:solidFill>
                  <a:schemeClr val="tx1"/>
                </a:solidFill>
                <a:latin typeface="Kristen ITC"/>
              </a:rPr>
              <a:t>I am really looking forward to teaching you in September!</a:t>
            </a:r>
            <a:endParaRPr lang="en-US" sz="2400">
              <a:solidFill>
                <a:schemeClr val="tx1"/>
              </a:solidFill>
              <a:latin typeface="Kristen ITC"/>
              <a:ea typeface="Calibri"/>
              <a:cs typeface="Calibri"/>
            </a:endParaRPr>
          </a:p>
        </p:txBody>
      </p:sp>
      <p:pic>
        <p:nvPicPr>
          <p:cNvPr id="4" name="Picture 3" descr="Understanding Child Development Stages - Top Play School In India">
            <a:extLst>
              <a:ext uri="{FF2B5EF4-FFF2-40B4-BE49-F238E27FC236}">
                <a16:creationId xmlns:a16="http://schemas.microsoft.com/office/drawing/2014/main" id="{68D88AC3-1EF3-4362-8A63-D159F0E834DA}"/>
              </a:ext>
            </a:extLst>
          </p:cNvPr>
          <p:cNvPicPr>
            <a:picLocks noChangeAspect="1"/>
          </p:cNvPicPr>
          <p:nvPr/>
        </p:nvPicPr>
        <p:blipFill>
          <a:blip r:embed="rId2"/>
          <a:stretch>
            <a:fillRect/>
          </a:stretch>
        </p:blipFill>
        <p:spPr>
          <a:xfrm>
            <a:off x="-4535" y="2286000"/>
            <a:ext cx="8191500" cy="4572000"/>
          </a:xfrm>
          <a:prstGeom prst="rect">
            <a:avLst/>
          </a:prstGeom>
        </p:spPr>
      </p:pic>
    </p:spTree>
    <p:extLst>
      <p:ext uri="{BB962C8B-B14F-4D97-AF65-F5344CB8AC3E}">
        <p14:creationId xmlns:p14="http://schemas.microsoft.com/office/powerpoint/2010/main" val="354219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5CEE5-BE8C-4F33-A9BE-701315183D94}"/>
              </a:ext>
            </a:extLst>
          </p:cNvPr>
          <p:cNvSpPr/>
          <p:nvPr/>
        </p:nvSpPr>
        <p:spPr>
          <a:xfrm>
            <a:off x="557048" y="151179"/>
            <a:ext cx="6096000" cy="6555641"/>
          </a:xfrm>
          <a:prstGeom prst="rect">
            <a:avLst/>
          </a:prstGeom>
        </p:spPr>
        <p:txBody>
          <a:bodyPr>
            <a:spAutoFit/>
          </a:bodyPr>
          <a:lstStyle/>
          <a:p>
            <a:r>
              <a:rPr lang="en-GB" sz="2800"/>
              <a:t>The Pearson Level 3 Alternative Academic Qualification BTEC National in Early Childhood Development (Extended Certificate) is an Alternative Academic Qualification (AAQ) designed for post-16 students with an interest in Education and Early Years and aiming to progress to higher education as a route to graduate level employment. </a:t>
            </a:r>
          </a:p>
          <a:p>
            <a:endParaRPr lang="en-GB" sz="2800"/>
          </a:p>
          <a:p>
            <a:r>
              <a:rPr lang="en-GB" sz="2800">
                <a:highlight>
                  <a:srgbClr val="FFFF00"/>
                </a:highlight>
              </a:rPr>
              <a:t>Equivalent to one A Level in size</a:t>
            </a:r>
            <a:r>
              <a:rPr lang="en-GB" sz="2800"/>
              <a:t>, it is suitable for students looking to develop their applied knowledge and skills in Education and Early Years as part of a study programme alongside A Levels</a:t>
            </a:r>
          </a:p>
        </p:txBody>
      </p:sp>
      <p:sp>
        <p:nvSpPr>
          <p:cNvPr id="3" name="Arrow: Left 2">
            <a:extLst>
              <a:ext uri="{FF2B5EF4-FFF2-40B4-BE49-F238E27FC236}">
                <a16:creationId xmlns:a16="http://schemas.microsoft.com/office/drawing/2014/main" id="{8ECDBEE5-347E-4D30-9BDC-63FD0B6813B0}"/>
              </a:ext>
            </a:extLst>
          </p:cNvPr>
          <p:cNvSpPr/>
          <p:nvPr/>
        </p:nvSpPr>
        <p:spPr>
          <a:xfrm>
            <a:off x="7262647" y="1744717"/>
            <a:ext cx="4633361" cy="380474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tx1"/>
                </a:solidFill>
              </a:rPr>
              <a:t>Who is this qualification for?</a:t>
            </a:r>
          </a:p>
        </p:txBody>
      </p:sp>
    </p:spTree>
    <p:extLst>
      <p:ext uri="{BB962C8B-B14F-4D97-AF65-F5344CB8AC3E}">
        <p14:creationId xmlns:p14="http://schemas.microsoft.com/office/powerpoint/2010/main" val="80295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extLst>
              <a:ext uri="{FF2B5EF4-FFF2-40B4-BE49-F238E27FC236}">
                <a16:creationId xmlns:a16="http://schemas.microsoft.com/office/drawing/2014/main" id="{34C3A868-1715-46E4-980A-31389C94681F}"/>
              </a:ext>
            </a:extLst>
          </p:cNvPr>
          <p:cNvSpPr/>
          <p:nvPr/>
        </p:nvSpPr>
        <p:spPr>
          <a:xfrm>
            <a:off x="8607680" y="2029542"/>
            <a:ext cx="3478925" cy="314687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What will you study over the next two years?</a:t>
            </a:r>
          </a:p>
        </p:txBody>
      </p:sp>
      <p:sp>
        <p:nvSpPr>
          <p:cNvPr id="3" name="Rectangle: Rounded Corners 2">
            <a:extLst>
              <a:ext uri="{FF2B5EF4-FFF2-40B4-BE49-F238E27FC236}">
                <a16:creationId xmlns:a16="http://schemas.microsoft.com/office/drawing/2014/main" id="{338AEEF3-5560-4F28-AD8A-57F3F747FAAB}"/>
              </a:ext>
            </a:extLst>
          </p:cNvPr>
          <p:cNvSpPr/>
          <p:nvPr/>
        </p:nvSpPr>
        <p:spPr>
          <a:xfrm>
            <a:off x="105395" y="351089"/>
            <a:ext cx="3909848" cy="2903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a:t>Unit 1 - Children’s development </a:t>
            </a:r>
          </a:p>
          <a:p>
            <a:pPr algn="ctr"/>
            <a:endParaRPr lang="en-GB" b="1" u="sng"/>
          </a:p>
          <a:p>
            <a:pPr algn="ctr"/>
            <a:r>
              <a:rPr lang="en-GB"/>
              <a:t>Children’s developmental progress from birth up to eight years, including the theories, principles and factors relating to development, and the potential impact of a range of factors on a child’s progress through the developmental milestones</a:t>
            </a:r>
          </a:p>
        </p:txBody>
      </p:sp>
      <p:pic>
        <p:nvPicPr>
          <p:cNvPr id="4" name="Picture 3">
            <a:extLst>
              <a:ext uri="{FF2B5EF4-FFF2-40B4-BE49-F238E27FC236}">
                <a16:creationId xmlns:a16="http://schemas.microsoft.com/office/drawing/2014/main" id="{34354156-E0C5-47D4-8703-2B8B1DFBCEBA}"/>
              </a:ext>
            </a:extLst>
          </p:cNvPr>
          <p:cNvPicPr>
            <a:picLocks noChangeAspect="1"/>
          </p:cNvPicPr>
          <p:nvPr/>
        </p:nvPicPr>
        <p:blipFill>
          <a:blip r:embed="rId2"/>
          <a:stretch>
            <a:fillRect/>
          </a:stretch>
        </p:blipFill>
        <p:spPr>
          <a:xfrm>
            <a:off x="4442295" y="3602978"/>
            <a:ext cx="3920068" cy="2635315"/>
          </a:xfrm>
          <a:prstGeom prst="rect">
            <a:avLst/>
          </a:prstGeom>
        </p:spPr>
      </p:pic>
      <p:pic>
        <p:nvPicPr>
          <p:cNvPr id="5" name="Picture 4">
            <a:extLst>
              <a:ext uri="{FF2B5EF4-FFF2-40B4-BE49-F238E27FC236}">
                <a16:creationId xmlns:a16="http://schemas.microsoft.com/office/drawing/2014/main" id="{9048B1C5-D613-4EC7-AF5E-02C854F1F255}"/>
              </a:ext>
            </a:extLst>
          </p:cNvPr>
          <p:cNvPicPr>
            <a:picLocks noChangeAspect="1"/>
          </p:cNvPicPr>
          <p:nvPr/>
        </p:nvPicPr>
        <p:blipFill>
          <a:blip r:embed="rId2"/>
          <a:stretch>
            <a:fillRect/>
          </a:stretch>
        </p:blipFill>
        <p:spPr>
          <a:xfrm>
            <a:off x="4284639" y="334518"/>
            <a:ext cx="4077724" cy="2920505"/>
          </a:xfrm>
          <a:prstGeom prst="rect">
            <a:avLst/>
          </a:prstGeom>
        </p:spPr>
      </p:pic>
      <p:pic>
        <p:nvPicPr>
          <p:cNvPr id="6" name="Picture 5">
            <a:extLst>
              <a:ext uri="{FF2B5EF4-FFF2-40B4-BE49-F238E27FC236}">
                <a16:creationId xmlns:a16="http://schemas.microsoft.com/office/drawing/2014/main" id="{D5546A86-4AFA-4782-AFDF-9602585A0F21}"/>
              </a:ext>
            </a:extLst>
          </p:cNvPr>
          <p:cNvPicPr>
            <a:picLocks noChangeAspect="1"/>
          </p:cNvPicPr>
          <p:nvPr/>
        </p:nvPicPr>
        <p:blipFill>
          <a:blip r:embed="rId2"/>
          <a:stretch>
            <a:fillRect/>
          </a:stretch>
        </p:blipFill>
        <p:spPr>
          <a:xfrm>
            <a:off x="105395" y="3602978"/>
            <a:ext cx="3920068" cy="2635315"/>
          </a:xfrm>
          <a:prstGeom prst="rect">
            <a:avLst/>
          </a:prstGeom>
        </p:spPr>
      </p:pic>
      <p:sp>
        <p:nvSpPr>
          <p:cNvPr id="9" name="Rectangle 8">
            <a:extLst>
              <a:ext uri="{FF2B5EF4-FFF2-40B4-BE49-F238E27FC236}">
                <a16:creationId xmlns:a16="http://schemas.microsoft.com/office/drawing/2014/main" id="{C7D3A89D-F443-4FC2-A383-D76F808FB4FB}"/>
              </a:ext>
            </a:extLst>
          </p:cNvPr>
          <p:cNvSpPr/>
          <p:nvPr/>
        </p:nvSpPr>
        <p:spPr>
          <a:xfrm>
            <a:off x="4624696" y="526689"/>
            <a:ext cx="3636435" cy="2554545"/>
          </a:xfrm>
          <a:prstGeom prst="rect">
            <a:avLst/>
          </a:prstGeom>
        </p:spPr>
        <p:txBody>
          <a:bodyPr wrap="square" lIns="91440" tIns="45720" rIns="91440" bIns="45720" anchor="t">
            <a:spAutoFit/>
          </a:bodyPr>
          <a:lstStyle/>
          <a:p>
            <a:pPr algn="ctr"/>
            <a:r>
              <a:rPr lang="en-GB" sz="2000" b="1" u="sng">
                <a:solidFill>
                  <a:schemeClr val="bg1"/>
                </a:solidFill>
              </a:rPr>
              <a:t>Unit 2 -Keeping Children Safe</a:t>
            </a:r>
            <a:r>
              <a:rPr lang="en-GB" sz="2000">
                <a:solidFill>
                  <a:schemeClr val="bg1"/>
                </a:solidFill>
              </a:rPr>
              <a:t> </a:t>
            </a:r>
          </a:p>
          <a:p>
            <a:pPr algn="ctr"/>
            <a:endParaRPr lang="en-GB" sz="2000">
              <a:solidFill>
                <a:schemeClr val="bg1"/>
              </a:solidFill>
            </a:endParaRPr>
          </a:p>
          <a:p>
            <a:r>
              <a:rPr lang="en-GB" sz="2000">
                <a:solidFill>
                  <a:schemeClr val="bg1"/>
                </a:solidFill>
              </a:rPr>
              <a:t>Health and safety and safeguarding responsibilities of an individual working in an early years setting; emergency best practices  and when to address concerns about a child’s welfare. </a:t>
            </a:r>
            <a:endParaRPr lang="en-GB" sz="2000">
              <a:solidFill>
                <a:schemeClr val="bg1"/>
              </a:solidFill>
              <a:ea typeface="Calibri"/>
              <a:cs typeface="Calibri"/>
            </a:endParaRPr>
          </a:p>
        </p:txBody>
      </p:sp>
      <p:sp>
        <p:nvSpPr>
          <p:cNvPr id="10" name="Rectangle 9">
            <a:extLst>
              <a:ext uri="{FF2B5EF4-FFF2-40B4-BE49-F238E27FC236}">
                <a16:creationId xmlns:a16="http://schemas.microsoft.com/office/drawing/2014/main" id="{3E041620-51B5-4F3B-9B80-25A49648366E}"/>
              </a:ext>
            </a:extLst>
          </p:cNvPr>
          <p:cNvSpPr/>
          <p:nvPr/>
        </p:nvSpPr>
        <p:spPr>
          <a:xfrm>
            <a:off x="290851" y="3699641"/>
            <a:ext cx="3408789" cy="2277547"/>
          </a:xfrm>
          <a:prstGeom prst="rect">
            <a:avLst/>
          </a:prstGeom>
        </p:spPr>
        <p:txBody>
          <a:bodyPr wrap="square">
            <a:spAutoFit/>
          </a:bodyPr>
          <a:lstStyle/>
          <a:p>
            <a:pPr algn="ctr"/>
            <a:r>
              <a:rPr lang="en-GB" sz="2400" b="1" u="sng">
                <a:solidFill>
                  <a:schemeClr val="bg1"/>
                </a:solidFill>
              </a:rPr>
              <a:t>Unit 3 - Play and Learning </a:t>
            </a:r>
          </a:p>
          <a:p>
            <a:endParaRPr lang="en-GB"/>
          </a:p>
          <a:p>
            <a:r>
              <a:rPr lang="en-GB" sz="2000">
                <a:solidFill>
                  <a:schemeClr val="bg1"/>
                </a:solidFill>
              </a:rPr>
              <a:t>The concept of play, the influence of theories and approaches to play, and the benefits of play and learning activities for children.</a:t>
            </a:r>
          </a:p>
        </p:txBody>
      </p:sp>
      <p:sp>
        <p:nvSpPr>
          <p:cNvPr id="11" name="Rectangle 10">
            <a:extLst>
              <a:ext uri="{FF2B5EF4-FFF2-40B4-BE49-F238E27FC236}">
                <a16:creationId xmlns:a16="http://schemas.microsoft.com/office/drawing/2014/main" id="{1BC14202-FEA3-4226-A5BD-63BE6BEC21DF}"/>
              </a:ext>
            </a:extLst>
          </p:cNvPr>
          <p:cNvSpPr/>
          <p:nvPr/>
        </p:nvSpPr>
        <p:spPr>
          <a:xfrm>
            <a:off x="4617529" y="3699641"/>
            <a:ext cx="3643602" cy="2462213"/>
          </a:xfrm>
          <a:prstGeom prst="rect">
            <a:avLst/>
          </a:prstGeom>
        </p:spPr>
        <p:txBody>
          <a:bodyPr wrap="square">
            <a:spAutoFit/>
          </a:bodyPr>
          <a:lstStyle/>
          <a:p>
            <a:pPr algn="ctr"/>
            <a:r>
              <a:rPr lang="en-GB" sz="2000" b="1" u="sng">
                <a:solidFill>
                  <a:schemeClr val="bg1"/>
                </a:solidFill>
              </a:rPr>
              <a:t>Unit 4 - Research and Reflective Practice  </a:t>
            </a:r>
          </a:p>
          <a:p>
            <a:r>
              <a:rPr lang="en-GB" sz="1900">
                <a:solidFill>
                  <a:schemeClr val="bg1"/>
                </a:solidFill>
              </a:rPr>
              <a:t>The influence of research findings on policy and provision for children and how this influences the behaviours and expectations of an individual working in an early years setting.</a:t>
            </a:r>
          </a:p>
        </p:txBody>
      </p:sp>
    </p:spTree>
    <p:extLst>
      <p:ext uri="{BB962C8B-B14F-4D97-AF65-F5344CB8AC3E}">
        <p14:creationId xmlns:p14="http://schemas.microsoft.com/office/powerpoint/2010/main" val="373024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2024B2-6151-493E-B1F7-0E57518C1B74}"/>
              </a:ext>
            </a:extLst>
          </p:cNvPr>
          <p:cNvPicPr>
            <a:picLocks noChangeAspect="1"/>
          </p:cNvPicPr>
          <p:nvPr/>
        </p:nvPicPr>
        <p:blipFill>
          <a:blip r:embed="rId2"/>
          <a:stretch>
            <a:fillRect/>
          </a:stretch>
        </p:blipFill>
        <p:spPr>
          <a:xfrm>
            <a:off x="4526409" y="0"/>
            <a:ext cx="7448423" cy="6858000"/>
          </a:xfrm>
          <a:prstGeom prst="rect">
            <a:avLst/>
          </a:prstGeom>
        </p:spPr>
      </p:pic>
      <p:sp>
        <p:nvSpPr>
          <p:cNvPr id="5" name="Rectangle: Rounded Corners 4">
            <a:extLst>
              <a:ext uri="{FF2B5EF4-FFF2-40B4-BE49-F238E27FC236}">
                <a16:creationId xmlns:a16="http://schemas.microsoft.com/office/drawing/2014/main" id="{C012E4D0-2634-497A-9389-F9AD6DF640EA}"/>
              </a:ext>
            </a:extLst>
          </p:cNvPr>
          <p:cNvSpPr/>
          <p:nvPr/>
        </p:nvSpPr>
        <p:spPr>
          <a:xfrm>
            <a:off x="217168" y="830318"/>
            <a:ext cx="4309241" cy="53602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rPr>
              <a:t>It is important to remember that this course will teach you many transferable skills, skills you can use for the future, whether it is employment or university.</a:t>
            </a:r>
          </a:p>
        </p:txBody>
      </p:sp>
    </p:spTree>
    <p:extLst>
      <p:ext uri="{BB962C8B-B14F-4D97-AF65-F5344CB8AC3E}">
        <p14:creationId xmlns:p14="http://schemas.microsoft.com/office/powerpoint/2010/main" val="56629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29508C-AE80-4FB5-A97B-66D911297E07}"/>
              </a:ext>
            </a:extLst>
          </p:cNvPr>
          <p:cNvSpPr/>
          <p:nvPr/>
        </p:nvSpPr>
        <p:spPr>
          <a:xfrm>
            <a:off x="735724" y="1406098"/>
            <a:ext cx="5759669" cy="3970318"/>
          </a:xfrm>
          <a:prstGeom prst="rect">
            <a:avLst/>
          </a:prstGeom>
          <a:solidFill>
            <a:schemeClr val="accent1">
              <a:lumMod val="40000"/>
              <a:lumOff val="60000"/>
            </a:schemeClr>
          </a:solidFill>
        </p:spPr>
        <p:txBody>
          <a:bodyPr wrap="square">
            <a:spAutoFit/>
          </a:bodyPr>
          <a:lstStyle/>
          <a:p>
            <a:pPr algn="ctr"/>
            <a:r>
              <a:rPr lang="en-GB" sz="2800"/>
              <a:t>Which subjects will complement this qualification?</a:t>
            </a:r>
          </a:p>
          <a:p>
            <a:endParaRPr lang="en-GB"/>
          </a:p>
          <a:p>
            <a:r>
              <a:rPr lang="en-GB" sz="2000"/>
              <a:t>The following subjects would be suitable to combine with this qualification: </a:t>
            </a:r>
          </a:p>
          <a:p>
            <a:endParaRPr lang="en-GB" sz="2000"/>
          </a:p>
          <a:p>
            <a:pPr marL="285750" indent="-285750">
              <a:buFont typeface="Wingdings" panose="05000000000000000000" pitchFamily="2" charset="2"/>
              <a:buChar char="ü"/>
            </a:pPr>
            <a:r>
              <a:rPr lang="en-GB" sz="2000"/>
              <a:t>Sociology </a:t>
            </a:r>
          </a:p>
          <a:p>
            <a:pPr marL="285750" indent="-285750">
              <a:buFont typeface="Wingdings" panose="05000000000000000000" pitchFamily="2" charset="2"/>
              <a:buChar char="ü"/>
            </a:pPr>
            <a:r>
              <a:rPr lang="en-GB" sz="2000"/>
              <a:t>Psychology </a:t>
            </a:r>
          </a:p>
          <a:p>
            <a:pPr marL="285750" indent="-285750">
              <a:buFont typeface="Wingdings" panose="05000000000000000000" pitchFamily="2" charset="2"/>
              <a:buChar char="ü"/>
            </a:pPr>
            <a:r>
              <a:rPr lang="en-GB" sz="2000"/>
              <a:t>Biology </a:t>
            </a:r>
          </a:p>
          <a:p>
            <a:pPr marL="285750" indent="-285750">
              <a:buFont typeface="Wingdings" panose="05000000000000000000" pitchFamily="2" charset="2"/>
              <a:buChar char="ü"/>
            </a:pPr>
            <a:r>
              <a:rPr lang="en-GB" sz="2000"/>
              <a:t>English</a:t>
            </a:r>
          </a:p>
          <a:p>
            <a:pPr marL="285750" indent="-285750">
              <a:buFont typeface="Wingdings" panose="05000000000000000000" pitchFamily="2" charset="2"/>
              <a:buChar char="ü"/>
            </a:pPr>
            <a:r>
              <a:rPr lang="en-GB" sz="2000"/>
              <a:t>Health &amp; Social Care</a:t>
            </a:r>
          </a:p>
          <a:p>
            <a:endParaRPr lang="en-GB"/>
          </a:p>
        </p:txBody>
      </p:sp>
      <p:sp>
        <p:nvSpPr>
          <p:cNvPr id="3" name="Rectangle 2">
            <a:extLst>
              <a:ext uri="{FF2B5EF4-FFF2-40B4-BE49-F238E27FC236}">
                <a16:creationId xmlns:a16="http://schemas.microsoft.com/office/drawing/2014/main" id="{5873BA1B-904C-470F-A9E1-95669CE10FB2}"/>
              </a:ext>
            </a:extLst>
          </p:cNvPr>
          <p:cNvSpPr/>
          <p:nvPr/>
        </p:nvSpPr>
        <p:spPr>
          <a:xfrm>
            <a:off x="6851287" y="1151453"/>
            <a:ext cx="4445876" cy="4555093"/>
          </a:xfrm>
          <a:prstGeom prst="rect">
            <a:avLst/>
          </a:prstGeom>
          <a:solidFill>
            <a:schemeClr val="accent2">
              <a:lumMod val="40000"/>
              <a:lumOff val="60000"/>
            </a:schemeClr>
          </a:solidFill>
        </p:spPr>
        <p:txBody>
          <a:bodyPr wrap="square">
            <a:spAutoFit/>
          </a:bodyPr>
          <a:lstStyle/>
          <a:p>
            <a:pPr algn="ctr"/>
            <a:r>
              <a:rPr lang="en-GB" sz="2800"/>
              <a:t>What further learning will this qualification lead to? </a:t>
            </a:r>
          </a:p>
          <a:p>
            <a:endParaRPr lang="en-GB"/>
          </a:p>
          <a:p>
            <a:r>
              <a:rPr lang="en-GB" sz="2400"/>
              <a:t>• Nursing – BSc (Hons) Adult Nursing, Paediatric Nursing </a:t>
            </a:r>
          </a:p>
          <a:p>
            <a:r>
              <a:rPr lang="en-GB" sz="2400"/>
              <a:t>– BSc (Hons) </a:t>
            </a:r>
          </a:p>
          <a:p>
            <a:r>
              <a:rPr lang="en-GB" sz="2400"/>
              <a:t>• Teacher Training – Childhood and Early Years Studies BA (Hons) </a:t>
            </a:r>
          </a:p>
          <a:p>
            <a:r>
              <a:rPr lang="en-GB" sz="2400"/>
              <a:t>• Social Work – BA (Hons) Social Work </a:t>
            </a:r>
          </a:p>
          <a:p>
            <a:r>
              <a:rPr lang="en-GB" sz="2400"/>
              <a:t>• Psychology – Psychology BSc (Hons)</a:t>
            </a:r>
          </a:p>
        </p:txBody>
      </p:sp>
    </p:spTree>
    <p:extLst>
      <p:ext uri="{BB962C8B-B14F-4D97-AF65-F5344CB8AC3E}">
        <p14:creationId xmlns:p14="http://schemas.microsoft.com/office/powerpoint/2010/main" val="404512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EA4AB5-9990-4334-A5C0-643B0A16E998}"/>
              </a:ext>
            </a:extLst>
          </p:cNvPr>
          <p:cNvPicPr>
            <a:picLocks noChangeAspect="1"/>
          </p:cNvPicPr>
          <p:nvPr/>
        </p:nvPicPr>
        <p:blipFill>
          <a:blip r:embed="rId2"/>
          <a:stretch>
            <a:fillRect/>
          </a:stretch>
        </p:blipFill>
        <p:spPr>
          <a:xfrm>
            <a:off x="292183" y="573989"/>
            <a:ext cx="6392167" cy="2238687"/>
          </a:xfrm>
          <a:prstGeom prst="rect">
            <a:avLst/>
          </a:prstGeom>
        </p:spPr>
      </p:pic>
      <p:pic>
        <p:nvPicPr>
          <p:cNvPr id="3" name="Picture 2">
            <a:extLst>
              <a:ext uri="{FF2B5EF4-FFF2-40B4-BE49-F238E27FC236}">
                <a16:creationId xmlns:a16="http://schemas.microsoft.com/office/drawing/2014/main" id="{3A97BFE5-5C64-4EFD-88F3-98E0DEE25FE7}"/>
              </a:ext>
            </a:extLst>
          </p:cNvPr>
          <p:cNvPicPr>
            <a:picLocks noChangeAspect="1"/>
          </p:cNvPicPr>
          <p:nvPr/>
        </p:nvPicPr>
        <p:blipFill>
          <a:blip r:embed="rId3"/>
          <a:stretch>
            <a:fillRect/>
          </a:stretch>
        </p:blipFill>
        <p:spPr>
          <a:xfrm>
            <a:off x="184760" y="3107033"/>
            <a:ext cx="6420746" cy="3353268"/>
          </a:xfrm>
          <a:prstGeom prst="rect">
            <a:avLst/>
          </a:prstGeom>
        </p:spPr>
      </p:pic>
      <p:sp>
        <p:nvSpPr>
          <p:cNvPr id="4" name="Arrow: Left 3">
            <a:extLst>
              <a:ext uri="{FF2B5EF4-FFF2-40B4-BE49-F238E27FC236}">
                <a16:creationId xmlns:a16="http://schemas.microsoft.com/office/drawing/2014/main" id="{375E9DAB-71F3-4544-8CD7-16C6FA2801B5}"/>
              </a:ext>
            </a:extLst>
          </p:cNvPr>
          <p:cNvSpPr/>
          <p:nvPr/>
        </p:nvSpPr>
        <p:spPr>
          <a:xfrm>
            <a:off x="6544732" y="1090457"/>
            <a:ext cx="4631267" cy="7281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Exam Units 1 and 2</a:t>
            </a:r>
          </a:p>
        </p:txBody>
      </p:sp>
      <p:sp>
        <p:nvSpPr>
          <p:cNvPr id="6" name="Arrow: Left 5">
            <a:extLst>
              <a:ext uri="{FF2B5EF4-FFF2-40B4-BE49-F238E27FC236}">
                <a16:creationId xmlns:a16="http://schemas.microsoft.com/office/drawing/2014/main" id="{98AE2279-07FD-4CA8-ABDF-B39D40EFC035}"/>
              </a:ext>
            </a:extLst>
          </p:cNvPr>
          <p:cNvSpPr/>
          <p:nvPr/>
        </p:nvSpPr>
        <p:spPr>
          <a:xfrm>
            <a:off x="6544732" y="1867655"/>
            <a:ext cx="4631267" cy="7281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Coursework Units 3 and 4</a:t>
            </a:r>
          </a:p>
        </p:txBody>
      </p:sp>
      <p:sp>
        <p:nvSpPr>
          <p:cNvPr id="7" name="Arrow: Left 6">
            <a:extLst>
              <a:ext uri="{FF2B5EF4-FFF2-40B4-BE49-F238E27FC236}">
                <a16:creationId xmlns:a16="http://schemas.microsoft.com/office/drawing/2014/main" id="{E8367771-0E5C-4979-9362-8C2582D6BF25}"/>
              </a:ext>
            </a:extLst>
          </p:cNvPr>
          <p:cNvSpPr/>
          <p:nvPr/>
        </p:nvSpPr>
        <p:spPr>
          <a:xfrm>
            <a:off x="6684350" y="2446867"/>
            <a:ext cx="5215467" cy="43349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a:t>Exam is worth 50% of the overall mark</a:t>
            </a:r>
          </a:p>
          <a:p>
            <a:pPr algn="ctr"/>
            <a:r>
              <a:rPr lang="en-GB"/>
              <a:t>Unit 1 Exam = 25%</a:t>
            </a:r>
          </a:p>
          <a:p>
            <a:pPr algn="ctr"/>
            <a:r>
              <a:rPr lang="en-GB"/>
              <a:t>Unit 2 Exam = 25%</a:t>
            </a:r>
          </a:p>
          <a:p>
            <a:pPr algn="ctr"/>
            <a:endParaRPr lang="en-GB"/>
          </a:p>
          <a:p>
            <a:pPr algn="ctr"/>
            <a:r>
              <a:rPr lang="en-GB" b="1" i="1" u="sng"/>
              <a:t>Coursework (Pearson Set Assignments)  </a:t>
            </a:r>
          </a:p>
          <a:p>
            <a:pPr algn="ctr"/>
            <a:r>
              <a:rPr lang="en-GB" b="1" i="1" u="sng"/>
              <a:t>is worth 50% of the overall mark</a:t>
            </a:r>
          </a:p>
          <a:p>
            <a:pPr algn="ctr"/>
            <a:r>
              <a:rPr lang="en-GB"/>
              <a:t>Unit 3 CW = 25%</a:t>
            </a:r>
          </a:p>
          <a:p>
            <a:pPr algn="ctr"/>
            <a:r>
              <a:rPr lang="en-GB"/>
              <a:t>Unit 4 CW = 25% </a:t>
            </a:r>
          </a:p>
        </p:txBody>
      </p:sp>
    </p:spTree>
    <p:extLst>
      <p:ext uri="{BB962C8B-B14F-4D97-AF65-F5344CB8AC3E}">
        <p14:creationId xmlns:p14="http://schemas.microsoft.com/office/powerpoint/2010/main" val="399764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2136-A280-0EA6-33D4-B17A3481B2AF}"/>
              </a:ext>
            </a:extLst>
          </p:cNvPr>
          <p:cNvSpPr>
            <a:spLocks noGrp="1"/>
          </p:cNvSpPr>
          <p:nvPr>
            <p:ph type="title"/>
          </p:nvPr>
        </p:nvSpPr>
        <p:spPr>
          <a:solidFill>
            <a:srgbClr val="FFFF00"/>
          </a:solidFill>
        </p:spPr>
        <p:txBody>
          <a:bodyPr/>
          <a:lstStyle/>
          <a:p>
            <a:pPr algn="ctr"/>
            <a:r>
              <a:rPr lang="en-US" dirty="0">
                <a:ea typeface="Calibri Light"/>
                <a:cs typeface="Calibri Light"/>
              </a:rPr>
              <a:t>How will we deliver the course?</a:t>
            </a:r>
            <a:br>
              <a:rPr lang="en-US" dirty="0">
                <a:ea typeface="Calibri Light"/>
                <a:cs typeface="Calibri Light"/>
              </a:rPr>
            </a:br>
            <a:r>
              <a:rPr lang="en-US" dirty="0">
                <a:ea typeface="Calibri Light"/>
                <a:cs typeface="Calibri Light"/>
              </a:rPr>
              <a:t>Year 12</a:t>
            </a:r>
          </a:p>
        </p:txBody>
      </p:sp>
      <p:sp>
        <p:nvSpPr>
          <p:cNvPr id="3" name="Content Placeholder 2">
            <a:extLst>
              <a:ext uri="{FF2B5EF4-FFF2-40B4-BE49-F238E27FC236}">
                <a16:creationId xmlns:a16="http://schemas.microsoft.com/office/drawing/2014/main" id="{95DBC124-322B-D60D-3FC5-350883879D38}"/>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Calibri"/>
                <a:cs typeface="Calibri"/>
              </a:rPr>
              <a:t>Mrs Kukkuk, Mrs Rayner and Miss Barclay will share the teaching of the course.</a:t>
            </a:r>
            <a:endParaRPr lang="en-US" dirty="0"/>
          </a:p>
          <a:p>
            <a:pPr marL="0" indent="0">
              <a:buNone/>
            </a:pPr>
            <a:endParaRPr lang="en-US" dirty="0">
              <a:ea typeface="Calibri"/>
              <a:cs typeface="Calibri"/>
            </a:endParaRPr>
          </a:p>
          <a:p>
            <a:pPr>
              <a:buFont typeface="Wingdings" panose="020B0604020202020204" pitchFamily="34" charset="0"/>
              <a:buChar char="ü"/>
            </a:pPr>
            <a:r>
              <a:rPr lang="en-US" dirty="0">
                <a:ea typeface="Calibri"/>
                <a:cs typeface="Calibri"/>
              </a:rPr>
              <a:t>We will start by teaching Unit 1  - 'Children's Development'</a:t>
            </a:r>
          </a:p>
          <a:p>
            <a:pPr>
              <a:buFont typeface="Wingdings" panose="020B0604020202020204" pitchFamily="34" charset="0"/>
              <a:buChar char="ü"/>
            </a:pPr>
            <a:r>
              <a:rPr lang="en-US" dirty="0">
                <a:ea typeface="Calibri"/>
                <a:cs typeface="Calibri"/>
              </a:rPr>
              <a:t>We will teach this Unit in Term 1 and 2</a:t>
            </a:r>
          </a:p>
          <a:p>
            <a:pPr>
              <a:buFont typeface="Wingdings" panose="020B0604020202020204" pitchFamily="34" charset="0"/>
              <a:buChar char="ü"/>
            </a:pPr>
            <a:r>
              <a:rPr lang="en-US" dirty="0">
                <a:ea typeface="Calibri"/>
                <a:cs typeface="Calibri"/>
              </a:rPr>
              <a:t>You will start the first coursework: Unit 3 </a:t>
            </a:r>
          </a:p>
          <a:p>
            <a:pPr>
              <a:buFont typeface="Wingdings" panose="020B0604020202020204" pitchFamily="34" charset="0"/>
              <a:buChar char="ü"/>
            </a:pPr>
            <a:r>
              <a:rPr lang="en-US" dirty="0">
                <a:ea typeface="Calibri"/>
                <a:cs typeface="Calibri"/>
              </a:rPr>
              <a:t>Coursework – final draft submitted June.</a:t>
            </a:r>
          </a:p>
          <a:p>
            <a:pPr>
              <a:buFont typeface="Wingdings" panose="020B0604020202020204" pitchFamily="34" charset="0"/>
              <a:buChar char="ü"/>
            </a:pPr>
            <a:r>
              <a:rPr lang="en-US" dirty="0">
                <a:ea typeface="Calibri"/>
                <a:cs typeface="Calibri"/>
              </a:rPr>
              <a:t>Unit 1 Exam in Summer 2027 (May)</a:t>
            </a:r>
          </a:p>
          <a:p>
            <a:pPr>
              <a:buFont typeface="Wingdings" panose="020B0604020202020204" pitchFamily="34" charset="0"/>
              <a:buChar char="ü"/>
            </a:pPr>
            <a:r>
              <a:rPr lang="en-US" dirty="0">
                <a:ea typeface="Calibri"/>
                <a:cs typeface="Calibri"/>
              </a:rPr>
              <a:t>Unit 3 Coursework – Summer 2027</a:t>
            </a:r>
          </a:p>
          <a:p>
            <a:pPr marL="0" indent="0">
              <a:buNone/>
            </a:pPr>
            <a:endParaRPr lang="en-US" dirty="0">
              <a:ea typeface="Calibri"/>
              <a:cs typeface="Calibri"/>
            </a:endParaRPr>
          </a:p>
        </p:txBody>
      </p:sp>
    </p:spTree>
    <p:extLst>
      <p:ext uri="{BB962C8B-B14F-4D97-AF65-F5344CB8AC3E}">
        <p14:creationId xmlns:p14="http://schemas.microsoft.com/office/powerpoint/2010/main" val="84232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D8AAF-5BC9-8E4B-0926-7006349BB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B967E-7544-1784-C964-FE11485EC617}"/>
              </a:ext>
            </a:extLst>
          </p:cNvPr>
          <p:cNvSpPr>
            <a:spLocks noGrp="1"/>
          </p:cNvSpPr>
          <p:nvPr>
            <p:ph type="title"/>
          </p:nvPr>
        </p:nvSpPr>
        <p:spPr>
          <a:solidFill>
            <a:srgbClr val="FFFF00"/>
          </a:solidFill>
        </p:spPr>
        <p:txBody>
          <a:bodyPr/>
          <a:lstStyle/>
          <a:p>
            <a:pPr algn="ctr"/>
            <a:r>
              <a:rPr lang="en-US" dirty="0">
                <a:ea typeface="Calibri Light"/>
                <a:cs typeface="Calibri Light"/>
              </a:rPr>
              <a:t>How will we deliver the course?</a:t>
            </a:r>
            <a:br>
              <a:rPr lang="en-US" dirty="0">
                <a:ea typeface="Calibri Light"/>
                <a:cs typeface="Calibri Light"/>
              </a:rPr>
            </a:br>
            <a:r>
              <a:rPr lang="en-US" dirty="0">
                <a:ea typeface="Calibri Light"/>
                <a:cs typeface="Calibri Light"/>
              </a:rPr>
              <a:t>Year 13</a:t>
            </a:r>
          </a:p>
        </p:txBody>
      </p:sp>
      <p:sp>
        <p:nvSpPr>
          <p:cNvPr id="3" name="Content Placeholder 2">
            <a:extLst>
              <a:ext uri="{FF2B5EF4-FFF2-40B4-BE49-F238E27FC236}">
                <a16:creationId xmlns:a16="http://schemas.microsoft.com/office/drawing/2014/main" id="{1E699E92-71E6-D35E-028B-542A63DDB95F}"/>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ea typeface="Calibri"/>
                <a:cs typeface="Calibri"/>
              </a:rPr>
              <a:t>Mrs Kukkuk, Mrs Rayner and Miss Barclay will deliver.</a:t>
            </a:r>
          </a:p>
          <a:p>
            <a:pPr marL="0" indent="0">
              <a:buNone/>
            </a:pPr>
            <a:endParaRPr lang="en-US" dirty="0">
              <a:ea typeface="Calibri"/>
              <a:cs typeface="Calibri"/>
            </a:endParaRPr>
          </a:p>
          <a:p>
            <a:pPr>
              <a:buFont typeface="Wingdings" panose="020B0604020202020204" pitchFamily="34" charset="0"/>
              <a:buChar char="ü"/>
            </a:pPr>
            <a:r>
              <a:rPr lang="en-US" dirty="0">
                <a:ea typeface="Calibri"/>
                <a:cs typeface="Calibri"/>
              </a:rPr>
              <a:t>We will teach Unit 2  - 'Keeping Children Safe'</a:t>
            </a:r>
          </a:p>
          <a:p>
            <a:pPr>
              <a:buFont typeface="Wingdings" panose="020B0604020202020204" pitchFamily="34" charset="0"/>
              <a:buChar char="ü"/>
            </a:pPr>
            <a:r>
              <a:rPr lang="en-US" dirty="0">
                <a:ea typeface="Calibri"/>
                <a:cs typeface="Calibri"/>
              </a:rPr>
              <a:t>We will both teach this Unit from Summer of Year 12 and Term 1 &amp; 2 of Y13.  </a:t>
            </a:r>
          </a:p>
          <a:p>
            <a:pPr>
              <a:buFont typeface="Wingdings" panose="020B0604020202020204" pitchFamily="34" charset="0"/>
              <a:buChar char="ü"/>
            </a:pPr>
            <a:r>
              <a:rPr lang="en-US" dirty="0">
                <a:ea typeface="Calibri"/>
                <a:cs typeface="Calibri"/>
              </a:rPr>
              <a:t>You will then start the coursework Unit 4 - 'Research and Reflective Practice.’</a:t>
            </a:r>
          </a:p>
          <a:p>
            <a:pPr>
              <a:buFont typeface="Wingdings" panose="020B0604020202020204" pitchFamily="34" charset="0"/>
              <a:buChar char="ü"/>
            </a:pPr>
            <a:r>
              <a:rPr lang="en-US" dirty="0">
                <a:ea typeface="Calibri"/>
                <a:cs typeface="Calibri"/>
              </a:rPr>
              <a:t>Final draft of coursework to be completed before you go on study leave.</a:t>
            </a:r>
          </a:p>
          <a:p>
            <a:pPr>
              <a:buFont typeface="Wingdings" panose="020B0604020202020204" pitchFamily="34" charset="0"/>
              <a:buChar char="ü"/>
            </a:pPr>
            <a:r>
              <a:rPr lang="en-US" dirty="0">
                <a:ea typeface="Calibri"/>
                <a:cs typeface="Calibri"/>
              </a:rPr>
              <a:t>Unit 2 Exam in Summer 2028 (+ re-sit of Unit 1 if needed)</a:t>
            </a:r>
          </a:p>
          <a:p>
            <a:pPr>
              <a:buFont typeface="Wingdings" panose="020B0604020202020204" pitchFamily="34" charset="0"/>
              <a:buChar char="ü"/>
            </a:pPr>
            <a:r>
              <a:rPr lang="en-US" dirty="0">
                <a:ea typeface="Calibri"/>
                <a:cs typeface="Calibri"/>
              </a:rPr>
              <a:t>Unit 4 Coursework – Summer 2028</a:t>
            </a:r>
          </a:p>
          <a:p>
            <a:pPr marL="0" indent="0">
              <a:buNone/>
            </a:pPr>
            <a:endParaRPr lang="en-US" dirty="0">
              <a:ea typeface="Calibri"/>
              <a:cs typeface="Calibri"/>
            </a:endParaRPr>
          </a:p>
        </p:txBody>
      </p:sp>
    </p:spTree>
    <p:extLst>
      <p:ext uri="{BB962C8B-B14F-4D97-AF65-F5344CB8AC3E}">
        <p14:creationId xmlns:p14="http://schemas.microsoft.com/office/powerpoint/2010/main" val="248863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0CF4E-4C5E-1D81-B9A8-F751E2C7F301}"/>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a:t>Unit 1 Children's Development</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iagram of a child&#10;&#10;AI-generated content may be incorrect.">
            <a:extLst>
              <a:ext uri="{FF2B5EF4-FFF2-40B4-BE49-F238E27FC236}">
                <a16:creationId xmlns:a16="http://schemas.microsoft.com/office/drawing/2014/main" id="{56D1663B-240F-95C3-F913-46D798940FD7}"/>
              </a:ext>
            </a:extLst>
          </p:cNvPr>
          <p:cNvPicPr>
            <a:picLocks noGrp="1" noChangeAspect="1"/>
          </p:cNvPicPr>
          <p:nvPr>
            <p:ph idx="1"/>
          </p:nvPr>
        </p:nvPicPr>
        <p:blipFill>
          <a:blip r:embed="rId2"/>
          <a:srcRect t="302"/>
          <a:stretch>
            <a:fillRect/>
          </a:stretch>
        </p:blipFill>
        <p:spPr>
          <a:xfrm>
            <a:off x="5034612" y="10"/>
            <a:ext cx="715586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A377DCDF-B186-654D-3BC1-61FCC1BEA962}"/>
              </a:ext>
            </a:extLst>
          </p:cNvPr>
          <p:cNvSpPr txBox="1"/>
          <p:nvPr/>
        </p:nvSpPr>
        <p:spPr>
          <a:xfrm>
            <a:off x="1250868" y="4932218"/>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𝐓𝐡𝐞 𝐏𝐞𝐫𝐬𝐨𝐧𝐚𝐥 𝐚𝐧𝐝 𝐄𝐱𝐭𝐞𝐫𝐧𝐚𝐥 𝐅𝐚𝐜𝐭𝐨𝐫𝐬 𝐭𝐡𝐚𝐭 𝐀𝐟𝐟𝐞𝐜𝐭 𝐂𝐡𝐢𝐥𝐝 𝐃𝐞𝐯𝐞𝐥𝐨𝐩𝐦𝐞𝐧𝐭</a:t>
            </a:r>
          </a:p>
          <a:p>
            <a:endParaRPr lang="en-US" dirty="0">
              <a:ea typeface="Calibri"/>
              <a:cs typeface="Calibri"/>
            </a:endParaRPr>
          </a:p>
        </p:txBody>
      </p:sp>
    </p:spTree>
    <p:extLst>
      <p:ext uri="{BB962C8B-B14F-4D97-AF65-F5344CB8AC3E}">
        <p14:creationId xmlns:p14="http://schemas.microsoft.com/office/powerpoint/2010/main" val="40010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9" ma:contentTypeDescription="Create a new document." ma:contentTypeScope="" ma:versionID="0afcf23cfe9b450c77ddbb6b1274bcae">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e5279740878779e5cf0772960598e39c"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e4bebc-5183-402f-9a72-94513702be85">
      <Terms xmlns="http://schemas.microsoft.com/office/infopath/2007/PartnerControls"/>
    </lcf76f155ced4ddcb4097134ff3c332f>
    <TaxCatchAll xmlns="0ff20ada-ea1e-4479-af96-12e7f68be8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A6C078-020C-4C49-8F6F-5B3DBA596775}"/>
</file>

<file path=customXml/itemProps2.xml><?xml version="1.0" encoding="utf-8"?>
<ds:datastoreItem xmlns:ds="http://schemas.openxmlformats.org/officeDocument/2006/customXml" ds:itemID="{710336DC-0641-459D-A126-3EED222386E1}">
  <ds:schemaRefs>
    <ds:schemaRef ds:uri="5b232f3b-9c89-461a-864f-424d0b11400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68578C4-3482-44EC-B767-99BC8B95C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TotalTime>
  <Words>953</Words>
  <Application>Microsoft Office PowerPoint</Application>
  <PresentationFormat>Widescreen</PresentationFormat>
  <Paragraphs>109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Kristen ITC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How will we deliver the course? Year 12</vt:lpstr>
      <vt:lpstr>How will we deliver the course? Year 13</vt:lpstr>
      <vt:lpstr>Unit 1 Children's Development</vt:lpstr>
      <vt:lpstr>Unit 1 – Children's Development</vt:lpstr>
      <vt:lpstr>Unit 1 – Children's Development Task</vt:lpstr>
      <vt:lpstr>Unit 1 – Gross and Fine Motor skills</vt:lpstr>
      <vt:lpstr>Unit 1 – Gross and Fine Motor skills Task</vt:lpstr>
      <vt:lpstr>Unit 2 – Keeping Children Safe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K Kukkuk</dc:creator>
  <cp:lastModifiedBy>Mrs R Rayner</cp:lastModifiedBy>
  <cp:revision>271</cp:revision>
  <dcterms:created xsi:type="dcterms:W3CDTF">2025-02-05T11:06:12Z</dcterms:created>
  <dcterms:modified xsi:type="dcterms:W3CDTF">2026-06-29T21:57:02Z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y fmtid="{D5CDD505-2E9C-101B-9397-08002B2CF9AE}" pid="3" name="MediaServiceImageTags">
    <vt:lpwstr/>
  </property>
</Properties>
</file>