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316" r:id="rId5"/>
    <p:sldId id="256" r:id="rId6"/>
    <p:sldId id="260" r:id="rId7"/>
    <p:sldId id="263" r:id="rId8"/>
    <p:sldId id="280" r:id="rId9"/>
    <p:sldId id="315" r:id="rId10"/>
    <p:sldId id="317" r:id="rId11"/>
    <p:sldId id="257" r:id="rId12"/>
    <p:sldId id="264" r:id="rId13"/>
    <p:sldId id="283" r:id="rId14"/>
    <p:sldId id="258" r:id="rId15"/>
    <p:sldId id="259" r:id="rId16"/>
    <p:sldId id="284" r:id="rId17"/>
    <p:sldId id="261" r:id="rId1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schemas.openxmlformats.org/officeDocument/2006/relationships/viewProps" Target="view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presProps" Target="pres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ableStyles" Target="tableStyles.xml" Id="rId23" /><Relationship Type="http://schemas.openxmlformats.org/officeDocument/2006/relationships/slide" Target="slides/slide6.xml" Id="rId10" /><Relationship Type="http://schemas.openxmlformats.org/officeDocument/2006/relationships/handoutMaster" Target="handoutMasters/handout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heme" Target="theme/theme1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2E72-9656-4FBD-8A25-E85D57970096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6408-3250-4F4C-BB0A-DDE2A3FB2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3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6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8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51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0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6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E7A0-B1D7-46C8-B14F-6D61F18D08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C73B-66C4-410F-BC60-14D157817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2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97" y="5118847"/>
            <a:ext cx="1901078" cy="19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5450033" y="281100"/>
            <a:ext cx="432892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BTEC Sport</a:t>
            </a:r>
          </a:p>
          <a:p>
            <a:r>
              <a:rPr lang="en-GB" sz="2800" u="sng" dirty="0"/>
              <a:t>Intro to BTEC Sport exams and coursework.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664556" y="2431982"/>
            <a:ext cx="677149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 dirty="0"/>
              <a:t>Aims: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Introduction to the Anatomy and Physiology exam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Understand the unit 2 exam as a scenario task based exam </a:t>
            </a:r>
          </a:p>
          <a:p>
            <a:r>
              <a:rPr lang="en-GB" sz="2800" dirty="0"/>
              <a:t>- Introduction to the coursework content of the course.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243" y="5348751"/>
            <a:ext cx="1385438" cy="14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AA64-2FE0-4E4A-B2C1-388CE215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Task: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08C3-0190-4D10-BE72-91F0CF2E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Looking at the previous information, what are the positives and negatives of their lifestyle?</a:t>
            </a:r>
          </a:p>
          <a:p>
            <a:r>
              <a:rPr lang="en-GB" dirty="0"/>
              <a:t>What would you suggest they change for the better?</a:t>
            </a:r>
          </a:p>
          <a:p>
            <a:r>
              <a:rPr lang="en-GB" dirty="0"/>
              <a:t>Research the NHS guidance for the average intake of alcohol, smoking, and health tests.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u="sng" dirty="0">
                <a:solidFill>
                  <a:srgbClr val="FF0000"/>
                </a:solidFill>
              </a:rPr>
              <a:t>Professional development in sports industry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780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B050"/>
                </a:solidFill>
              </a:rPr>
              <a:t>Coursework</a:t>
            </a:r>
            <a:r>
              <a:rPr lang="en-GB" sz="3600" dirty="0"/>
              <a:t> – A written assignment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Career and job opportunities in the sports industry.</a:t>
            </a:r>
          </a:p>
          <a:p>
            <a:r>
              <a:rPr lang="en-GB" dirty="0"/>
              <a:t>Sports career development action plan.</a:t>
            </a:r>
          </a:p>
          <a:p>
            <a:r>
              <a:rPr lang="en-GB" dirty="0"/>
              <a:t>Processes that can lead to a successful job in the sports industry.</a:t>
            </a:r>
          </a:p>
          <a:p>
            <a:r>
              <a:rPr lang="en-GB" dirty="0"/>
              <a:t>offer in a selected career pathway.</a:t>
            </a:r>
          </a:p>
          <a:p>
            <a:r>
              <a:rPr lang="en-GB" dirty="0"/>
              <a:t>The recruitment and selection process and your individual performance.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12" y="161607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u="sng" dirty="0">
                <a:solidFill>
                  <a:srgbClr val="FF0000"/>
                </a:solidFill>
              </a:rPr>
              <a:t>Sports leadership </a:t>
            </a:r>
            <a:br>
              <a:rPr lang="en-GB" sz="4800" b="1" u="sng" dirty="0">
                <a:solidFill>
                  <a:srgbClr val="FF0000"/>
                </a:solidFill>
              </a:rPr>
            </a:br>
            <a:endParaRPr lang="en-GB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287588"/>
            <a:ext cx="10515600" cy="4351338"/>
          </a:xfrm>
        </p:spPr>
        <p:txBody>
          <a:bodyPr/>
          <a:lstStyle/>
          <a:p>
            <a:r>
              <a:rPr lang="en-GB" sz="3600" b="1" u="sng" dirty="0">
                <a:solidFill>
                  <a:srgbClr val="00B050"/>
                </a:solidFill>
              </a:rPr>
              <a:t>Coursework</a:t>
            </a:r>
            <a:r>
              <a:rPr lang="en-GB" sz="3600" dirty="0"/>
              <a:t> – a written assessment.</a:t>
            </a:r>
            <a:endParaRPr lang="en-GB" sz="36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roles, qualities and characteristics of an effective sports leader.</a:t>
            </a:r>
          </a:p>
          <a:p>
            <a:r>
              <a:rPr lang="en-GB" dirty="0"/>
              <a:t>The importance of psychological factors and their link with effective leadership.</a:t>
            </a:r>
          </a:p>
          <a:p>
            <a:r>
              <a:rPr lang="en-GB" dirty="0"/>
              <a:t>Effective leadership style when leading a team during sport and exercise activities.</a:t>
            </a:r>
          </a:p>
          <a:p>
            <a:r>
              <a:rPr lang="en-GB" dirty="0"/>
              <a:t>You will plan a lesson and teach it to a year 7 group.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94" y="290513"/>
            <a:ext cx="3235628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AA64-2FE0-4E4A-B2C1-388CE215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Task: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08C3-0190-4D10-BE72-91F0CF2E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Imagine you are year 4 pe teacher: </a:t>
            </a:r>
          </a:p>
          <a:p>
            <a:pPr marL="0" indent="0">
              <a:buNone/>
            </a:pPr>
            <a:r>
              <a:rPr lang="en-GB" dirty="0"/>
              <a:t>Create a pe lesson of your choice, which allows students to improve in a certain skill. </a:t>
            </a:r>
          </a:p>
          <a:p>
            <a:r>
              <a:rPr lang="en-GB" dirty="0"/>
              <a:t>Think about: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What drills will help them learn?</a:t>
            </a:r>
          </a:p>
          <a:p>
            <a:pPr lvl="1"/>
            <a:r>
              <a:rPr lang="en-GB" dirty="0"/>
              <a:t>What equipment will you need?</a:t>
            </a:r>
          </a:p>
          <a:p>
            <a:pPr lvl="1"/>
            <a:r>
              <a:rPr lang="en-GB" dirty="0"/>
              <a:t>How long will each drill need to be?</a:t>
            </a:r>
          </a:p>
          <a:p>
            <a:pPr lvl="1"/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Now can you justify why you have chosen these. </a:t>
            </a:r>
          </a:p>
        </p:txBody>
      </p:sp>
    </p:spTree>
    <p:extLst>
      <p:ext uri="{BB962C8B-B14F-4D97-AF65-F5344CB8AC3E}">
        <p14:creationId xmlns:p14="http://schemas.microsoft.com/office/powerpoint/2010/main" val="61602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200" y="365125"/>
            <a:ext cx="10769600" cy="1325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>
                <a:solidFill>
                  <a:srgbClr val="7030A0"/>
                </a:solidFill>
              </a:rPr>
              <a:t>For success in the BTEC sport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907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You must be able to: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 independently</a:t>
            </a:r>
          </a:p>
          <a:p>
            <a:r>
              <a:rPr lang="en-GB" dirty="0"/>
              <a:t>Produce your own independent work to a high written standard</a:t>
            </a:r>
          </a:p>
          <a:p>
            <a:r>
              <a:rPr lang="en-GB" dirty="0"/>
              <a:t>Research information and select important key information.</a:t>
            </a:r>
          </a:p>
          <a:p>
            <a:r>
              <a:rPr lang="en-GB" dirty="0"/>
              <a:t>Be organise, determined, reflect on feedback. </a:t>
            </a:r>
          </a:p>
          <a:p>
            <a:r>
              <a:rPr lang="en-GB" dirty="0"/>
              <a:t>Complete and submit work by deadlines.</a:t>
            </a:r>
          </a:p>
          <a:p>
            <a:r>
              <a:rPr lang="en-GB" dirty="0"/>
              <a:t>Prepared to work in your own time away from</a:t>
            </a:r>
          </a:p>
          <a:p>
            <a:pPr marL="0" indent="0">
              <a:buNone/>
            </a:pPr>
            <a:r>
              <a:rPr lang="en-GB" dirty="0"/>
              <a:t>the structured lessons.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312" y="4335462"/>
            <a:ext cx="28479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342900"/>
            <a:ext cx="11379200" cy="284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436563"/>
            <a:ext cx="10782300" cy="2387600"/>
          </a:xfrm>
        </p:spPr>
        <p:txBody>
          <a:bodyPr>
            <a:noAutofit/>
          </a:bodyPr>
          <a:lstStyle/>
          <a:p>
            <a:r>
              <a:rPr lang="en-GB" sz="16600" b="1" u="sng" dirty="0">
                <a:solidFill>
                  <a:srgbClr val="FF0000"/>
                </a:solidFill>
              </a:rPr>
              <a:t>BTEC Sport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950176"/>
            <a:ext cx="3409950" cy="2125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9800" y="3582722"/>
            <a:ext cx="6845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This course will cover 4 units</a:t>
            </a:r>
          </a:p>
          <a:p>
            <a:endParaRPr lang="en-GB" sz="2400" dirty="0"/>
          </a:p>
          <a:p>
            <a:r>
              <a:rPr lang="en-GB" sz="2400" dirty="0"/>
              <a:t>- 2 of these units will be exams</a:t>
            </a:r>
          </a:p>
          <a:p>
            <a:r>
              <a:rPr lang="en-GB" sz="2400" dirty="0"/>
              <a:t>- 2 will be course work</a:t>
            </a:r>
          </a:p>
          <a:p>
            <a:endParaRPr lang="en-GB" sz="2400" dirty="0"/>
          </a:p>
          <a:p>
            <a:r>
              <a:rPr lang="en-GB" sz="2400" dirty="0"/>
              <a:t>The course will be over 2 years.</a:t>
            </a:r>
          </a:p>
          <a:p>
            <a:r>
              <a:rPr lang="en-GB" sz="2400" dirty="0"/>
              <a:t>You will be graded with a: Pass, merit, distinction or distinction*</a:t>
            </a:r>
          </a:p>
        </p:txBody>
      </p:sp>
    </p:spTree>
    <p:extLst>
      <p:ext uri="{BB962C8B-B14F-4D97-AF65-F5344CB8AC3E}">
        <p14:creationId xmlns:p14="http://schemas.microsoft.com/office/powerpoint/2010/main" val="85294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u="sng" dirty="0">
                <a:solidFill>
                  <a:srgbClr val="FF0000"/>
                </a:solidFill>
              </a:rPr>
              <a:t>Principles of Anatomy and Physiology in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08188"/>
            <a:ext cx="10515600" cy="4976812"/>
          </a:xfrm>
        </p:spPr>
        <p:txBody>
          <a:bodyPr>
            <a:normAutofit fontScale="92500" lnSpcReduction="10000"/>
          </a:bodyPr>
          <a:lstStyle/>
          <a:p>
            <a:r>
              <a:rPr lang="en-GB" sz="3500" b="1" u="sng" dirty="0">
                <a:solidFill>
                  <a:srgbClr val="00B050"/>
                </a:solidFill>
              </a:rPr>
              <a:t>Exam</a:t>
            </a:r>
            <a:r>
              <a:rPr lang="en-GB" sz="3500" dirty="0"/>
              <a:t> – 1 hour 30 mins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00B0F0"/>
                </a:solidFill>
              </a:rPr>
              <a:t>Skeletal System </a:t>
            </a:r>
            <a:r>
              <a:rPr lang="en-GB" dirty="0"/>
              <a:t>(joints, bones, functions of the skeleton, how exercise can benefit the skeleton)</a:t>
            </a:r>
          </a:p>
          <a:p>
            <a:r>
              <a:rPr lang="en-GB" b="1" u="sng" dirty="0">
                <a:solidFill>
                  <a:srgbClr val="00B0F0"/>
                </a:solidFill>
              </a:rPr>
              <a:t>Muscular System </a:t>
            </a:r>
            <a:r>
              <a:rPr lang="en-GB" dirty="0"/>
              <a:t>(muscles, types of muscles, how exercise benefits the muscular) </a:t>
            </a:r>
          </a:p>
          <a:p>
            <a:r>
              <a:rPr lang="en-GB" b="1" u="sng" dirty="0">
                <a:solidFill>
                  <a:srgbClr val="00B0F0"/>
                </a:solidFill>
              </a:rPr>
              <a:t>Respiratory System </a:t>
            </a:r>
            <a:r>
              <a:rPr lang="en-GB" dirty="0"/>
              <a:t>(the function, the benefits of exercises on the system, factors affecting the system)</a:t>
            </a:r>
          </a:p>
          <a:p>
            <a:r>
              <a:rPr lang="en-GB" b="1" u="sng" dirty="0">
                <a:solidFill>
                  <a:srgbClr val="00B0F0"/>
                </a:solidFill>
              </a:rPr>
              <a:t>Cardiovascular System </a:t>
            </a:r>
            <a:r>
              <a:rPr lang="en-GB" dirty="0"/>
              <a:t>(key components, benefits of a healthy cardio system, how exercise benefits the system)</a:t>
            </a:r>
          </a:p>
          <a:p>
            <a:r>
              <a:rPr lang="en-GB" b="1" u="sng" dirty="0">
                <a:solidFill>
                  <a:srgbClr val="00B0F0"/>
                </a:solidFill>
              </a:rPr>
              <a:t>Energy Systems </a:t>
            </a:r>
            <a:r>
              <a:rPr lang="en-GB" dirty="0"/>
              <a:t>(key components, what each component does in relation to physical activity.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85" t="13178" r="50989" b="11938"/>
          <a:stretch/>
        </p:blipFill>
        <p:spPr>
          <a:xfrm>
            <a:off x="9590567" y="1244009"/>
            <a:ext cx="1044701" cy="17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1D26-8C3C-4FC8-811C-9286435B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Task: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D672-754F-4CE4-A41D-6C6479DA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your previous knowledge please attempt to: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dirty="0"/>
              <a:t>Label the skeleton work sheet, including the vertebrae column</a:t>
            </a:r>
          </a:p>
          <a:p>
            <a:pPr marL="514350" indent="-514350">
              <a:buAutoNum type="arabicParenR"/>
            </a:pPr>
            <a:r>
              <a:rPr lang="en-GB" dirty="0"/>
              <a:t>Label the muscles work sheet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go through this together after.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7213" y="476250"/>
            <a:ext cx="3097212" cy="6192838"/>
          </a:xfrm>
        </p:spPr>
      </p:pic>
      <p:sp>
        <p:nvSpPr>
          <p:cNvPr id="45058" name="Line 4"/>
          <p:cNvSpPr>
            <a:spLocks noChangeShapeType="1"/>
          </p:cNvSpPr>
          <p:nvPr/>
        </p:nvSpPr>
        <p:spPr bwMode="auto">
          <a:xfrm flipH="1">
            <a:off x="6456363" y="620714"/>
            <a:ext cx="10795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7608889" y="476251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7608888" y="40481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Cranium</a:t>
            </a:r>
            <a:endParaRPr lang="en-US"/>
          </a:p>
        </p:txBody>
      </p:sp>
      <p:sp>
        <p:nvSpPr>
          <p:cNvPr id="45061" name="Line 7"/>
          <p:cNvSpPr>
            <a:spLocks noChangeShapeType="1"/>
          </p:cNvSpPr>
          <p:nvPr/>
        </p:nvSpPr>
        <p:spPr bwMode="auto">
          <a:xfrm>
            <a:off x="4151313" y="765175"/>
            <a:ext cx="16573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216275" y="5492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Clavicle</a:t>
            </a:r>
            <a:endParaRPr lang="en-US"/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 flipH="1">
            <a:off x="6959601" y="1052514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7535863" y="8366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Scapula</a:t>
            </a:r>
            <a:endParaRPr lang="en-US"/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3863976" y="1268413"/>
            <a:ext cx="2447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2208213" y="1052513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2855914" y="105251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Sternum</a:t>
            </a:r>
            <a:endParaRPr lang="en-US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 flipH="1">
            <a:off x="6743700" y="1341439"/>
            <a:ext cx="10810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Text Box 15"/>
          <p:cNvSpPr txBox="1">
            <a:spLocks noChangeArrowheads="1"/>
          </p:cNvSpPr>
          <p:nvPr/>
        </p:nvSpPr>
        <p:spPr bwMode="auto">
          <a:xfrm>
            <a:off x="7751763" y="1196976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Ribs</a:t>
            </a:r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>
            <a:off x="4008438" y="1773239"/>
            <a:ext cx="14398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Text Box 17"/>
          <p:cNvSpPr txBox="1">
            <a:spLocks noChangeArrowheads="1"/>
          </p:cNvSpPr>
          <p:nvPr/>
        </p:nvSpPr>
        <p:spPr bwMode="auto">
          <a:xfrm>
            <a:off x="3000376" y="14843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Humerus</a:t>
            </a:r>
            <a:endParaRPr lang="en-US"/>
          </a:p>
        </p:txBody>
      </p:sp>
      <p:sp>
        <p:nvSpPr>
          <p:cNvPr id="45072" name="Line 18"/>
          <p:cNvSpPr>
            <a:spLocks noChangeShapeType="1"/>
          </p:cNvSpPr>
          <p:nvPr/>
        </p:nvSpPr>
        <p:spPr bwMode="auto">
          <a:xfrm flipH="1">
            <a:off x="6383338" y="1989139"/>
            <a:ext cx="165735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Text Box 19"/>
          <p:cNvSpPr txBox="1">
            <a:spLocks noChangeArrowheads="1"/>
          </p:cNvSpPr>
          <p:nvPr/>
        </p:nvSpPr>
        <p:spPr bwMode="auto">
          <a:xfrm>
            <a:off x="7967664" y="17732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Vertebral Column</a:t>
            </a:r>
            <a:endParaRPr lang="en-US"/>
          </a:p>
        </p:txBody>
      </p:sp>
      <p:sp>
        <p:nvSpPr>
          <p:cNvPr id="45074" name="Line 20"/>
          <p:cNvSpPr>
            <a:spLocks noChangeShapeType="1"/>
          </p:cNvSpPr>
          <p:nvPr/>
        </p:nvSpPr>
        <p:spPr bwMode="auto">
          <a:xfrm>
            <a:off x="4079875" y="2133600"/>
            <a:ext cx="12954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Text Box 21"/>
          <p:cNvSpPr txBox="1">
            <a:spLocks noChangeArrowheads="1"/>
          </p:cNvSpPr>
          <p:nvPr/>
        </p:nvSpPr>
        <p:spPr bwMode="auto">
          <a:xfrm>
            <a:off x="3503613" y="191611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Ulna</a:t>
            </a:r>
            <a:endParaRPr lang="en-US"/>
          </a:p>
        </p:txBody>
      </p:sp>
      <p:sp>
        <p:nvSpPr>
          <p:cNvPr id="45076" name="Line 22"/>
          <p:cNvSpPr>
            <a:spLocks noChangeShapeType="1"/>
          </p:cNvSpPr>
          <p:nvPr/>
        </p:nvSpPr>
        <p:spPr bwMode="auto">
          <a:xfrm>
            <a:off x="3792538" y="2565401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Text Box 23"/>
          <p:cNvSpPr txBox="1">
            <a:spLocks noChangeArrowheads="1"/>
          </p:cNvSpPr>
          <p:nvPr/>
        </p:nvSpPr>
        <p:spPr bwMode="auto">
          <a:xfrm>
            <a:off x="2927351" y="2349501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Radius</a:t>
            </a:r>
            <a:endParaRPr lang="en-US"/>
          </a:p>
        </p:txBody>
      </p:sp>
      <p:sp>
        <p:nvSpPr>
          <p:cNvPr id="45078" name="Line 24"/>
          <p:cNvSpPr>
            <a:spLocks noChangeShapeType="1"/>
          </p:cNvSpPr>
          <p:nvPr/>
        </p:nvSpPr>
        <p:spPr bwMode="auto">
          <a:xfrm flipH="1">
            <a:off x="7391401" y="2924176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Text Box 25"/>
          <p:cNvSpPr txBox="1">
            <a:spLocks noChangeArrowheads="1"/>
          </p:cNvSpPr>
          <p:nvPr/>
        </p:nvSpPr>
        <p:spPr bwMode="auto">
          <a:xfrm>
            <a:off x="8256589" y="26368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Carpals</a:t>
            </a:r>
            <a:endParaRPr lang="en-US"/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 flipH="1">
            <a:off x="7391401" y="328453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Text Box 27"/>
          <p:cNvSpPr txBox="1">
            <a:spLocks noChangeArrowheads="1"/>
          </p:cNvSpPr>
          <p:nvPr/>
        </p:nvSpPr>
        <p:spPr bwMode="auto">
          <a:xfrm>
            <a:off x="8328025" y="3068638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Metacarpals</a:t>
            </a:r>
            <a:endParaRPr lang="en-US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 flipH="1" flipV="1">
            <a:off x="7319964" y="3860801"/>
            <a:ext cx="9366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Text Box 29"/>
          <p:cNvSpPr txBox="1">
            <a:spLocks noChangeArrowheads="1"/>
          </p:cNvSpPr>
          <p:nvPr/>
        </p:nvSpPr>
        <p:spPr bwMode="auto">
          <a:xfrm>
            <a:off x="8183563" y="37893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Phalanges</a:t>
            </a:r>
            <a:endParaRPr lang="en-US"/>
          </a:p>
        </p:txBody>
      </p:sp>
      <p:sp>
        <p:nvSpPr>
          <p:cNvPr id="45084" name="Line 30"/>
          <p:cNvSpPr>
            <a:spLocks noChangeShapeType="1"/>
          </p:cNvSpPr>
          <p:nvPr/>
        </p:nvSpPr>
        <p:spPr bwMode="auto">
          <a:xfrm flipV="1">
            <a:off x="3863976" y="3141664"/>
            <a:ext cx="2016125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5" name="Text Box 31"/>
          <p:cNvSpPr txBox="1">
            <a:spLocks noChangeArrowheads="1"/>
          </p:cNvSpPr>
          <p:nvPr/>
        </p:nvSpPr>
        <p:spPr bwMode="auto">
          <a:xfrm>
            <a:off x="3143250" y="4581526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Pelvis</a:t>
            </a:r>
            <a:endParaRPr lang="en-US"/>
          </a:p>
        </p:txBody>
      </p:sp>
      <p:sp>
        <p:nvSpPr>
          <p:cNvPr id="45086" name="Line 32"/>
          <p:cNvSpPr>
            <a:spLocks noChangeShapeType="1"/>
          </p:cNvSpPr>
          <p:nvPr/>
        </p:nvSpPr>
        <p:spPr bwMode="auto">
          <a:xfrm flipH="1">
            <a:off x="6816725" y="4437064"/>
            <a:ext cx="13668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Text Box 33"/>
          <p:cNvSpPr txBox="1">
            <a:spLocks noChangeArrowheads="1"/>
          </p:cNvSpPr>
          <p:nvPr/>
        </p:nvSpPr>
        <p:spPr bwMode="auto">
          <a:xfrm>
            <a:off x="8183564" y="4292601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Femur</a:t>
            </a:r>
            <a:endParaRPr lang="en-US"/>
          </a:p>
        </p:txBody>
      </p:sp>
      <p:sp>
        <p:nvSpPr>
          <p:cNvPr id="45088" name="Line 34"/>
          <p:cNvSpPr>
            <a:spLocks noChangeShapeType="1"/>
          </p:cNvSpPr>
          <p:nvPr/>
        </p:nvSpPr>
        <p:spPr bwMode="auto">
          <a:xfrm flipH="1">
            <a:off x="6743701" y="47974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Text Box 35"/>
          <p:cNvSpPr txBox="1">
            <a:spLocks noChangeArrowheads="1"/>
          </p:cNvSpPr>
          <p:nvPr/>
        </p:nvSpPr>
        <p:spPr bwMode="auto">
          <a:xfrm>
            <a:off x="7896225" y="4581526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Patella</a:t>
            </a:r>
            <a:endParaRPr lang="en-US"/>
          </a:p>
        </p:txBody>
      </p:sp>
      <p:sp>
        <p:nvSpPr>
          <p:cNvPr id="45090" name="Line 36"/>
          <p:cNvSpPr>
            <a:spLocks noChangeShapeType="1"/>
          </p:cNvSpPr>
          <p:nvPr/>
        </p:nvSpPr>
        <p:spPr bwMode="auto">
          <a:xfrm flipH="1">
            <a:off x="6672263" y="53006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Text Box 37"/>
          <p:cNvSpPr txBox="1">
            <a:spLocks noChangeArrowheads="1"/>
          </p:cNvSpPr>
          <p:nvPr/>
        </p:nvSpPr>
        <p:spPr bwMode="auto">
          <a:xfrm>
            <a:off x="8040689" y="51577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Tibia</a:t>
            </a:r>
            <a:endParaRPr lang="en-US"/>
          </a:p>
        </p:txBody>
      </p:sp>
      <p:sp>
        <p:nvSpPr>
          <p:cNvPr id="45092" name="Line 38"/>
          <p:cNvSpPr>
            <a:spLocks noChangeShapeType="1"/>
          </p:cNvSpPr>
          <p:nvPr/>
        </p:nvSpPr>
        <p:spPr bwMode="auto">
          <a:xfrm flipH="1" flipV="1">
            <a:off x="6816725" y="5805488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3" name="Text Box 39"/>
          <p:cNvSpPr txBox="1">
            <a:spLocks noChangeArrowheads="1"/>
          </p:cNvSpPr>
          <p:nvPr/>
        </p:nvSpPr>
        <p:spPr bwMode="auto">
          <a:xfrm>
            <a:off x="8040688" y="5876926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Fibula</a:t>
            </a:r>
            <a:endParaRPr lang="en-US"/>
          </a:p>
        </p:txBody>
      </p:sp>
      <p:sp>
        <p:nvSpPr>
          <p:cNvPr id="45094" name="Line 40"/>
          <p:cNvSpPr>
            <a:spLocks noChangeShapeType="1"/>
          </p:cNvSpPr>
          <p:nvPr/>
        </p:nvSpPr>
        <p:spPr bwMode="auto">
          <a:xfrm>
            <a:off x="4079876" y="5661025"/>
            <a:ext cx="20875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5" name="Text Box 41"/>
          <p:cNvSpPr txBox="1">
            <a:spLocks noChangeArrowheads="1"/>
          </p:cNvSpPr>
          <p:nvPr/>
        </p:nvSpPr>
        <p:spPr bwMode="auto">
          <a:xfrm>
            <a:off x="3216275" y="5445126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Tarsals</a:t>
            </a:r>
            <a:endParaRPr lang="en-US"/>
          </a:p>
        </p:txBody>
      </p:sp>
      <p:sp>
        <p:nvSpPr>
          <p:cNvPr id="45096" name="Line 42"/>
          <p:cNvSpPr>
            <a:spLocks noChangeShapeType="1"/>
          </p:cNvSpPr>
          <p:nvPr/>
        </p:nvSpPr>
        <p:spPr bwMode="auto">
          <a:xfrm>
            <a:off x="3432176" y="6021388"/>
            <a:ext cx="2735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7" name="Text Box 43"/>
          <p:cNvSpPr txBox="1">
            <a:spLocks noChangeArrowheads="1"/>
          </p:cNvSpPr>
          <p:nvPr/>
        </p:nvSpPr>
        <p:spPr bwMode="auto">
          <a:xfrm>
            <a:off x="2135189" y="58054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Metatarsals</a:t>
            </a:r>
            <a:endParaRPr lang="en-US"/>
          </a:p>
        </p:txBody>
      </p:sp>
      <p:sp>
        <p:nvSpPr>
          <p:cNvPr id="45098" name="Line 44"/>
          <p:cNvSpPr>
            <a:spLocks noChangeShapeType="1"/>
          </p:cNvSpPr>
          <p:nvPr/>
        </p:nvSpPr>
        <p:spPr bwMode="auto">
          <a:xfrm>
            <a:off x="3792538" y="6453189"/>
            <a:ext cx="21590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9" name="Text Box 45"/>
          <p:cNvSpPr txBox="1">
            <a:spLocks noChangeArrowheads="1"/>
          </p:cNvSpPr>
          <p:nvPr/>
        </p:nvSpPr>
        <p:spPr bwMode="auto">
          <a:xfrm>
            <a:off x="2566989" y="62372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Phalanges</a:t>
            </a: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763" y="260350"/>
            <a:ext cx="8229600" cy="1066800"/>
          </a:xfrm>
        </p:spPr>
        <p:txBody>
          <a:bodyPr/>
          <a:lstStyle/>
          <a:p>
            <a:pPr eaLnBrk="1" hangingPunct="1"/>
            <a:r>
              <a:rPr lang="en-GB"/>
              <a:t>Vertebral Column </a:t>
            </a:r>
            <a:endParaRPr lang="en-US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1412876"/>
            <a:ext cx="14605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5"/>
          <p:cNvSpPr>
            <a:spLocks noChangeShapeType="1"/>
          </p:cNvSpPr>
          <p:nvPr/>
        </p:nvSpPr>
        <p:spPr bwMode="auto">
          <a:xfrm flipH="1">
            <a:off x="5772151" y="22685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 flipH="1">
            <a:off x="5880101" y="36449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 flipH="1">
            <a:off x="6024563" y="53260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 flipH="1">
            <a:off x="6059488" y="61658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 flipH="1">
            <a:off x="6061075" y="6581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495426" y="6653213"/>
            <a:ext cx="298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www.statemaster.com/encyclopedia/Vertebral-column </a:t>
            </a:r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1847851" y="1692275"/>
            <a:ext cx="271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eorgia" pitchFamily="18" charset="0"/>
              </a:rPr>
              <a:t>What is in between the vertebrae?</a:t>
            </a:r>
          </a:p>
          <a:p>
            <a:endParaRPr lang="en-GB">
              <a:latin typeface="Georgia" pitchFamily="18" charset="0"/>
            </a:endParaRPr>
          </a:p>
          <a:p>
            <a:r>
              <a:rPr lang="en-GB" u="sng">
                <a:solidFill>
                  <a:srgbClr val="FF0000"/>
                </a:solidFill>
                <a:latin typeface="Georgia" pitchFamily="18" charset="0"/>
              </a:rPr>
              <a:t>Intervertebral disc</a:t>
            </a:r>
          </a:p>
        </p:txBody>
      </p:sp>
      <p:sp>
        <p:nvSpPr>
          <p:cNvPr id="24586" name="Text Box 6"/>
          <p:cNvSpPr txBox="1">
            <a:spLocks noChangeArrowheads="1"/>
          </p:cNvSpPr>
          <p:nvPr/>
        </p:nvSpPr>
        <p:spPr bwMode="auto">
          <a:xfrm>
            <a:off x="7212013" y="2085976"/>
            <a:ext cx="244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Cervical Vertebrae </a:t>
            </a:r>
            <a:r>
              <a:rPr lang="en-GB">
                <a:solidFill>
                  <a:srgbClr val="FF0000"/>
                </a:solidFill>
              </a:rPr>
              <a:t>(7)</a:t>
            </a:r>
            <a:r>
              <a:rPr lang="en-GB"/>
              <a:t> </a:t>
            </a:r>
            <a:endParaRPr lang="en-US"/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7319964" y="346075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Thoracic Vertebrae </a:t>
            </a:r>
            <a:r>
              <a:rPr lang="en-GB">
                <a:solidFill>
                  <a:srgbClr val="FF0000"/>
                </a:solidFill>
              </a:rPr>
              <a:t>(12)</a:t>
            </a:r>
            <a:r>
              <a:rPr lang="en-GB"/>
              <a:t> </a:t>
            </a:r>
            <a:endParaRPr lang="en-US"/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7319963" y="5164138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Lumbar Vertebrae </a:t>
            </a:r>
            <a:r>
              <a:rPr lang="en-GB">
                <a:solidFill>
                  <a:srgbClr val="FF0000"/>
                </a:solidFill>
              </a:rPr>
              <a:t>(5)</a:t>
            </a:r>
            <a:r>
              <a:rPr lang="en-GB"/>
              <a:t> </a:t>
            </a:r>
            <a:endParaRPr lang="en-US"/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6938963" y="6021389"/>
            <a:ext cx="311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Sacrum </a:t>
            </a:r>
            <a:r>
              <a:rPr lang="en-GB">
                <a:solidFill>
                  <a:srgbClr val="FF0000"/>
                </a:solidFill>
              </a:rPr>
              <a:t>(5 fused)</a:t>
            </a:r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08776" y="6400800"/>
            <a:ext cx="327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Coccyx </a:t>
            </a:r>
            <a:r>
              <a:rPr lang="en-GB">
                <a:solidFill>
                  <a:srgbClr val="FF0000"/>
                </a:solidFill>
              </a:rPr>
              <a:t>(4 fused)</a:t>
            </a:r>
            <a:r>
              <a:rPr lang="en-GB"/>
              <a:t> </a:t>
            </a:r>
            <a:endParaRPr lang="en-US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1847851" y="3644900"/>
            <a:ext cx="271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eorgia" pitchFamily="18" charset="0"/>
              </a:rPr>
              <a:t>How many vertebrae?</a:t>
            </a:r>
          </a:p>
          <a:p>
            <a:endParaRPr lang="en-GB">
              <a:latin typeface="Georgia" pitchFamily="18" charset="0"/>
            </a:endParaRPr>
          </a:p>
          <a:p>
            <a:endParaRPr lang="en-GB">
              <a:latin typeface="Georgia" pitchFamily="18" charset="0"/>
            </a:endParaRPr>
          </a:p>
          <a:p>
            <a:r>
              <a:rPr lang="en-GB">
                <a:latin typeface="Georgia" pitchFamily="18" charset="0"/>
              </a:rPr>
              <a:t>Which ones are fused?</a:t>
            </a:r>
            <a:endParaRPr lang="en-GB" u="sng">
              <a:latin typeface="Georg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72150" y="1692275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99139" y="1844675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94" name="TextBox 5"/>
          <p:cNvSpPr txBox="1">
            <a:spLocks noChangeArrowheads="1"/>
          </p:cNvSpPr>
          <p:nvPr/>
        </p:nvSpPr>
        <p:spPr bwMode="auto">
          <a:xfrm>
            <a:off x="6518276" y="1412876"/>
            <a:ext cx="2386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C1 (atlas)</a:t>
            </a:r>
          </a:p>
          <a:p>
            <a:r>
              <a:rPr lang="en-GB"/>
              <a:t>C2 (axis)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2150" y="1412876"/>
            <a:ext cx="212405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F6274-B84F-F57F-4F25-C5FF572D3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1" y="1518526"/>
            <a:ext cx="6056779" cy="5012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700A0-62E6-FF72-6C12-E61784B0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08" t="18220" r="37344" b="27981"/>
          <a:stretch>
            <a:fillRect/>
          </a:stretch>
        </p:blipFill>
        <p:spPr>
          <a:xfrm>
            <a:off x="6984786" y="1518526"/>
            <a:ext cx="4399878" cy="50129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3408F9-0D4C-950D-8BD7-393A0EE6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The cardiovascular system </a:t>
            </a:r>
            <a:r>
              <a:rPr lang="en-GB" b="1" dirty="0"/>
              <a:t>– complete the work sheet: label the structure of the heart </a:t>
            </a:r>
          </a:p>
        </p:txBody>
      </p:sp>
    </p:spTree>
    <p:extLst>
      <p:ext uri="{BB962C8B-B14F-4D97-AF65-F5344CB8AC3E}">
        <p14:creationId xmlns:p14="http://schemas.microsoft.com/office/powerpoint/2010/main" val="41579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2106" cy="1325563"/>
          </a:xfrm>
        </p:spPr>
        <p:txBody>
          <a:bodyPr>
            <a:noAutofit/>
          </a:bodyPr>
          <a:lstStyle/>
          <a:p>
            <a:r>
              <a:rPr lang="en-GB" sz="5400" b="1" u="sng" dirty="0">
                <a:solidFill>
                  <a:srgbClr val="FF0000"/>
                </a:solidFill>
              </a:rPr>
              <a:t>Unit 2 exam: Fitness training and programming for health and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0425"/>
            <a:ext cx="11595100" cy="4727576"/>
          </a:xfrm>
        </p:spPr>
        <p:txBody>
          <a:bodyPr>
            <a:normAutofit/>
          </a:bodyPr>
          <a:lstStyle/>
          <a:p>
            <a:r>
              <a:rPr lang="en-GB" sz="3900" b="1" u="sng" dirty="0">
                <a:solidFill>
                  <a:srgbClr val="00B050"/>
                </a:solidFill>
              </a:rPr>
              <a:t>Task based exam </a:t>
            </a:r>
            <a:r>
              <a:rPr lang="en-GB" sz="3000" dirty="0"/>
              <a:t>–  You will be given an scenario and required to answer questions using the content we have studied.</a:t>
            </a:r>
          </a:p>
          <a:p>
            <a:endParaRPr lang="en-GB" sz="1100" dirty="0"/>
          </a:p>
          <a:p>
            <a:r>
              <a:rPr lang="en-GB" dirty="0"/>
              <a:t>The effects of lifestyle choices on an individual’s health and well-being.</a:t>
            </a:r>
            <a:endParaRPr lang="en-GB" sz="1200" dirty="0"/>
          </a:p>
          <a:p>
            <a:r>
              <a:rPr lang="en-GB" dirty="0"/>
              <a:t>Fitness principles and theory, lifestyle modification techniques, nutritional requirements and training methods to an individual’s needs and goals.</a:t>
            </a:r>
            <a:endParaRPr lang="en-GB" sz="1200" dirty="0"/>
          </a:p>
          <a:p>
            <a:r>
              <a:rPr lang="en-GB" dirty="0"/>
              <a:t>Interpret screening information relating to an individual’s lifestyle questionnaire and health monitoring tests.</a:t>
            </a:r>
            <a:endParaRPr lang="en-GB" sz="1100" dirty="0"/>
          </a:p>
          <a:p>
            <a:r>
              <a:rPr lang="en-GB" dirty="0"/>
              <a:t>Evaluate how an individual’s health and well-being could be improve using a fitness training programme.</a:t>
            </a:r>
          </a:p>
        </p:txBody>
      </p:sp>
    </p:spTree>
    <p:extLst>
      <p:ext uri="{BB962C8B-B14F-4D97-AF65-F5344CB8AC3E}">
        <p14:creationId xmlns:p14="http://schemas.microsoft.com/office/powerpoint/2010/main" val="12757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6BFCC-66B5-4C5C-B046-656F665C0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68" t="12331" r="30545" b="11930"/>
          <a:stretch/>
        </p:blipFill>
        <p:spPr>
          <a:xfrm>
            <a:off x="331254" y="1145676"/>
            <a:ext cx="5391150" cy="5687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1CF5E-59CB-4161-B4DC-C843398B0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5" t="20278" r="31094" b="18612"/>
          <a:stretch/>
        </p:blipFill>
        <p:spPr>
          <a:xfrm>
            <a:off x="5722404" y="1145676"/>
            <a:ext cx="6279096" cy="5292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0F905-754D-4072-9B72-7E75628A6DBD}"/>
              </a:ext>
            </a:extLst>
          </p:cNvPr>
          <p:cNvSpPr txBox="1"/>
          <p:nvPr/>
        </p:nvSpPr>
        <p:spPr>
          <a:xfrm>
            <a:off x="600635" y="259977"/>
            <a:ext cx="1048602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This Par Q questionnaire give us some ideas about how healthy our client is. What evidence can you identify which might provide suggestions about their health?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37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23BC-1741-4247-8487-83EC6D9E7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C8ADDD-8ED4-47A8-B44A-5E17225D7C09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af5db624-cada-4978-b094-c04850ab1a29"/>
    <ds:schemaRef ds:uri="http://schemas.microsoft.com/office/infopath/2007/PartnerControls"/>
    <ds:schemaRef ds:uri="http://purl.org/dc/elements/1.1/"/>
    <ds:schemaRef ds:uri="e3630ff6-a346-4ef2-b219-87c3ee39129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5BA265-515B-43F9-B02A-4CE2CC0E2695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734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 Theme</vt:lpstr>
      <vt:lpstr>PowerPoint Presentation</vt:lpstr>
      <vt:lpstr>BTEC Sport </vt:lpstr>
      <vt:lpstr>Principles of Anatomy and Physiology in sport</vt:lpstr>
      <vt:lpstr>Task: </vt:lpstr>
      <vt:lpstr>PowerPoint Presentation</vt:lpstr>
      <vt:lpstr>Vertebral Column </vt:lpstr>
      <vt:lpstr>The cardiovascular system – complete the work sheet: label the structure of the heart </vt:lpstr>
      <vt:lpstr>Unit 2 exam: Fitness training and programming for health and well-being</vt:lpstr>
      <vt:lpstr>PowerPoint Presentation</vt:lpstr>
      <vt:lpstr>Task: </vt:lpstr>
      <vt:lpstr>Professional development in sports industry  </vt:lpstr>
      <vt:lpstr>Sports leadership  </vt:lpstr>
      <vt:lpstr>Task: </vt:lpstr>
      <vt:lpstr>For success in the BTEC sport </vt:lpstr>
    </vt:vector>
  </TitlesOfParts>
  <Company>Little Heath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Sport</dc:title>
  <dc:creator>Ms L Hodder</dc:creator>
  <cp:lastModifiedBy>Miss L Hodder</cp:lastModifiedBy>
  <cp:revision>62</cp:revision>
  <cp:lastPrinted>2016-11-11T14:30:52Z</cp:lastPrinted>
  <dcterms:created xsi:type="dcterms:W3CDTF">2016-11-10T10:24:55Z</dcterms:created>
  <dcterms:modified xsi:type="dcterms:W3CDTF">2026-06-25T10:43:29Z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471400.000000000</vt:lpwstr>
  </property>
  <property fmtid="{D5CDD505-2E9C-101B-9397-08002B2CF9AE}" pid="3" name="ContentTypeId">
    <vt:lpwstr>0x0101008E530B004E4030438EC8C74B8DAE3C6D</vt:lpwstr>
  </property>
  <property fmtid="{D5CDD505-2E9C-101B-9397-08002B2CF9AE}" pid="4" name="MediaServiceImageTags">
    <vt:lpwstr/>
  </property>
</Properties>
</file>