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y="5143500" cx="9144000"/>
  <p:notesSz cx="6858000" cy="9144000"/>
  <p:embeddedFontLst>
    <p:embeddedFont>
      <p:font typeface="Cambria Math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0BCA80-28CE-4979-8C1F-6A43AA83AC3F}">
  <a:tblStyle styleId="{F30BCA80-28CE-4979-8C1F-6A43AA83AC3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3" Type="http://schemas.openxmlformats.org/officeDocument/2006/relationships/slide" Target="slides/slide5.xml"/><Relationship Id="rId39" Type="http://schemas.openxmlformats.org/officeDocument/2006/relationships/slide" Target="slides/slide31.xml"/><Relationship Id="rId18" Type="http://schemas.openxmlformats.org/officeDocument/2006/relationships/slide" Target="slides/slide10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3.xml"/><Relationship Id="rId20" Type="http://schemas.openxmlformats.org/officeDocument/2006/relationships/slide" Target="slides/slide12.xml"/><Relationship Id="rId2" Type="http://schemas.openxmlformats.org/officeDocument/2006/relationships/viewProps" Target="viewProps.xml"/><Relationship Id="rId29" Type="http://schemas.openxmlformats.org/officeDocument/2006/relationships/slide" Target="slides/slide21.xml"/><Relationship Id="rId16" Type="http://schemas.openxmlformats.org/officeDocument/2006/relationships/slide" Target="slides/slide8.xml"/><Relationship Id="rId41" Type="http://schemas.openxmlformats.org/officeDocument/2006/relationships/customXml" Target="../customXml/item1.xml"/><Relationship Id="rId40" Type="http://schemas.openxmlformats.org/officeDocument/2006/relationships/font" Target="fonts/CambriaMath-regular.fntdata"/><Relationship Id="rId24" Type="http://schemas.openxmlformats.org/officeDocument/2006/relationships/slide" Target="slides/slide16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31" Type="http://schemas.openxmlformats.org/officeDocument/2006/relationships/slide" Target="slides/slide2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22" Type="http://schemas.openxmlformats.org/officeDocument/2006/relationships/slide" Target="slides/slide14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14" Type="http://schemas.openxmlformats.org/officeDocument/2006/relationships/slide" Target="slides/slide6.xml"/><Relationship Id="rId43" Type="http://schemas.openxmlformats.org/officeDocument/2006/relationships/customXml" Target="../customXml/item3.xml"/><Relationship Id="rId8" Type="http://schemas.openxmlformats.org/officeDocument/2006/relationships/notesMaster" Target="notesMasters/notesMaster1.xml"/><Relationship Id="rId3" Type="http://schemas.openxmlformats.org/officeDocument/2006/relationships/presProps" Target="presProps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f02fa9e91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f02fa9e910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56f40fa2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256f40fa2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948e29b4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6948e29b4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948e29b4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6948e29b4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</a:rPr>
              <a:t>There is a strong focus on programming, not an easy subject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6948e29b4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6948e29b4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f00d171ac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f00d171a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f02fa9e9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f02fa9e91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f02fa9e91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f02fa9e910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90509" l="0" r="0" t="0"/>
          <a:stretch/>
        </p:blipFill>
        <p:spPr>
          <a:xfrm>
            <a:off x="0" y="0"/>
            <a:ext cx="9144000" cy="4881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724280" y="679675"/>
            <a:ext cx="781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marR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625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724280" y="1278134"/>
            <a:ext cx="7797300" cy="2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-3873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93F6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93F6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8D58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8D58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3599" y="4742200"/>
            <a:ext cx="1103566" cy="26199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52495" y="117525"/>
            <a:ext cx="80676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Logic gates and truth tables</a:t>
            </a:r>
            <a:endParaRPr/>
          </a:p>
          <a:p>
            <a:pPr indent="0" lvl="0" marL="0" marR="0" rtl="0" algn="l">
              <a:spcBef>
                <a:spcPts val="288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Unit 8 Boolean algebra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3" name="Google Shape;113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0" name="Google Shape;140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1" name="Google Shape;141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5" name="Google Shape;14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learnpython.org/" TargetMode="External"/><Relationship Id="rId4" Type="http://schemas.openxmlformats.org/officeDocument/2006/relationships/hyperlink" Target="https://www.w3schools.com/python/default.asp" TargetMode="External"/><Relationship Id="rId5" Type="http://schemas.openxmlformats.org/officeDocument/2006/relationships/hyperlink" Target="https://isaaccomputerscience.org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ocr.org.uk/Images/170844-specification-accredited-a-level-gce-computer-science-h446.pdf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analytics.ofqual.gov.uk/apps/Alevel/SubjectCombination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open?id=1k1Y32LEsuaP8dqAIiSzaU92fKn793Lj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5236" y="3151624"/>
            <a:ext cx="2108120" cy="210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9750" y="-20800"/>
            <a:ext cx="2791034" cy="210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12600" y="3026405"/>
            <a:ext cx="2984183" cy="20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 txBox="1"/>
          <p:nvPr/>
        </p:nvSpPr>
        <p:spPr>
          <a:xfrm>
            <a:off x="-1212610" y="2150230"/>
            <a:ext cx="269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Thank you for being ready to learn!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9"/>
          <p:cNvSpPr txBox="1"/>
          <p:nvPr/>
        </p:nvSpPr>
        <p:spPr>
          <a:xfrm>
            <a:off x="1487108" y="205856"/>
            <a:ext cx="5036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Title: </a:t>
            </a:r>
            <a:r>
              <a:rPr b="1" lang="en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level Computer Science Induction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9"/>
          <p:cNvSpPr txBox="1"/>
          <p:nvPr/>
        </p:nvSpPr>
        <p:spPr>
          <a:xfrm>
            <a:off x="1991688" y="717701"/>
            <a:ext cx="35109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1 A level Computer Science Course structure and content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2 A means “Advanced” - more and “harder” work - think differently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Introduce/Revise Logical gates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Introduce Boolean Algebra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3 Programming - “Computer says no” - accuracy/fastidiousness is key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Beginner coding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Advanced coding</a:t>
            </a:r>
            <a:endParaRPr sz="16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9"/>
          <p:cNvSpPr txBox="1"/>
          <p:nvPr/>
        </p:nvSpPr>
        <p:spPr>
          <a:xfrm>
            <a:off x="6623313" y="120170"/>
            <a:ext cx="2381100" cy="297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in your notebook the names, 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symbols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truth tables of the logic gates that you learned at GCSE level.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6152" y="3338902"/>
            <a:ext cx="1519933" cy="158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/>
          <p:nvPr>
            <p:ph idx="1" type="body"/>
          </p:nvPr>
        </p:nvSpPr>
        <p:spPr>
          <a:xfrm>
            <a:off x="724280" y="679675"/>
            <a:ext cx="781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/>
              <a:t>OR gate</a:t>
            </a:r>
            <a:endParaRPr/>
          </a:p>
          <a:p>
            <a:pPr indent="0" lvl="0" marL="0" rtl="0" algn="l">
              <a:lnSpc>
                <a:spcPct val="975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47" name="Google Shape;247;p48"/>
          <p:cNvSpPr txBox="1"/>
          <p:nvPr>
            <p:ph idx="2" type="body"/>
          </p:nvPr>
        </p:nvSpPr>
        <p:spPr>
          <a:xfrm>
            <a:off x="724280" y="1278134"/>
            <a:ext cx="7797300" cy="2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-271463" lvl="0" marL="271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/>
              <a:t>If either input is 1 then the output is 1</a:t>
            </a:r>
            <a:endParaRPr/>
          </a:p>
          <a:p>
            <a:pPr indent="-271463" lvl="0" marL="271463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/>
              <a:t>Otherwise the output is 0</a:t>
            </a:r>
            <a:endParaRPr/>
          </a:p>
        </p:txBody>
      </p:sp>
      <p:sp>
        <p:nvSpPr>
          <p:cNvPr id="248" name="Google Shape;248;p48"/>
          <p:cNvSpPr txBox="1"/>
          <p:nvPr/>
        </p:nvSpPr>
        <p:spPr>
          <a:xfrm>
            <a:off x="1707904" y="3818903"/>
            <a:ext cx="23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C89A4"/>
                </a:solidFill>
                <a:latin typeface="Arial"/>
                <a:ea typeface="Arial"/>
                <a:cs typeface="Arial"/>
                <a:sym typeface="Arial"/>
              </a:rPr>
              <a:t>Logic Diagram</a:t>
            </a:r>
            <a:endParaRPr/>
          </a:p>
        </p:txBody>
      </p:sp>
      <p:sp>
        <p:nvSpPr>
          <p:cNvPr id="249" name="Google Shape;249;p48"/>
          <p:cNvSpPr txBox="1"/>
          <p:nvPr/>
        </p:nvSpPr>
        <p:spPr>
          <a:xfrm>
            <a:off x="5785205" y="3826893"/>
            <a:ext cx="18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C89A4"/>
                </a:solidFill>
                <a:latin typeface="Arial"/>
                <a:ea typeface="Arial"/>
                <a:cs typeface="Arial"/>
                <a:sym typeface="Arial"/>
              </a:rPr>
              <a:t>Truth Table</a:t>
            </a:r>
            <a:endParaRPr/>
          </a:p>
        </p:txBody>
      </p:sp>
      <p:grpSp>
        <p:nvGrpSpPr>
          <p:cNvPr id="250" name="Google Shape;250;p48"/>
          <p:cNvGrpSpPr/>
          <p:nvPr/>
        </p:nvGrpSpPr>
        <p:grpSpPr>
          <a:xfrm>
            <a:off x="1082168" y="2613468"/>
            <a:ext cx="3493112" cy="2010269"/>
            <a:chOff x="1414673" y="3602609"/>
            <a:chExt cx="3493112" cy="2680358"/>
          </a:xfrm>
        </p:grpSpPr>
        <p:sp>
          <p:nvSpPr>
            <p:cNvPr id="251" name="Google Shape;251;p48"/>
            <p:cNvSpPr txBox="1"/>
            <p:nvPr/>
          </p:nvSpPr>
          <p:spPr>
            <a:xfrm>
              <a:off x="1414673" y="3602609"/>
              <a:ext cx="7986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252" name="Google Shape;252;p48"/>
            <p:cNvSpPr txBox="1"/>
            <p:nvPr/>
          </p:nvSpPr>
          <p:spPr>
            <a:xfrm>
              <a:off x="1553485" y="5790367"/>
              <a:ext cx="335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Boolean algebra: P = A OR B</a:t>
              </a:r>
              <a:endParaRPr/>
            </a:p>
          </p:txBody>
        </p:sp>
      </p:grpSp>
      <p:sp>
        <p:nvSpPr>
          <p:cNvPr id="253" name="Google Shape;253;p48"/>
          <p:cNvSpPr txBox="1"/>
          <p:nvPr/>
        </p:nvSpPr>
        <p:spPr>
          <a:xfrm>
            <a:off x="4959187" y="4240431"/>
            <a:ext cx="347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Boolean notation: P = A ∨ B</a:t>
            </a:r>
            <a:endParaRPr b="1"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54" name="Google Shape;254;p48"/>
          <p:cNvGrpSpPr/>
          <p:nvPr/>
        </p:nvGrpSpPr>
        <p:grpSpPr>
          <a:xfrm>
            <a:off x="1077358" y="2836703"/>
            <a:ext cx="3851229" cy="928297"/>
            <a:chOff x="1409863" y="3511032"/>
            <a:chExt cx="3851229" cy="1237730"/>
          </a:xfrm>
        </p:grpSpPr>
        <p:grpSp>
          <p:nvGrpSpPr>
            <p:cNvPr id="255" name="Google Shape;255;p48"/>
            <p:cNvGrpSpPr/>
            <p:nvPr/>
          </p:nvGrpSpPr>
          <p:grpSpPr>
            <a:xfrm>
              <a:off x="2253039" y="3511032"/>
              <a:ext cx="1553461" cy="763281"/>
              <a:chOff x="4262" y="3776"/>
              <a:chExt cx="462" cy="227"/>
            </a:xfrm>
          </p:grpSpPr>
          <p:cxnSp>
            <p:nvCxnSpPr>
              <p:cNvPr id="256" name="Google Shape;256;p48"/>
              <p:cNvCxnSpPr/>
              <p:nvPr/>
            </p:nvCxnSpPr>
            <p:spPr>
              <a:xfrm>
                <a:off x="4262" y="3776"/>
                <a:ext cx="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2382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" name="Google Shape;257;p48"/>
              <p:cNvCxnSpPr/>
              <p:nvPr/>
            </p:nvCxnSpPr>
            <p:spPr>
              <a:xfrm>
                <a:off x="4724" y="3888"/>
                <a:ext cx="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2382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48"/>
              <p:cNvCxnSpPr/>
              <p:nvPr/>
            </p:nvCxnSpPr>
            <p:spPr>
              <a:xfrm>
                <a:off x="4263" y="4003"/>
                <a:ext cx="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2382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59" name="Google Shape;259;p48"/>
            <p:cNvSpPr txBox="1"/>
            <p:nvPr/>
          </p:nvSpPr>
          <p:spPr>
            <a:xfrm>
              <a:off x="1409863" y="3969062"/>
              <a:ext cx="7986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260" name="Google Shape;260;p48"/>
            <p:cNvSpPr txBox="1"/>
            <p:nvPr/>
          </p:nvSpPr>
          <p:spPr>
            <a:xfrm>
              <a:off x="4234792" y="3607391"/>
              <a:ext cx="10263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</p:grpSp>
      <p:graphicFrame>
        <p:nvGraphicFramePr>
          <p:cNvPr id="261" name="Google Shape;261;p48"/>
          <p:cNvGraphicFramePr/>
          <p:nvPr/>
        </p:nvGraphicFramePr>
        <p:xfrm>
          <a:off x="5975985" y="24194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{F30BCA80-28CE-4979-8C1F-6A43AA83AC3F}</a:tableStyleId>
              </a:tblPr>
              <a:tblGrid>
                <a:gridCol w="468000"/>
                <a:gridCol w="468000"/>
                <a:gridCol w="468000"/>
              </a:tblGrid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F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F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CAE4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2" name="Google Shape;262;p48"/>
          <p:cNvGrpSpPr/>
          <p:nvPr/>
        </p:nvGrpSpPr>
        <p:grpSpPr>
          <a:xfrm>
            <a:off x="2196257" y="2691982"/>
            <a:ext cx="1277738" cy="872561"/>
            <a:chOff x="2528762" y="3305910"/>
            <a:chExt cx="1277738" cy="1163414"/>
          </a:xfrm>
        </p:grpSpPr>
        <p:sp>
          <p:nvSpPr>
            <p:cNvPr id="263" name="Google Shape;263;p48"/>
            <p:cNvSpPr/>
            <p:nvPr/>
          </p:nvSpPr>
          <p:spPr>
            <a:xfrm>
              <a:off x="2528762" y="3305910"/>
              <a:ext cx="1277738" cy="581707"/>
            </a:xfrm>
            <a:custGeom>
              <a:rect b="b" l="l" r="r" t="t"/>
              <a:pathLst>
                <a:path extrusionOk="0" h="173" w="173">
                  <a:moveTo>
                    <a:pt x="0" y="0"/>
                  </a:moveTo>
                  <a:cubicBezTo>
                    <a:pt x="43" y="14"/>
                    <a:pt x="86" y="29"/>
                    <a:pt x="115" y="58"/>
                  </a:cubicBezTo>
                  <a:cubicBezTo>
                    <a:pt x="144" y="87"/>
                    <a:pt x="158" y="130"/>
                    <a:pt x="173" y="173"/>
                  </a:cubicBezTo>
                </a:path>
              </a:pathLst>
            </a:custGeom>
            <a:noFill/>
            <a:ln cap="rnd" cmpd="sng" w="76200">
              <a:solidFill>
                <a:srgbClr val="2382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8"/>
            <p:cNvSpPr/>
            <p:nvPr/>
          </p:nvSpPr>
          <p:spPr>
            <a:xfrm flipH="1" rot="10800000">
              <a:off x="2528762" y="3887617"/>
              <a:ext cx="1277738" cy="581707"/>
            </a:xfrm>
            <a:custGeom>
              <a:rect b="b" l="l" r="r" t="t"/>
              <a:pathLst>
                <a:path extrusionOk="0" h="173" w="173">
                  <a:moveTo>
                    <a:pt x="0" y="0"/>
                  </a:moveTo>
                  <a:cubicBezTo>
                    <a:pt x="43" y="14"/>
                    <a:pt x="86" y="29"/>
                    <a:pt x="115" y="58"/>
                  </a:cubicBezTo>
                  <a:cubicBezTo>
                    <a:pt x="144" y="87"/>
                    <a:pt x="158" y="130"/>
                    <a:pt x="173" y="173"/>
                  </a:cubicBezTo>
                </a:path>
              </a:pathLst>
            </a:custGeom>
            <a:noFill/>
            <a:ln cap="rnd" cmpd="sng" w="76200">
              <a:solidFill>
                <a:srgbClr val="2382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8"/>
            <p:cNvSpPr/>
            <p:nvPr/>
          </p:nvSpPr>
          <p:spPr>
            <a:xfrm>
              <a:off x="2528762" y="3305910"/>
              <a:ext cx="214187" cy="1163414"/>
            </a:xfrm>
            <a:custGeom>
              <a:rect b="b" l="l" r="r" t="t"/>
              <a:pathLst>
                <a:path extrusionOk="0" h="346" w="58">
                  <a:moveTo>
                    <a:pt x="0" y="0"/>
                  </a:moveTo>
                  <a:cubicBezTo>
                    <a:pt x="29" y="57"/>
                    <a:pt x="58" y="115"/>
                    <a:pt x="58" y="173"/>
                  </a:cubicBezTo>
                  <a:cubicBezTo>
                    <a:pt x="58" y="231"/>
                    <a:pt x="29" y="288"/>
                    <a:pt x="0" y="346"/>
                  </a:cubicBezTo>
                </a:path>
              </a:pathLst>
            </a:custGeom>
            <a:noFill/>
            <a:ln cap="rnd" cmpd="sng" w="76200">
              <a:solidFill>
                <a:srgbClr val="2382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OR Identities</a:t>
            </a:r>
            <a:endParaRPr/>
          </a:p>
        </p:txBody>
      </p:sp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311700" y="1152475"/>
            <a:ext cx="279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1vA = 1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0vA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AvA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Av¬A =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2" name="Google Shape;272;p49"/>
          <p:cNvSpPr txBox="1"/>
          <p:nvPr>
            <p:ph idx="1" type="body"/>
          </p:nvPr>
        </p:nvSpPr>
        <p:spPr>
          <a:xfrm>
            <a:off x="5879925" y="1221650"/>
            <a:ext cx="279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1+A = 1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0+A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A+A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A+A’ = 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>
            <p:ph type="title"/>
          </p:nvPr>
        </p:nvSpPr>
        <p:spPr>
          <a:xfrm>
            <a:off x="392050" y="380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AND Identities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" name="Google Shape;278;p50"/>
          <p:cNvSpPr txBox="1"/>
          <p:nvPr>
            <p:ph idx="1" type="body"/>
          </p:nvPr>
        </p:nvSpPr>
        <p:spPr>
          <a:xfrm>
            <a:off x="392050" y="1088175"/>
            <a:ext cx="279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A^A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A^¬A = 0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0^A = 0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1^A = A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79" name="Google Shape;279;p50"/>
          <p:cNvSpPr txBox="1"/>
          <p:nvPr>
            <p:ph idx="1" type="body"/>
          </p:nvPr>
        </p:nvSpPr>
        <p:spPr>
          <a:xfrm>
            <a:off x="5861925" y="1202750"/>
            <a:ext cx="279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A.A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A.A’ = 0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0.A = 0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1.A = A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Also...</a:t>
            </a:r>
            <a:endParaRPr/>
          </a:p>
        </p:txBody>
      </p:sp>
      <p:sp>
        <p:nvSpPr>
          <p:cNvPr id="285" name="Google Shape;285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86" name="Google Shape;28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4588"/>
            <a:ext cx="9144001" cy="311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Basic Identities</a:t>
            </a:r>
            <a:endParaRPr/>
          </a:p>
        </p:txBody>
      </p:sp>
      <p:sp>
        <p:nvSpPr>
          <p:cNvPr id="292" name="Google Shape;292;p52"/>
          <p:cNvSpPr txBox="1"/>
          <p:nvPr>
            <p:ph idx="1" type="body"/>
          </p:nvPr>
        </p:nvSpPr>
        <p:spPr>
          <a:xfrm>
            <a:off x="311700" y="1152475"/>
            <a:ext cx="27984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1+A = 1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0+A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A+A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A+A’ =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3" name="Google Shape;293;p52"/>
          <p:cNvSpPr txBox="1"/>
          <p:nvPr/>
        </p:nvSpPr>
        <p:spPr>
          <a:xfrm>
            <a:off x="3102175" y="1161800"/>
            <a:ext cx="23145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A.A = A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A.A’ = 0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0.A = 0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1.A =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5432825" y="1161800"/>
            <a:ext cx="24351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A’’ =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2"/>
          <p:cNvSpPr txBox="1"/>
          <p:nvPr/>
        </p:nvSpPr>
        <p:spPr>
          <a:xfrm>
            <a:off x="554525" y="3841550"/>
            <a:ext cx="59070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Write these down</a:t>
            </a:r>
            <a:endParaRPr b="1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Basic Identities</a:t>
            </a:r>
            <a:endParaRPr/>
          </a:p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311700" y="1152475"/>
            <a:ext cx="27984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1vA = 1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0vA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AvA = A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3000">
                <a:solidFill>
                  <a:srgbClr val="000000"/>
                </a:solidFill>
              </a:rPr>
              <a:t>Av¬A =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2" name="Google Shape;302;p53"/>
          <p:cNvSpPr txBox="1"/>
          <p:nvPr/>
        </p:nvSpPr>
        <p:spPr>
          <a:xfrm>
            <a:off x="3102175" y="1161800"/>
            <a:ext cx="23145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3000">
                <a:solidFill>
                  <a:schemeClr val="dk1"/>
                </a:solidFill>
              </a:rPr>
              <a:t>^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A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3000">
                <a:solidFill>
                  <a:schemeClr val="dk1"/>
                </a:solidFill>
              </a:rPr>
              <a:t>^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A’ = 0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3000">
                <a:solidFill>
                  <a:schemeClr val="dk1"/>
                </a:solidFill>
              </a:rPr>
              <a:t>^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0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>
                <a:solidFill>
                  <a:schemeClr val="dk1"/>
                </a:solidFill>
              </a:rPr>
              <a:t>^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3"/>
          <p:cNvSpPr txBox="1"/>
          <p:nvPr/>
        </p:nvSpPr>
        <p:spPr>
          <a:xfrm>
            <a:off x="5432825" y="1161800"/>
            <a:ext cx="24351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¬¬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3"/>
          <p:cNvSpPr txBox="1"/>
          <p:nvPr/>
        </p:nvSpPr>
        <p:spPr>
          <a:xfrm>
            <a:off x="554525" y="3841550"/>
            <a:ext cx="59070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Write these down</a:t>
            </a:r>
            <a:endParaRPr b="1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2495"/>
            <a:ext cx="9143999" cy="343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825" y="803375"/>
            <a:ext cx="8839201" cy="277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150" y="1466863"/>
            <a:ext cx="83058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6"/>
          <p:cNvSpPr txBox="1"/>
          <p:nvPr/>
        </p:nvSpPr>
        <p:spPr>
          <a:xfrm>
            <a:off x="466125" y="442025"/>
            <a:ext cx="7972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to try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786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Teachers - course delivery</a:t>
            </a:r>
            <a:endParaRPr/>
          </a:p>
        </p:txBody>
      </p:sp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Mrs P Bailey - Head of KS5/Computer Science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Programming Focused </a:t>
            </a:r>
            <a:r>
              <a:rPr lang="en"/>
              <a:t> Y12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Theory </a:t>
            </a:r>
            <a:r>
              <a:rPr lang="en"/>
              <a:t> Y13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Mrs Matthews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Programming - “Computer says no” </a:t>
            </a:r>
            <a:endParaRPr/>
          </a:p>
        </p:txBody>
      </p:sp>
      <p:sp>
        <p:nvSpPr>
          <p:cNvPr id="331" name="Google Shape;331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large part of the course is programming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-structured logical thinking is needed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- accuracy/fastidiousness is key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At GCSE level you learn procedural style coding (7 lesson at A level)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At A level you learn Object oriented coding (7+ weeks at A level)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a taster, you will be typing up sections of code to get it to run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/>
          <p:nvPr>
            <p:ph idx="1" type="body"/>
          </p:nvPr>
        </p:nvSpPr>
        <p:spPr>
          <a:xfrm>
            <a:off x="311700" y="445025"/>
            <a:ext cx="2485200" cy="4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Basics of programming</a:t>
            </a:r>
            <a:endParaRPr/>
          </a:p>
        </p:txBody>
      </p:sp>
      <p:pic>
        <p:nvPicPr>
          <p:cNvPr id="337" name="Google Shape;33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1663" y="445025"/>
            <a:ext cx="58959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0275" y="337550"/>
            <a:ext cx="6288575" cy="43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0"/>
          <p:cNvSpPr txBox="1"/>
          <p:nvPr/>
        </p:nvSpPr>
        <p:spPr>
          <a:xfrm>
            <a:off x="393800" y="554525"/>
            <a:ext cx="1687800" cy="1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OOP style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you should have learnt from this lesson</a:t>
            </a:r>
            <a:endParaRPr/>
          </a:p>
        </p:txBody>
      </p:sp>
      <p:sp>
        <p:nvSpPr>
          <p:cNvPr id="349" name="Google Shape;349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 of the course and an understanding of what will be taught in the course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the course will be assessed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‘taste’ of the complexity of the thinking required but not a full understanding of Boolean Algebra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‘taste’ of programming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55" name="Google Shape;355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pbailey@littleheath.org.uk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/>
          <p:nvPr>
            <p:ph idx="1" type="body"/>
          </p:nvPr>
        </p:nvSpPr>
        <p:spPr>
          <a:xfrm>
            <a:off x="311700" y="46825"/>
            <a:ext cx="8520600" cy="5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#Defining class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class Critter(object):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#Constructor - creates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def __init__(self, name, mood):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	#Giving attributes (name and mood)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	self.name = name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	self.mood = mood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#Methods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def Talk(self):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	print("Hi, I am a new class critter!")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def Name(self):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	print("My name is " + self.name + ".")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def Mood(self):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	print("I am currently feeling " + self.mood + ".")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#---------------------------------Main program---------------------------------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#Creating critter (Elliott)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 = Critter("Elliott", "Happy")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#Invoking methods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Elliott.Talk()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Elliott.Name()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Elliott.Mood()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Dylan = Critter("Dylan", "Sad")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Elliott.Talk()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Elliott.Name()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Elliott.Mood()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 txBox="1"/>
          <p:nvPr>
            <p:ph idx="1" type="body"/>
          </p:nvPr>
        </p:nvSpPr>
        <p:spPr>
          <a:xfrm>
            <a:off x="311700" y="337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#sequential code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print("hello world")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print("instructions")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print("one")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print("after")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print("another")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print("are")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print("in")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print("sequence")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#selection - choice - not all code is run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happy = "y" #change "y" to "n" and see what happens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happy == "y":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print("yippee!")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else: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print("sad face")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#iteration/loops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 x in range (10):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print("x is" ,x)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Resource Links</a:t>
            </a:r>
            <a:endParaRPr/>
          </a:p>
        </p:txBody>
      </p:sp>
      <p:sp>
        <p:nvSpPr>
          <p:cNvPr id="371" name="Google Shape;371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https://www.learnpython.org/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https://www.w3schools.com/python/default.asp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https://isaaccomputerscience.org/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66" title="CSMath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469"/>
            <a:ext cx="9144003" cy="450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67" title="CSMathsPhysic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0186"/>
            <a:ext cx="9144003" cy="360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OCR A Level course structure H446</a:t>
            </a:r>
            <a:endParaRPr/>
          </a:p>
        </p:txBody>
      </p:sp>
      <p:sp>
        <p:nvSpPr>
          <p:cNvPr id="175" name="Google Shape;17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Paper 1 40% 2.5 hrs written exam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Paper 2 40% 2.5 hrs written exam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NEA (Project) 20%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https://www.ocr.org.uk/Images/170844-specification-accredited-a-level-gce-computer-science-h446.pdf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68" title="CSMathsFMath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25" y="509748"/>
            <a:ext cx="9144003" cy="39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0B0C0C"/>
                </a:solidFill>
                <a:highlight>
                  <a:srgbClr val="FFFFFF"/>
                </a:highlight>
              </a:rPr>
              <a:t>A level subject combinations and outcomes</a:t>
            </a:r>
            <a:endParaRPr b="1" sz="23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https://analytics.ofqual.gov.uk/apps/Alevel/SubjectCombinations/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Class challenges</a:t>
            </a:r>
            <a:endParaRPr/>
          </a:p>
        </p:txBody>
      </p:sp>
      <p:sp>
        <p:nvSpPr>
          <p:cNvPr id="181" name="Google Shape;18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Mixed abilities: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New to programming to A* at GCSE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v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A level focused (extending programming skills)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Required: Independent working students who can support each other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/>
          <p:nvPr>
            <p:ph type="title"/>
          </p:nvPr>
        </p:nvSpPr>
        <p:spPr>
          <a:xfrm>
            <a:off x="311700" y="445025"/>
            <a:ext cx="8520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A means “Advanced” - more and “harder” work - think differently</a:t>
            </a:r>
            <a:endParaRPr/>
          </a:p>
        </p:txBody>
      </p:sp>
      <p:sp>
        <p:nvSpPr>
          <p:cNvPr id="187" name="Google Shape;187;p43"/>
          <p:cNvSpPr txBox="1"/>
          <p:nvPr>
            <p:ph idx="1" type="body"/>
          </p:nvPr>
        </p:nvSpPr>
        <p:spPr>
          <a:xfrm>
            <a:off x="311700" y="1595800"/>
            <a:ext cx="8520600" cy="29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all A levels, it is about thinking at a higher level (as well as more work)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Introduce/Revise Logic gates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Introduce Boolean Algebra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 Introduce/Revise Logic gates</a:t>
            </a:r>
            <a:endParaRPr/>
          </a:p>
        </p:txBody>
      </p:sp>
      <p:sp>
        <p:nvSpPr>
          <p:cNvPr id="193" name="Google Shape;19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GCSE students to explain logic gates and truth tables to other students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AND OR NOT Gates</a:t>
            </a:r>
            <a:endParaRPr/>
          </a:p>
        </p:txBody>
      </p:sp>
      <p:sp>
        <p:nvSpPr>
          <p:cNvPr id="199" name="Google Shape;19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These are electrical components from which circuits inside computer systems are built.  The way that they are designed to work is called a truth table.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Electrical circuits can be designed from truth tables built of multiple gates.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To design a circuit, you would need to use Boolean Algebra.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3-boolean-algebra.pptx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 txBox="1"/>
          <p:nvPr>
            <p:ph idx="1" type="body"/>
          </p:nvPr>
        </p:nvSpPr>
        <p:spPr>
          <a:xfrm>
            <a:off x="724280" y="679675"/>
            <a:ext cx="781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/>
              <a:t>NOT gate</a:t>
            </a:r>
            <a:endParaRPr/>
          </a:p>
          <a:p>
            <a:pPr indent="0" lvl="0" marL="0" rtl="0" algn="l">
              <a:lnSpc>
                <a:spcPct val="975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05" name="Google Shape;205;p46"/>
          <p:cNvSpPr txBox="1"/>
          <p:nvPr>
            <p:ph idx="2" type="body"/>
          </p:nvPr>
        </p:nvSpPr>
        <p:spPr>
          <a:xfrm>
            <a:off x="724280" y="1278134"/>
            <a:ext cx="7797300" cy="2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-271463" lvl="0" marL="271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/>
              <a:t>If 0 is input it outputs 1</a:t>
            </a:r>
            <a:endParaRPr/>
          </a:p>
          <a:p>
            <a:pPr indent="-271463" lvl="0" marL="271463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/>
              <a:t>If 1 is input it outputs 0</a:t>
            </a:r>
            <a:endParaRPr/>
          </a:p>
          <a:p>
            <a:pPr indent="-112713" lvl="0" marL="271463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6" name="Google Shape;206;p46"/>
          <p:cNvSpPr txBox="1"/>
          <p:nvPr/>
        </p:nvSpPr>
        <p:spPr>
          <a:xfrm>
            <a:off x="1707904" y="3417126"/>
            <a:ext cx="23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5C89A4"/>
                </a:solidFill>
                <a:latin typeface="Arial"/>
                <a:ea typeface="Arial"/>
                <a:cs typeface="Arial"/>
                <a:sym typeface="Arial"/>
              </a:rPr>
              <a:t>Logic Diagram</a:t>
            </a:r>
            <a:endParaRPr/>
          </a:p>
        </p:txBody>
      </p:sp>
      <p:sp>
        <p:nvSpPr>
          <p:cNvPr id="207" name="Google Shape;207;p46"/>
          <p:cNvSpPr txBox="1"/>
          <p:nvPr/>
        </p:nvSpPr>
        <p:spPr>
          <a:xfrm>
            <a:off x="5831385" y="3452821"/>
            <a:ext cx="18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5C89A4"/>
                </a:solidFill>
                <a:latin typeface="Arial"/>
                <a:ea typeface="Arial"/>
                <a:cs typeface="Arial"/>
                <a:sym typeface="Arial"/>
              </a:rPr>
              <a:t>Truth Table</a:t>
            </a:r>
            <a:endParaRPr/>
          </a:p>
        </p:txBody>
      </p:sp>
      <p:grpSp>
        <p:nvGrpSpPr>
          <p:cNvPr id="208" name="Google Shape;208;p46"/>
          <p:cNvGrpSpPr/>
          <p:nvPr/>
        </p:nvGrpSpPr>
        <p:grpSpPr>
          <a:xfrm>
            <a:off x="1082168" y="2349913"/>
            <a:ext cx="3846419" cy="2072932"/>
            <a:chOff x="1414673" y="3251203"/>
            <a:chExt cx="3846419" cy="2763910"/>
          </a:xfrm>
        </p:grpSpPr>
        <p:grpSp>
          <p:nvGrpSpPr>
            <p:cNvPr id="209" name="Google Shape;209;p46"/>
            <p:cNvGrpSpPr/>
            <p:nvPr/>
          </p:nvGrpSpPr>
          <p:grpSpPr>
            <a:xfrm>
              <a:off x="1414673" y="3602609"/>
              <a:ext cx="3846419" cy="2412503"/>
              <a:chOff x="1414673" y="3602609"/>
              <a:chExt cx="3846419" cy="2412503"/>
            </a:xfrm>
          </p:grpSpPr>
          <p:grpSp>
            <p:nvGrpSpPr>
              <p:cNvPr id="210" name="Google Shape;210;p46"/>
              <p:cNvGrpSpPr/>
              <p:nvPr/>
            </p:nvGrpSpPr>
            <p:grpSpPr>
              <a:xfrm>
                <a:off x="2253039" y="3886320"/>
                <a:ext cx="1553461" cy="3363"/>
                <a:chOff x="4262" y="3887"/>
                <a:chExt cx="462" cy="1"/>
              </a:xfrm>
            </p:grpSpPr>
            <p:cxnSp>
              <p:nvCxnSpPr>
                <p:cNvPr id="211" name="Google Shape;211;p46"/>
                <p:cNvCxnSpPr/>
                <p:nvPr/>
              </p:nvCxnSpPr>
              <p:spPr>
                <a:xfrm>
                  <a:off x="4724" y="3888"/>
                  <a:ext cx="0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23829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2" name="Google Shape;212;p46"/>
                <p:cNvCxnSpPr/>
                <p:nvPr/>
              </p:nvCxnSpPr>
              <p:spPr>
                <a:xfrm>
                  <a:off x="4262" y="3887"/>
                  <a:ext cx="0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23829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3" name="Google Shape;213;p46"/>
              <p:cNvSpPr txBox="1"/>
              <p:nvPr/>
            </p:nvSpPr>
            <p:spPr>
              <a:xfrm>
                <a:off x="1414673" y="3602609"/>
                <a:ext cx="798600" cy="77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INPUT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214" name="Google Shape;214;p46"/>
              <p:cNvSpPr txBox="1"/>
              <p:nvPr/>
            </p:nvSpPr>
            <p:spPr>
              <a:xfrm>
                <a:off x="4234792" y="3607391"/>
                <a:ext cx="1026300" cy="77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OUTPUT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215" name="Google Shape;215;p46"/>
              <p:cNvSpPr txBox="1"/>
              <p:nvPr/>
            </p:nvSpPr>
            <p:spPr>
              <a:xfrm>
                <a:off x="1594072" y="5522512"/>
                <a:ext cx="3273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Boolean algebra: P = NOT A</a:t>
                </a:r>
                <a:endParaRPr/>
              </a:p>
            </p:txBody>
          </p:sp>
        </p:grpSp>
        <p:sp>
          <p:nvSpPr>
            <p:cNvPr id="216" name="Google Shape;216;p46"/>
            <p:cNvSpPr/>
            <p:nvPr/>
          </p:nvSpPr>
          <p:spPr>
            <a:xfrm rot="5400000">
              <a:off x="2479142" y="3448453"/>
              <a:ext cx="1308900" cy="914400"/>
            </a:xfrm>
            <a:prstGeom prst="triangle">
              <a:avLst>
                <a:gd fmla="val 50000" name="adj"/>
              </a:avLst>
            </a:prstGeom>
            <a:noFill/>
            <a:ln cap="flat" cmpd="sng" w="76200">
              <a:solidFill>
                <a:srgbClr val="2382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6"/>
            <p:cNvSpPr/>
            <p:nvPr/>
          </p:nvSpPr>
          <p:spPr>
            <a:xfrm>
              <a:off x="3622271" y="3814593"/>
              <a:ext cx="164700" cy="164700"/>
            </a:xfrm>
            <a:prstGeom prst="ellipse">
              <a:avLst/>
            </a:prstGeom>
            <a:noFill/>
            <a:ln cap="flat" cmpd="sng" w="76200">
              <a:solidFill>
                <a:srgbClr val="2382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46"/>
          <p:cNvSpPr txBox="1"/>
          <p:nvPr/>
        </p:nvSpPr>
        <p:spPr>
          <a:xfrm>
            <a:off x="4907755" y="4025687"/>
            <a:ext cx="32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Boolean notation: P = ¬A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p46"/>
          <p:cNvGraphicFramePr/>
          <p:nvPr/>
        </p:nvGraphicFramePr>
        <p:xfrm>
          <a:off x="6262285" y="23909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{F30BCA80-28CE-4979-8C1F-6A43AA83AC3F}</a:tableStyleId>
              </a:tblPr>
              <a:tblGrid>
                <a:gridCol w="468000"/>
                <a:gridCol w="468000"/>
              </a:tblGrid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F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CAE4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724280" y="679675"/>
            <a:ext cx="781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/>
              <a:t>AND gate</a:t>
            </a:r>
            <a:endParaRPr/>
          </a:p>
          <a:p>
            <a:pPr indent="0" lvl="0" marL="0" rtl="0" algn="l">
              <a:lnSpc>
                <a:spcPct val="975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25" name="Google Shape;225;p47"/>
          <p:cNvSpPr txBox="1"/>
          <p:nvPr>
            <p:ph idx="2" type="body"/>
          </p:nvPr>
        </p:nvSpPr>
        <p:spPr>
          <a:xfrm>
            <a:off x="724280" y="1278134"/>
            <a:ext cx="7797300" cy="2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-271463" lvl="0" marL="271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/>
              <a:t>If both inputs are 1 then the output is 1</a:t>
            </a:r>
            <a:endParaRPr/>
          </a:p>
          <a:p>
            <a:pPr indent="-271463" lvl="0" marL="271463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/>
              <a:t>Otherwise the output is 0</a:t>
            </a:r>
            <a:endParaRPr/>
          </a:p>
        </p:txBody>
      </p:sp>
      <p:sp>
        <p:nvSpPr>
          <p:cNvPr id="226" name="Google Shape;226;p47"/>
          <p:cNvSpPr txBox="1"/>
          <p:nvPr/>
        </p:nvSpPr>
        <p:spPr>
          <a:xfrm>
            <a:off x="1707904" y="3818903"/>
            <a:ext cx="23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C89A4"/>
                </a:solidFill>
                <a:latin typeface="Arial"/>
                <a:ea typeface="Arial"/>
                <a:cs typeface="Arial"/>
                <a:sym typeface="Arial"/>
              </a:rPr>
              <a:t>Logic Diagram</a:t>
            </a:r>
            <a:endParaRPr/>
          </a:p>
        </p:txBody>
      </p:sp>
      <p:sp>
        <p:nvSpPr>
          <p:cNvPr id="227" name="Google Shape;227;p47"/>
          <p:cNvSpPr txBox="1"/>
          <p:nvPr/>
        </p:nvSpPr>
        <p:spPr>
          <a:xfrm>
            <a:off x="5785205" y="3826893"/>
            <a:ext cx="18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C89A4"/>
                </a:solidFill>
                <a:latin typeface="Arial"/>
                <a:ea typeface="Arial"/>
                <a:cs typeface="Arial"/>
                <a:sym typeface="Arial"/>
              </a:rPr>
              <a:t>Truth Table</a:t>
            </a:r>
            <a:endParaRPr/>
          </a:p>
        </p:txBody>
      </p:sp>
      <p:grpSp>
        <p:nvGrpSpPr>
          <p:cNvPr id="228" name="Google Shape;228;p47"/>
          <p:cNvGrpSpPr/>
          <p:nvPr/>
        </p:nvGrpSpPr>
        <p:grpSpPr>
          <a:xfrm>
            <a:off x="1082168" y="2613468"/>
            <a:ext cx="3565665" cy="2010269"/>
            <a:chOff x="1414673" y="3602609"/>
            <a:chExt cx="3565665" cy="2680358"/>
          </a:xfrm>
        </p:grpSpPr>
        <p:sp>
          <p:nvSpPr>
            <p:cNvPr id="229" name="Google Shape;229;p47"/>
            <p:cNvSpPr txBox="1"/>
            <p:nvPr/>
          </p:nvSpPr>
          <p:spPr>
            <a:xfrm>
              <a:off x="1414673" y="3602609"/>
              <a:ext cx="7986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230" name="Google Shape;230;p47"/>
            <p:cNvSpPr txBox="1"/>
            <p:nvPr/>
          </p:nvSpPr>
          <p:spPr>
            <a:xfrm>
              <a:off x="1480838" y="5790367"/>
              <a:ext cx="349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Boolean algebra: P = A AND B</a:t>
              </a:r>
              <a:endParaRPr/>
            </a:p>
          </p:txBody>
        </p:sp>
      </p:grpSp>
      <p:sp>
        <p:nvSpPr>
          <p:cNvPr id="231" name="Google Shape;231;p47"/>
          <p:cNvSpPr txBox="1"/>
          <p:nvPr/>
        </p:nvSpPr>
        <p:spPr>
          <a:xfrm>
            <a:off x="4959189" y="4240431"/>
            <a:ext cx="347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Boolean notation: P = A ∧ B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47"/>
          <p:cNvGrpSpPr/>
          <p:nvPr/>
        </p:nvGrpSpPr>
        <p:grpSpPr>
          <a:xfrm>
            <a:off x="1077358" y="2673241"/>
            <a:ext cx="3851229" cy="1091760"/>
            <a:chOff x="1409863" y="3293082"/>
            <a:chExt cx="3851229" cy="1455680"/>
          </a:xfrm>
        </p:grpSpPr>
        <p:grpSp>
          <p:nvGrpSpPr>
            <p:cNvPr id="233" name="Google Shape;233;p47"/>
            <p:cNvGrpSpPr/>
            <p:nvPr/>
          </p:nvGrpSpPr>
          <p:grpSpPr>
            <a:xfrm>
              <a:off x="1409863" y="3511032"/>
              <a:ext cx="3851229" cy="1237730"/>
              <a:chOff x="1409863" y="3511032"/>
              <a:chExt cx="3851229" cy="1237730"/>
            </a:xfrm>
          </p:grpSpPr>
          <p:grpSp>
            <p:nvGrpSpPr>
              <p:cNvPr id="234" name="Google Shape;234;p47"/>
              <p:cNvGrpSpPr/>
              <p:nvPr/>
            </p:nvGrpSpPr>
            <p:grpSpPr>
              <a:xfrm>
                <a:off x="2253039" y="3511032"/>
                <a:ext cx="1553461" cy="763281"/>
                <a:chOff x="4262" y="3776"/>
                <a:chExt cx="462" cy="227"/>
              </a:xfrm>
            </p:grpSpPr>
            <p:cxnSp>
              <p:nvCxnSpPr>
                <p:cNvPr id="235" name="Google Shape;235;p47"/>
                <p:cNvCxnSpPr/>
                <p:nvPr/>
              </p:nvCxnSpPr>
              <p:spPr>
                <a:xfrm>
                  <a:off x="4262" y="3776"/>
                  <a:ext cx="0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23829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" name="Google Shape;236;p47"/>
                <p:cNvCxnSpPr/>
                <p:nvPr/>
              </p:nvCxnSpPr>
              <p:spPr>
                <a:xfrm>
                  <a:off x="4724" y="3888"/>
                  <a:ext cx="0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23829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Google Shape;237;p47"/>
                <p:cNvCxnSpPr/>
                <p:nvPr/>
              </p:nvCxnSpPr>
              <p:spPr>
                <a:xfrm>
                  <a:off x="4263" y="4003"/>
                  <a:ext cx="0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23829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38" name="Google Shape;238;p47"/>
              <p:cNvSpPr txBox="1"/>
              <p:nvPr/>
            </p:nvSpPr>
            <p:spPr>
              <a:xfrm>
                <a:off x="1409863" y="3969062"/>
                <a:ext cx="798600" cy="77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INPUT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239" name="Google Shape;239;p47"/>
              <p:cNvSpPr txBox="1"/>
              <p:nvPr/>
            </p:nvSpPr>
            <p:spPr>
              <a:xfrm>
                <a:off x="4234792" y="3607391"/>
                <a:ext cx="1026300" cy="77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OUTPUT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</p:grpSp>
        <p:sp>
          <p:nvSpPr>
            <p:cNvPr id="240" name="Google Shape;240;p47"/>
            <p:cNvSpPr/>
            <p:nvPr/>
          </p:nvSpPr>
          <p:spPr>
            <a:xfrm>
              <a:off x="2672803" y="3293082"/>
              <a:ext cx="1152000" cy="1152000"/>
            </a:xfrm>
            <a:prstGeom prst="flowChartDelay">
              <a:avLst/>
            </a:prstGeom>
            <a:noFill/>
            <a:ln cap="flat" cmpd="sng" w="76200">
              <a:solidFill>
                <a:srgbClr val="2382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0D90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41" name="Google Shape;241;p47"/>
          <p:cNvGraphicFramePr/>
          <p:nvPr/>
        </p:nvGraphicFramePr>
        <p:xfrm>
          <a:off x="5975985" y="24194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{F30BCA80-28CE-4979-8C1F-6A43AA83AC3F}</a:tableStyleId>
              </a:tblPr>
              <a:tblGrid>
                <a:gridCol w="468000"/>
                <a:gridCol w="468000"/>
                <a:gridCol w="468000"/>
              </a:tblGrid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F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93F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100"/>
                    </a:p>
                  </a:txBody>
                  <a:tcPr marT="34300" marB="3430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CAE4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93F6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A2CE22-DBE4-4DB9-BF47-49FF415A8B68}"/>
</file>

<file path=customXml/itemProps2.xml><?xml version="1.0" encoding="utf-8"?>
<ds:datastoreItem xmlns:ds="http://schemas.openxmlformats.org/officeDocument/2006/customXml" ds:itemID="{AD05BF52-28C1-4038-BF01-3F768F0C56FD}"/>
</file>

<file path=customXml/itemProps3.xml><?xml version="1.0" encoding="utf-8"?>
<ds:datastoreItem xmlns:ds="http://schemas.openxmlformats.org/officeDocument/2006/customXml" ds:itemID="{4DE4C66D-F969-4CF8-B84B-778F5C442AB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