
<file path=[Content_Types].xml><?xml version="1.0" encoding="utf-8"?>
<Types xmlns="http://schemas.openxmlformats.org/package/2006/content-types">
  <Default Extension="fntdata" ContentType="application/x-fontdata"/>
  <Default Extension="odttf" ContentType="application/vnd.openxmlformats-officedocument.obfuscatedFont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12192000"/>
  <p:notesSz cx="6858000" cy="9144000"/>
  <p:embeddedFontLst>
    <p:embeddedFont>
      <p:font typeface="Tahoma"/>
      <p:regular r:id="rId22"/>
      <p:bold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C6B4417-0F6D-41E6-9F47-0A4C48603F20}">
  <a:tblStyle styleId="{5C6B4417-0F6D-41E6-9F47-0A4C48603F20}" styleName="Table_0">
    <a:wholeTbl>
      <a:tcTxStyle b="off" i="off">
        <a:font>
          <a:latin typeface="Aptos"/>
          <a:ea typeface="Aptos"/>
          <a:cs typeface="Aptos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6EFF7"/>
          </a:solidFill>
        </a:fill>
      </a:tcStyle>
    </a:wholeTbl>
    <a:band1H>
      <a:tcTxStyle/>
      <a:tcStyle>
        <a:fill>
          <a:solidFill>
            <a:srgbClr val="CADEEF"/>
          </a:solidFill>
        </a:fill>
      </a:tcStyle>
    </a:band1H>
    <a:band2H>
      <a:tcTxStyle/>
    </a:band2H>
    <a:band1V>
      <a:tcTxStyle/>
      <a:tcStyle>
        <a:fill>
          <a:solidFill>
            <a:srgbClr val="CADEEF"/>
          </a:solidFill>
        </a:fill>
      </a:tcStyle>
    </a:band1V>
    <a:band2V>
      <a:tcTxStyle/>
    </a:band2V>
    <a:lastCol>
      <a:tcTxStyle b="on" i="off">
        <a:font>
          <a:latin typeface="Aptos"/>
          <a:ea typeface="Aptos"/>
          <a:cs typeface="Aptos"/>
        </a:font>
        <a:schemeClr val="lt1"/>
      </a:tcTxStyle>
      <a:tcStyle>
        <a:fill>
          <a:solidFill>
            <a:schemeClr val="accent4"/>
          </a:solidFill>
        </a:fill>
      </a:tcStyle>
    </a:lastCol>
    <a:firstCol>
      <a:tcTxStyle b="on" i="off">
        <a:font>
          <a:latin typeface="Aptos"/>
          <a:ea typeface="Aptos"/>
          <a:cs typeface="Aptos"/>
        </a:font>
        <a:schemeClr val="lt1"/>
      </a:tcTxStyle>
      <a:tcStyle>
        <a:fill>
          <a:solidFill>
            <a:schemeClr val="accent4"/>
          </a:solidFill>
        </a:fill>
      </a:tcStyle>
    </a:firstCol>
    <a:la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4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4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8" Type="http://schemas.openxmlformats.org/officeDocument/2006/relationships/slide" Target="slides/slide3.xml"/><Relationship Id="rId26" Type="http://schemas.openxmlformats.org/officeDocument/2006/relationships/customXml" Target="../customXml/item3.xml"/><Relationship Id="rId21" Type="http://schemas.openxmlformats.org/officeDocument/2006/relationships/slide" Target="slides/slide16.xml"/><Relationship Id="rId3" Type="http://schemas.openxmlformats.org/officeDocument/2006/relationships/tableStyles" Target="tableStyles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7" Type="http://schemas.openxmlformats.org/officeDocument/2006/relationships/slide" Target="slides/slide2.xml"/><Relationship Id="rId25" Type="http://schemas.openxmlformats.org/officeDocument/2006/relationships/customXml" Target="../customXml/item2.xml"/><Relationship Id="rId20" Type="http://schemas.openxmlformats.org/officeDocument/2006/relationships/slide" Target="slides/slide15.xml"/><Relationship Id="rId2" Type="http://schemas.openxmlformats.org/officeDocument/2006/relationships/presProps" Target="presProps.xml"/><Relationship Id="rId16" Type="http://schemas.openxmlformats.org/officeDocument/2006/relationships/slide" Target="slides/slide11.xml"/><Relationship Id="rId11" Type="http://schemas.openxmlformats.org/officeDocument/2006/relationships/slide" Target="slides/slide6.xml"/><Relationship Id="rId1" Type="http://schemas.openxmlformats.org/officeDocument/2006/relationships/theme" Target="theme/theme1.xml"/><Relationship Id="rId6" Type="http://schemas.openxmlformats.org/officeDocument/2006/relationships/slide" Target="slides/slide1.xml"/><Relationship Id="rId24" Type="http://schemas.openxmlformats.org/officeDocument/2006/relationships/customXml" Target="../customXml/item1.xml"/><Relationship Id="rId23" Type="http://schemas.openxmlformats.org/officeDocument/2006/relationships/font" Target="fonts/Tahoma-bold.fntdata"/><Relationship Id="rId15" Type="http://schemas.openxmlformats.org/officeDocument/2006/relationships/slide" Target="slides/slide10.xml"/><Relationship Id="rId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22" Type="http://schemas.openxmlformats.org/officeDocument/2006/relationships/font" Target="fonts/Tahoma-regular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g3f02efda00c_2_0:notes"/>
          <p:cNvSpPr txBox="1"/>
          <p:nvPr>
            <p:ph idx="1" type="body"/>
          </p:nvPr>
        </p:nvSpPr>
        <p:spPr>
          <a:xfrm>
            <a:off x="685480" y="4399999"/>
            <a:ext cx="5487000" cy="36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g3f02efda00c_2_0:notes"/>
          <p:cNvSpPr/>
          <p:nvPr>
            <p:ph idx="2" type="sldImg"/>
          </p:nvPr>
        </p:nvSpPr>
        <p:spPr>
          <a:xfrm>
            <a:off x="441509" y="1143735"/>
            <a:ext cx="5975100" cy="3085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f02efda00c_2_16:notes"/>
          <p:cNvSpPr txBox="1"/>
          <p:nvPr>
            <p:ph idx="1" type="body"/>
          </p:nvPr>
        </p:nvSpPr>
        <p:spPr>
          <a:xfrm>
            <a:off x="685480" y="4399999"/>
            <a:ext cx="5487000" cy="36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g3f02efda00c_2_16:notes"/>
          <p:cNvSpPr/>
          <p:nvPr>
            <p:ph idx="2" type="sldImg"/>
          </p:nvPr>
        </p:nvSpPr>
        <p:spPr>
          <a:xfrm>
            <a:off x="441509" y="1143735"/>
            <a:ext cx="5975100" cy="3085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type="ctrTitle"/>
          </p:nvPr>
        </p:nvSpPr>
        <p:spPr>
          <a:xfrm>
            <a:off x="2315688" y="868362"/>
            <a:ext cx="8209808" cy="242137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ahoma"/>
              <a:buNone/>
              <a:defRPr b="1"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2315688" y="4106404"/>
            <a:ext cx="8352312" cy="8045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1pPr>
            <a:lvl2pPr lv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cxnSp>
        <p:nvCxnSpPr>
          <p:cNvPr id="13" name="Google Shape;13;p2"/>
          <p:cNvCxnSpPr/>
          <p:nvPr/>
        </p:nvCxnSpPr>
        <p:spPr>
          <a:xfrm>
            <a:off x="1888177" y="868362"/>
            <a:ext cx="0" cy="4042595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788276" y="365126"/>
            <a:ext cx="10565524" cy="1111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" type="body"/>
          </p:nvPr>
        </p:nvSpPr>
        <p:spPr>
          <a:xfrm>
            <a:off x="788276" y="1656333"/>
            <a:ext cx="10565524" cy="45206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indent="-3810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indent="-355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788276" y="365126"/>
            <a:ext cx="10565524" cy="1111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/>
          <p:nvPr>
            <p:ph type="title"/>
          </p:nvPr>
        </p:nvSpPr>
        <p:spPr>
          <a:xfrm>
            <a:off x="788276" y="365126"/>
            <a:ext cx="10565524" cy="1111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1">
  <p:cSld name="Title and Conten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"/>
          <p:cNvSpPr txBox="1"/>
          <p:nvPr>
            <p:ph type="title"/>
          </p:nvPr>
        </p:nvSpPr>
        <p:spPr>
          <a:xfrm>
            <a:off x="1083212" y="363600"/>
            <a:ext cx="10953900" cy="7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B8FFE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7"/>
          <p:cNvSpPr txBox="1"/>
          <p:nvPr>
            <p:ph idx="1" type="body"/>
          </p:nvPr>
        </p:nvSpPr>
        <p:spPr>
          <a:xfrm>
            <a:off x="1440000" y="1260000"/>
            <a:ext cx="10246800" cy="48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Noto Sans Symbols"/>
              <a:buChar char="■"/>
              <a:defRPr>
                <a:solidFill>
                  <a:srgbClr val="002060"/>
                </a:solidFill>
              </a:defRPr>
            </a:lvl1pPr>
            <a:lvl2pPr indent="-355600" lvl="1" marL="91440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5D5D5D"/>
              </a:buClr>
              <a:buSzPts val="2000"/>
              <a:buFont typeface="Noto Sans Symbols"/>
              <a:buChar char="■"/>
              <a:defRPr>
                <a:solidFill>
                  <a:srgbClr val="5D5D5D"/>
                </a:solidFill>
              </a:defRPr>
            </a:lvl2pPr>
            <a:lvl3pPr indent="-342900" lvl="2" marL="137160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4D90FE"/>
              </a:buClr>
              <a:buSzPts val="1800"/>
              <a:buFont typeface="Noto Sans Symbols"/>
              <a:buChar char="■"/>
              <a:defRPr>
                <a:solidFill>
                  <a:srgbClr val="4D90FE"/>
                </a:solidFill>
              </a:defRPr>
            </a:lvl3pPr>
            <a:lvl4pPr indent="-330200" lvl="3" marL="182880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808080"/>
              </a:buClr>
              <a:buSzPts val="1600"/>
              <a:buFont typeface="Noto Sans Symbols"/>
              <a:buChar char="■"/>
              <a:defRPr>
                <a:solidFill>
                  <a:srgbClr val="808080"/>
                </a:solidFill>
              </a:defRPr>
            </a:lvl4pPr>
            <a:lvl5pPr indent="-317500" lvl="4" marL="228600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400"/>
              <a:buFont typeface="Noto Sans Symbols"/>
              <a:buChar char="■"/>
              <a:defRPr>
                <a:solidFill>
                  <a:srgbClr val="8EC5F7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788276" y="365126"/>
            <a:ext cx="10565524" cy="1111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None/>
              <a:defRPr b="1" i="0" sz="3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788276" y="1656333"/>
            <a:ext cx="10565524" cy="45206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/>
        </p:nvSpPr>
        <p:spPr>
          <a:xfrm>
            <a:off x="520932" y="6356232"/>
            <a:ext cx="503310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AND A-LEVEL BUSINESS</a:t>
            </a:r>
            <a:endParaRPr/>
          </a:p>
        </p:txBody>
      </p:sp>
      <p:pic>
        <p:nvPicPr>
          <p:cNvPr descr="A purple and red logo&#10;&#10;AI-generated content may be incorrect." id="9" name="Google Shape;9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9788153" y="6148003"/>
            <a:ext cx="2010760" cy="804303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/>
          <p:nvPr>
            <p:ph type="ctrTitle"/>
          </p:nvPr>
        </p:nvSpPr>
        <p:spPr>
          <a:xfrm>
            <a:off x="2315688" y="1007624"/>
            <a:ext cx="8209808" cy="242137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ahoma"/>
              <a:buNone/>
            </a:pPr>
            <a:r>
              <a:rPr lang="en-GB"/>
              <a:t>Welcome to </a:t>
            </a:r>
            <a:br>
              <a:rPr lang="en-GB"/>
            </a:br>
            <a:r>
              <a:rPr lang="en-GB"/>
              <a:t>AQA AS &amp; A-Level Business </a:t>
            </a:r>
            <a:endParaRPr/>
          </a:p>
        </p:txBody>
      </p:sp>
      <p:sp>
        <p:nvSpPr>
          <p:cNvPr id="32" name="Google Shape;32;p8"/>
          <p:cNvSpPr txBox="1"/>
          <p:nvPr>
            <p:ph idx="1" type="subTitle"/>
          </p:nvPr>
        </p:nvSpPr>
        <p:spPr>
          <a:xfrm>
            <a:off x="2315688" y="4106404"/>
            <a:ext cx="8352312" cy="8045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GB" sz="2000">
                <a:latin typeface="Arial"/>
                <a:ea typeface="Arial"/>
                <a:cs typeface="Arial"/>
                <a:sym typeface="Arial"/>
              </a:rPr>
              <a:t>AQA A-level Business, for first teaching from 2026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/>
          <p:nvPr>
            <p:ph type="title"/>
          </p:nvPr>
        </p:nvSpPr>
        <p:spPr>
          <a:xfrm>
            <a:off x="788276" y="365126"/>
            <a:ext cx="10565524" cy="1111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None/>
            </a:pPr>
            <a:r>
              <a:rPr lang="en-GB"/>
              <a:t>Core Themes: Digital technology</a:t>
            </a:r>
            <a:endParaRPr/>
          </a:p>
        </p:txBody>
      </p:sp>
      <p:sp>
        <p:nvSpPr>
          <p:cNvPr id="120" name="Google Shape;120;p17"/>
          <p:cNvSpPr txBox="1"/>
          <p:nvPr>
            <p:ph idx="1" type="body"/>
          </p:nvPr>
        </p:nvSpPr>
        <p:spPr>
          <a:xfrm>
            <a:off x="788276" y="1656333"/>
            <a:ext cx="10565524" cy="45206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lang="en-GB" sz="2700">
                <a:latin typeface="Arial"/>
                <a:ea typeface="Arial"/>
                <a:cs typeface="Arial"/>
                <a:sym typeface="Arial"/>
              </a:rPr>
              <a:t>How does Gymshark sell over 600 million pounds of clothing with no shops? Through digital marketing.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lang="en-GB" sz="2700">
                <a:latin typeface="Arial"/>
                <a:ea typeface="Arial"/>
                <a:cs typeface="Arial"/>
                <a:sym typeface="Arial"/>
              </a:rPr>
              <a:t>You will explore social media, online advertising, customer data and Artificial Intelligence (AI).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lang="en-GB" sz="2700">
                <a:latin typeface="Arial"/>
                <a:ea typeface="Arial"/>
                <a:cs typeface="Arial"/>
                <a:sym typeface="Arial"/>
              </a:rPr>
              <a:t>Digital technology is changing how every business competes, and it is a major part of this course.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/>
          <p:nvPr>
            <p:ph type="title"/>
          </p:nvPr>
        </p:nvSpPr>
        <p:spPr>
          <a:xfrm>
            <a:off x="788276" y="365126"/>
            <a:ext cx="10565524" cy="1111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None/>
            </a:pPr>
            <a:r>
              <a:rPr lang="en-GB"/>
              <a:t>Core Themes:  Ethics</a:t>
            </a:r>
            <a:endParaRPr/>
          </a:p>
        </p:txBody>
      </p:sp>
      <p:sp>
        <p:nvSpPr>
          <p:cNvPr id="126" name="Google Shape;126;p18"/>
          <p:cNvSpPr txBox="1"/>
          <p:nvPr>
            <p:ph idx="1" type="body"/>
          </p:nvPr>
        </p:nvSpPr>
        <p:spPr>
          <a:xfrm>
            <a:off x="788276" y="1656333"/>
            <a:ext cx="10565524" cy="45206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Should a business put profit before its workers, its customers and the planet?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Patagonia gave its entire company away to fight climate change. But, some others have been caught underpaying workers.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You will weigh up these ethical dilemmas and decide what you think a responsible business should do.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9"/>
          <p:cNvSpPr txBox="1"/>
          <p:nvPr>
            <p:ph type="title"/>
          </p:nvPr>
        </p:nvSpPr>
        <p:spPr>
          <a:xfrm>
            <a:off x="788276" y="365126"/>
            <a:ext cx="10565524" cy="1111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None/>
            </a:pPr>
            <a:r>
              <a:rPr lang="en-GB"/>
              <a:t>Core Themes: Sustainability</a:t>
            </a:r>
            <a:endParaRPr/>
          </a:p>
        </p:txBody>
      </p:sp>
      <p:sp>
        <p:nvSpPr>
          <p:cNvPr id="132" name="Google Shape;132;p19"/>
          <p:cNvSpPr txBox="1"/>
          <p:nvPr>
            <p:ph idx="1" type="body"/>
          </p:nvPr>
        </p:nvSpPr>
        <p:spPr>
          <a:xfrm>
            <a:off x="788276" y="1656333"/>
            <a:ext cx="10565524" cy="45206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Can a business make money and protect the planet at the same time?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You will meet businesses that turn surplus bread into beer, and farms that have cut their carbon emissions because they think it’s the right thing to do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You’ll explore whether it is best to judge business success on how its impacts people and planet as well as profit.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0"/>
          <p:cNvSpPr txBox="1"/>
          <p:nvPr>
            <p:ph type="title"/>
          </p:nvPr>
        </p:nvSpPr>
        <p:spPr>
          <a:xfrm>
            <a:off x="788276" y="365126"/>
            <a:ext cx="10565524" cy="1111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None/>
            </a:pPr>
            <a:r>
              <a:rPr b="1" lang="en-GB" sz="3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Big questions you will explore</a:t>
            </a:r>
            <a:endParaRPr/>
          </a:p>
        </p:txBody>
      </p:sp>
      <p:sp>
        <p:nvSpPr>
          <p:cNvPr id="138" name="Google Shape;138;p20"/>
          <p:cNvSpPr txBox="1"/>
          <p:nvPr>
            <p:ph idx="1" type="body"/>
          </p:nvPr>
        </p:nvSpPr>
        <p:spPr>
          <a:xfrm>
            <a:off x="788276" y="1656333"/>
            <a:ext cx="10565524" cy="45206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This course is full of debates with no easy answers. For example: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Should a business put profit first, or people and the planet?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Is it better to grow quickly, or to stay in control and protect quality?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Do new technology and AI create opportunities, or cost people their jobs?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Who should a business really serve: its shareholders, or all of its stakeholders?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Learning to argue both sides, and make business decisions, is what this course is all about.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1"/>
          <p:cNvSpPr txBox="1"/>
          <p:nvPr>
            <p:ph type="title"/>
          </p:nvPr>
        </p:nvSpPr>
        <p:spPr>
          <a:xfrm>
            <a:off x="788276" y="365126"/>
            <a:ext cx="10565524" cy="1111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None/>
            </a:pPr>
            <a:r>
              <a:rPr lang="en-GB"/>
              <a:t>Other business topics you’ll tackle…</a:t>
            </a:r>
            <a:endParaRPr/>
          </a:p>
        </p:txBody>
      </p:sp>
      <p:sp>
        <p:nvSpPr>
          <p:cNvPr id="144" name="Google Shape;144;p21"/>
          <p:cNvSpPr txBox="1"/>
          <p:nvPr>
            <p:ph idx="1" type="body"/>
          </p:nvPr>
        </p:nvSpPr>
        <p:spPr>
          <a:xfrm>
            <a:off x="788276" y="1656333"/>
            <a:ext cx="10565524" cy="45206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1425" wrap="square" tIns="45700">
            <a:normAutofit fontScale="85000" lnSpcReduction="10000"/>
          </a:bodyPr>
          <a:lstStyle/>
          <a:p>
            <a:pPr indent="-228600" lvl="0" marL="2286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GB" sz="2600">
                <a:latin typeface="Arial"/>
                <a:ea typeface="Arial"/>
                <a:cs typeface="Arial"/>
                <a:sym typeface="Arial"/>
              </a:rPr>
              <a:t>Entrepreneurship and risk </a:t>
            </a:r>
            <a:r>
              <a:rPr lang="en-GB" sz="2600">
                <a:latin typeface="Arial"/>
                <a:ea typeface="Arial"/>
                <a:cs typeface="Arial"/>
                <a:sym typeface="Arial"/>
              </a:rPr>
              <a:t>- why people start businesses and why many fail.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GB" sz="2600">
                <a:latin typeface="Arial"/>
                <a:ea typeface="Arial"/>
                <a:cs typeface="Arial"/>
                <a:sym typeface="Arial"/>
              </a:rPr>
              <a:t>Stakeholders and ownership </a:t>
            </a:r>
            <a:r>
              <a:rPr lang="en-GB" sz="2600">
                <a:latin typeface="Arial"/>
                <a:ea typeface="Arial"/>
                <a:cs typeface="Arial"/>
                <a:sym typeface="Arial"/>
              </a:rPr>
              <a:t>- who should business decisions serve?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GB" sz="2600">
                <a:latin typeface="Arial"/>
                <a:ea typeface="Arial"/>
                <a:cs typeface="Arial"/>
                <a:sym typeface="Arial"/>
              </a:rPr>
              <a:t>People at work </a:t>
            </a:r>
            <a:r>
              <a:rPr lang="en-GB" sz="2600">
                <a:latin typeface="Arial"/>
                <a:ea typeface="Arial"/>
                <a:cs typeface="Arial"/>
                <a:sym typeface="Arial"/>
              </a:rPr>
              <a:t>- motivation, leadership, wellbeing, EDI and pay gaps.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GB" sz="2600">
                <a:latin typeface="Arial"/>
                <a:ea typeface="Arial"/>
                <a:cs typeface="Arial"/>
                <a:sym typeface="Arial"/>
              </a:rPr>
              <a:t>Operations and supply chains </a:t>
            </a:r>
            <a:r>
              <a:rPr lang="en-GB" sz="2600">
                <a:latin typeface="Arial"/>
                <a:ea typeface="Arial"/>
                <a:cs typeface="Arial"/>
                <a:sym typeface="Arial"/>
              </a:rPr>
              <a:t>- quality, efficiency, ethical sourcing and resilience.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GB" sz="2600">
                <a:latin typeface="Arial"/>
                <a:ea typeface="Arial"/>
                <a:cs typeface="Arial"/>
                <a:sym typeface="Arial"/>
              </a:rPr>
              <a:t>Finance and survival </a:t>
            </a:r>
            <a:r>
              <a:rPr lang="en-GB" sz="2600">
                <a:latin typeface="Arial"/>
                <a:ea typeface="Arial"/>
                <a:cs typeface="Arial"/>
                <a:sym typeface="Arial"/>
              </a:rPr>
              <a:t>- profit, cash flow, investment and shareholder returns.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GB" sz="2600">
                <a:latin typeface="Arial"/>
                <a:ea typeface="Arial"/>
                <a:cs typeface="Arial"/>
                <a:sym typeface="Arial"/>
              </a:rPr>
              <a:t>Global business </a:t>
            </a:r>
            <a:r>
              <a:rPr lang="en-GB" sz="2600">
                <a:latin typeface="Arial"/>
                <a:ea typeface="Arial"/>
                <a:cs typeface="Arial"/>
                <a:sym typeface="Arial"/>
              </a:rPr>
              <a:t>- international marketing, exchange rates and glocalisation.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GB" sz="2600">
                <a:latin typeface="Arial"/>
                <a:ea typeface="Arial"/>
                <a:cs typeface="Arial"/>
                <a:sym typeface="Arial"/>
              </a:rPr>
              <a:t>Risk and change </a:t>
            </a:r>
            <a:r>
              <a:rPr lang="en-GB" sz="2600">
                <a:latin typeface="Arial"/>
                <a:ea typeface="Arial"/>
                <a:cs typeface="Arial"/>
                <a:sym typeface="Arial"/>
              </a:rPr>
              <a:t>- cybersecurity, disruption, scenario planning and agility.</a:t>
            </a:r>
            <a:endParaRPr sz="26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2"/>
          <p:cNvSpPr txBox="1"/>
          <p:nvPr>
            <p:ph type="title"/>
          </p:nvPr>
        </p:nvSpPr>
        <p:spPr>
          <a:xfrm>
            <a:off x="788276" y="365126"/>
            <a:ext cx="10565524" cy="1111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None/>
            </a:pPr>
            <a:r>
              <a:rPr b="1" lang="en-GB" sz="3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Going further: sophisticated concepts</a:t>
            </a:r>
            <a:endParaRPr/>
          </a:p>
        </p:txBody>
      </p:sp>
      <p:sp>
        <p:nvSpPr>
          <p:cNvPr id="150" name="Google Shape;150;p22"/>
          <p:cNvSpPr txBox="1"/>
          <p:nvPr>
            <p:ph idx="1" type="body"/>
          </p:nvPr>
        </p:nvSpPr>
        <p:spPr>
          <a:xfrm>
            <a:off x="788275" y="1656333"/>
            <a:ext cx="10779947" cy="45206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As you progress, you will learn powerful business models and frameworks: the tools experts use to analyse real situations.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The concepts include elasticity of demand, SWOT analysis, the Boston Matrix, Ansoff's Matrix, Porter's Five Forces and the Triple Bottom Line.</a:t>
            </a: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As you study the specification, you will build your confidence in these concepts and how to use them to add value to your answers. </a:t>
            </a: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The skill is using them accurately and at the right moment to strengthen your argument.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3"/>
          <p:cNvSpPr txBox="1"/>
          <p:nvPr>
            <p:ph type="title"/>
          </p:nvPr>
        </p:nvSpPr>
        <p:spPr>
          <a:xfrm>
            <a:off x="788276" y="365126"/>
            <a:ext cx="10565524" cy="1111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None/>
            </a:pPr>
            <a:r>
              <a:rPr b="1" lang="en-GB" sz="3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Let us get started</a:t>
            </a:r>
            <a:endParaRPr/>
          </a:p>
        </p:txBody>
      </p:sp>
      <p:sp>
        <p:nvSpPr>
          <p:cNvPr id="156" name="Google Shape;156;p23"/>
          <p:cNvSpPr txBox="1"/>
          <p:nvPr>
            <p:ph idx="1" type="body"/>
          </p:nvPr>
        </p:nvSpPr>
        <p:spPr>
          <a:xfrm>
            <a:off x="788276" y="1656333"/>
            <a:ext cx="10565524" cy="45206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AQA calls this course business like never before: modern, relevant and all around you.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From today, you will start to see the businesses you use every day in a completely new way.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Bring your curiosity, your opinions and the real examples you spot.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Welcome to AQA AS &amp; A-Level Business.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/>
          <p:nvPr>
            <p:ph type="title"/>
          </p:nvPr>
        </p:nvSpPr>
        <p:spPr>
          <a:xfrm>
            <a:off x="788276" y="365126"/>
            <a:ext cx="10565524" cy="1111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None/>
            </a:pPr>
            <a:r>
              <a:rPr b="1" lang="en-GB" sz="3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Why study Business?</a:t>
            </a:r>
            <a:endParaRPr/>
          </a:p>
        </p:txBody>
      </p:sp>
      <p:sp>
        <p:nvSpPr>
          <p:cNvPr id="38" name="Google Shape;38;p9"/>
          <p:cNvSpPr txBox="1"/>
          <p:nvPr>
            <p:ph idx="1" type="body"/>
          </p:nvPr>
        </p:nvSpPr>
        <p:spPr>
          <a:xfrm>
            <a:off x="788276" y="1656333"/>
            <a:ext cx="10565524" cy="45206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>
                <a:latin typeface="Arial"/>
                <a:ea typeface="Arial"/>
                <a:cs typeface="Arial"/>
                <a:sym typeface="Arial"/>
              </a:rPr>
              <a:t>Business is everywhere: the apps you use, the food you buy and the brands you follow.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>
                <a:latin typeface="Arial"/>
                <a:ea typeface="Arial"/>
                <a:cs typeface="Arial"/>
                <a:sym typeface="Arial"/>
              </a:rPr>
              <a:t>You will learn how real businesses make decisions, make money, and sometimes get it wrong.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>
                <a:latin typeface="Arial"/>
                <a:ea typeface="Arial"/>
                <a:cs typeface="Arial"/>
                <a:sym typeface="Arial"/>
              </a:rPr>
              <a:t>You will build skills that employers and universities value: analysis, problem-solving, decision-making and working with data.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>
                <a:latin typeface="Arial"/>
                <a:ea typeface="Arial"/>
                <a:cs typeface="Arial"/>
                <a:sym typeface="Arial"/>
              </a:rPr>
              <a:t>It links to almost every career, from marketing and finance to law and starting your own business.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type="title"/>
          </p:nvPr>
        </p:nvSpPr>
        <p:spPr>
          <a:xfrm>
            <a:off x="1237959" y="152400"/>
            <a:ext cx="10953900" cy="7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B8FFE"/>
              </a:buClr>
              <a:buSzPts val="1800"/>
              <a:buNone/>
            </a:pPr>
            <a:r>
              <a:rPr lang="en-GB" sz="3100"/>
              <a:t>Should I choose Business? Well, you have…</a:t>
            </a:r>
            <a:endParaRPr sz="3100"/>
          </a:p>
        </p:txBody>
      </p:sp>
      <p:sp>
        <p:nvSpPr>
          <p:cNvPr id="44" name="Google Shape;44;p10"/>
          <p:cNvSpPr/>
          <p:nvPr/>
        </p:nvSpPr>
        <p:spPr>
          <a:xfrm>
            <a:off x="1117600" y="1447800"/>
            <a:ext cx="5079900" cy="8382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rgbClr val="096CC5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you have an interest in Business?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10"/>
          <p:cNvSpPr/>
          <p:nvPr/>
        </p:nvSpPr>
        <p:spPr>
          <a:xfrm>
            <a:off x="8737600" y="1371600"/>
            <a:ext cx="2743200" cy="9906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rgbClr val="096CC5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</a:t>
            </a:r>
            <a:r>
              <a:rPr b="1" lang="en-GB" sz="1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</a:t>
            </a:r>
            <a:r>
              <a:rPr b="1"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choose Business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10"/>
          <p:cNvSpPr/>
          <p:nvPr/>
        </p:nvSpPr>
        <p:spPr>
          <a:xfrm>
            <a:off x="1117600" y="3200400"/>
            <a:ext cx="5079900" cy="8382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rgbClr val="096CC5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you apply yourself and want to achieve?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7" name="Google Shape;47;p10"/>
          <p:cNvCxnSpPr/>
          <p:nvPr/>
        </p:nvCxnSpPr>
        <p:spPr>
          <a:xfrm>
            <a:off x="6400800" y="1905000"/>
            <a:ext cx="1930500" cy="15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50"/>
              </a:srgbClr>
            </a:outerShdw>
          </a:effectLst>
        </p:spPr>
      </p:cxnSp>
      <p:cxnSp>
        <p:nvCxnSpPr>
          <p:cNvPr id="48" name="Google Shape;48;p10"/>
          <p:cNvCxnSpPr/>
          <p:nvPr/>
        </p:nvCxnSpPr>
        <p:spPr>
          <a:xfrm rot="5400000">
            <a:off x="3150667" y="2742150"/>
            <a:ext cx="609600" cy="21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50"/>
              </a:srgbClr>
            </a:outerShdw>
          </a:effectLst>
        </p:spPr>
      </p:cxnSp>
      <p:sp>
        <p:nvSpPr>
          <p:cNvPr id="49" name="Google Shape;49;p10"/>
          <p:cNvSpPr/>
          <p:nvPr/>
        </p:nvSpPr>
        <p:spPr>
          <a:xfrm>
            <a:off x="3556000" y="4953000"/>
            <a:ext cx="5994300" cy="8382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rgbClr val="096CC5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should </a:t>
            </a:r>
            <a:r>
              <a:rPr i="1"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 </a:t>
            </a: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choosing Business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0" name="Google Shape;50;p10"/>
          <p:cNvCxnSpPr/>
          <p:nvPr/>
        </p:nvCxnSpPr>
        <p:spPr>
          <a:xfrm flipH="1" rot="-5400000">
            <a:off x="3505250" y="4140150"/>
            <a:ext cx="609600" cy="7113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50"/>
              </a:srgbClr>
            </a:outerShdw>
          </a:effectLst>
        </p:spPr>
      </p:cxnSp>
      <p:cxnSp>
        <p:nvCxnSpPr>
          <p:cNvPr id="51" name="Google Shape;51;p10"/>
          <p:cNvCxnSpPr/>
          <p:nvPr/>
        </p:nvCxnSpPr>
        <p:spPr>
          <a:xfrm flipH="1" rot="10800000">
            <a:off x="6502400" y="2590800"/>
            <a:ext cx="2235300" cy="10668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50"/>
              </a:srgbClr>
            </a:outerShdw>
          </a:effectLst>
        </p:spPr>
      </p:cxnSp>
      <p:sp>
        <p:nvSpPr>
          <p:cNvPr id="52" name="Google Shape;52;p10"/>
          <p:cNvSpPr txBox="1"/>
          <p:nvPr/>
        </p:nvSpPr>
        <p:spPr>
          <a:xfrm>
            <a:off x="2743200" y="4419600"/>
            <a:ext cx="914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Yes</a:t>
            </a:r>
            <a:endParaRPr/>
          </a:p>
        </p:txBody>
      </p:sp>
      <p:sp>
        <p:nvSpPr>
          <p:cNvPr id="53" name="Google Shape;53;p10"/>
          <p:cNvSpPr txBox="1"/>
          <p:nvPr/>
        </p:nvSpPr>
        <p:spPr>
          <a:xfrm>
            <a:off x="2438400" y="2514600"/>
            <a:ext cx="914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Yes</a:t>
            </a:r>
            <a:endParaRPr/>
          </a:p>
        </p:txBody>
      </p:sp>
      <p:sp>
        <p:nvSpPr>
          <p:cNvPr id="54" name="Google Shape;54;p10"/>
          <p:cNvSpPr txBox="1"/>
          <p:nvPr/>
        </p:nvSpPr>
        <p:spPr>
          <a:xfrm>
            <a:off x="7010400" y="1371600"/>
            <a:ext cx="914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6807200" y="2743200"/>
            <a:ext cx="914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1"/>
          <p:cNvSpPr txBox="1"/>
          <p:nvPr>
            <p:ph type="title"/>
          </p:nvPr>
        </p:nvSpPr>
        <p:spPr>
          <a:xfrm>
            <a:off x="1237959" y="152400"/>
            <a:ext cx="10953900" cy="7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B8FFE"/>
              </a:buClr>
              <a:buSzPts val="1800"/>
              <a:buNone/>
            </a:pPr>
            <a:r>
              <a:rPr i="1" lang="en-GB"/>
              <a:t>Which </a:t>
            </a:r>
            <a:r>
              <a:rPr lang="en-GB"/>
              <a:t>course should I choose?</a:t>
            </a:r>
            <a:endParaRPr/>
          </a:p>
        </p:txBody>
      </p:sp>
      <p:sp>
        <p:nvSpPr>
          <p:cNvPr id="61" name="Google Shape;61;p11"/>
          <p:cNvSpPr/>
          <p:nvPr/>
        </p:nvSpPr>
        <p:spPr>
          <a:xfrm>
            <a:off x="1117600" y="1219200"/>
            <a:ext cx="5079900" cy="10668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rgbClr val="096CC5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you perform well in exams - retain information and apply it in writing?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1"/>
          <p:cNvSpPr/>
          <p:nvPr/>
        </p:nvSpPr>
        <p:spPr>
          <a:xfrm>
            <a:off x="8737600" y="1371600"/>
            <a:ext cx="3251100" cy="9906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rgbClr val="096CC5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 you use Microsoft Word and PowerPoint?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1"/>
          <p:cNvSpPr/>
          <p:nvPr/>
        </p:nvSpPr>
        <p:spPr>
          <a:xfrm>
            <a:off x="1117600" y="3200400"/>
            <a:ext cx="5079900" cy="8382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rgbClr val="096CC5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Are you working at Level 4/5 and above in English and Maths?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4" name="Google Shape;64;p11"/>
          <p:cNvCxnSpPr/>
          <p:nvPr/>
        </p:nvCxnSpPr>
        <p:spPr>
          <a:xfrm>
            <a:off x="6400800" y="1905000"/>
            <a:ext cx="1930500" cy="15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50"/>
              </a:srgbClr>
            </a:outerShdw>
          </a:effectLst>
        </p:spPr>
      </p:cxnSp>
      <p:cxnSp>
        <p:nvCxnSpPr>
          <p:cNvPr id="65" name="Google Shape;65;p11"/>
          <p:cNvCxnSpPr/>
          <p:nvPr/>
        </p:nvCxnSpPr>
        <p:spPr>
          <a:xfrm rot="5400000">
            <a:off x="3150667" y="2742150"/>
            <a:ext cx="609600" cy="21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50"/>
              </a:srgbClr>
            </a:outerShdw>
          </a:effectLst>
        </p:spPr>
      </p:cxnSp>
      <p:sp>
        <p:nvSpPr>
          <p:cNvPr id="66" name="Google Shape;66;p11"/>
          <p:cNvSpPr/>
          <p:nvPr/>
        </p:nvSpPr>
        <p:spPr>
          <a:xfrm>
            <a:off x="1219200" y="5181600"/>
            <a:ext cx="4978500" cy="8382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rgbClr val="096CC5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Study A-Level Business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1"/>
          <p:cNvSpPr txBox="1"/>
          <p:nvPr/>
        </p:nvSpPr>
        <p:spPr>
          <a:xfrm>
            <a:off x="1930400" y="4419600"/>
            <a:ext cx="914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Yes</a:t>
            </a:r>
            <a:endParaRPr/>
          </a:p>
        </p:txBody>
      </p:sp>
      <p:sp>
        <p:nvSpPr>
          <p:cNvPr id="68" name="Google Shape;68;p11"/>
          <p:cNvSpPr txBox="1"/>
          <p:nvPr/>
        </p:nvSpPr>
        <p:spPr>
          <a:xfrm>
            <a:off x="2438400" y="2514600"/>
            <a:ext cx="914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Yes</a:t>
            </a:r>
            <a:endParaRPr/>
          </a:p>
        </p:txBody>
      </p:sp>
      <p:sp>
        <p:nvSpPr>
          <p:cNvPr id="69" name="Google Shape;69;p11"/>
          <p:cNvSpPr txBox="1"/>
          <p:nvPr/>
        </p:nvSpPr>
        <p:spPr>
          <a:xfrm>
            <a:off x="7010400" y="1371600"/>
            <a:ext cx="914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endParaRPr/>
          </a:p>
        </p:txBody>
      </p:sp>
      <p:sp>
        <p:nvSpPr>
          <p:cNvPr id="70" name="Google Shape;70;p11"/>
          <p:cNvSpPr txBox="1"/>
          <p:nvPr/>
        </p:nvSpPr>
        <p:spPr>
          <a:xfrm>
            <a:off x="6604000" y="2438400"/>
            <a:ext cx="711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6400800" y="3276600"/>
            <a:ext cx="3251100" cy="9906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rgbClr val="096CC5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 you work independently on coursework?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2" name="Google Shape;72;p11"/>
          <p:cNvCxnSpPr/>
          <p:nvPr/>
        </p:nvCxnSpPr>
        <p:spPr>
          <a:xfrm rot="5400000">
            <a:off x="8941868" y="2818350"/>
            <a:ext cx="609600" cy="21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50"/>
              </a:srgbClr>
            </a:outerShdw>
          </a:effectLst>
        </p:spPr>
      </p:cxnSp>
      <p:sp>
        <p:nvSpPr>
          <p:cNvPr id="73" name="Google Shape;73;p11"/>
          <p:cNvSpPr txBox="1"/>
          <p:nvPr/>
        </p:nvSpPr>
        <p:spPr>
          <a:xfrm>
            <a:off x="9347200" y="2590800"/>
            <a:ext cx="914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Yes</a:t>
            </a:r>
            <a:endParaRPr/>
          </a:p>
        </p:txBody>
      </p:sp>
      <p:cxnSp>
        <p:nvCxnSpPr>
          <p:cNvPr id="74" name="Google Shape;74;p11"/>
          <p:cNvCxnSpPr/>
          <p:nvPr/>
        </p:nvCxnSpPr>
        <p:spPr>
          <a:xfrm flipH="1" rot="10800000">
            <a:off x="6299200" y="2362200"/>
            <a:ext cx="2235300" cy="8382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50"/>
              </a:srgbClr>
            </a:outerShdw>
          </a:effectLst>
        </p:spPr>
      </p:cxnSp>
      <p:cxnSp>
        <p:nvCxnSpPr>
          <p:cNvPr id="75" name="Google Shape;75;p11"/>
          <p:cNvCxnSpPr/>
          <p:nvPr/>
        </p:nvCxnSpPr>
        <p:spPr>
          <a:xfrm rot="5400000">
            <a:off x="3150667" y="4570950"/>
            <a:ext cx="609600" cy="21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50"/>
              </a:srgbClr>
            </a:outerShdw>
          </a:effectLst>
        </p:spPr>
      </p:cxnSp>
      <p:cxnSp>
        <p:nvCxnSpPr>
          <p:cNvPr id="76" name="Google Shape;76;p11"/>
          <p:cNvCxnSpPr/>
          <p:nvPr/>
        </p:nvCxnSpPr>
        <p:spPr>
          <a:xfrm rot="5400000">
            <a:off x="11380268" y="2818350"/>
            <a:ext cx="609600" cy="21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50"/>
              </a:srgbClr>
            </a:outerShdw>
          </a:effectLst>
        </p:spPr>
      </p:cxnSp>
      <p:sp>
        <p:nvSpPr>
          <p:cNvPr id="77" name="Google Shape;77;p11"/>
          <p:cNvSpPr/>
          <p:nvPr/>
        </p:nvSpPr>
        <p:spPr>
          <a:xfrm>
            <a:off x="10286230" y="3278909"/>
            <a:ext cx="1828800" cy="12954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rgbClr val="096CC5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Neither pathway is likely to suit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1"/>
          <p:cNvSpPr txBox="1"/>
          <p:nvPr/>
        </p:nvSpPr>
        <p:spPr>
          <a:xfrm>
            <a:off x="10871200" y="2590800"/>
            <a:ext cx="711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endParaRPr/>
          </a:p>
        </p:txBody>
      </p:sp>
      <p:sp>
        <p:nvSpPr>
          <p:cNvPr id="79" name="Google Shape;79;p11"/>
          <p:cNvSpPr/>
          <p:nvPr/>
        </p:nvSpPr>
        <p:spPr>
          <a:xfrm>
            <a:off x="6807200" y="5181600"/>
            <a:ext cx="4978500" cy="8382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rgbClr val="096CC5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Study a Cambridge Tech in Business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0" name="Google Shape;80;p11"/>
          <p:cNvCxnSpPr/>
          <p:nvPr/>
        </p:nvCxnSpPr>
        <p:spPr>
          <a:xfrm rot="5400000">
            <a:off x="8129067" y="4723350"/>
            <a:ext cx="609600" cy="21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50"/>
              </a:srgbClr>
            </a:outerShdw>
          </a:effectLst>
        </p:spPr>
      </p:cxnSp>
      <p:sp>
        <p:nvSpPr>
          <p:cNvPr id="81" name="Google Shape;81;p11"/>
          <p:cNvSpPr txBox="1"/>
          <p:nvPr/>
        </p:nvSpPr>
        <p:spPr>
          <a:xfrm>
            <a:off x="7315200" y="4419600"/>
            <a:ext cx="914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Yes</a:t>
            </a:r>
            <a:endParaRPr/>
          </a:p>
        </p:txBody>
      </p:sp>
      <p:sp>
        <p:nvSpPr>
          <p:cNvPr id="82" name="Google Shape;82;p11"/>
          <p:cNvSpPr txBox="1"/>
          <p:nvPr/>
        </p:nvSpPr>
        <p:spPr>
          <a:xfrm>
            <a:off x="9627370" y="4038600"/>
            <a:ext cx="711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endParaRPr/>
          </a:p>
        </p:txBody>
      </p:sp>
      <p:cxnSp>
        <p:nvCxnSpPr>
          <p:cNvPr id="83" name="Google Shape;83;p11"/>
          <p:cNvCxnSpPr/>
          <p:nvPr/>
        </p:nvCxnSpPr>
        <p:spPr>
          <a:xfrm>
            <a:off x="9710497" y="3960091"/>
            <a:ext cx="507900" cy="15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50"/>
              </a:srgbClr>
            </a:outerShdw>
          </a:effectLst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/>
          <p:nvPr>
            <p:ph type="title"/>
          </p:nvPr>
        </p:nvSpPr>
        <p:spPr>
          <a:xfrm>
            <a:off x="788276" y="365126"/>
            <a:ext cx="10565524" cy="1111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None/>
            </a:pPr>
            <a:r>
              <a:rPr b="1" lang="en-GB" sz="3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The shape of the course</a:t>
            </a:r>
            <a:endParaRPr/>
          </a:p>
        </p:txBody>
      </p:sp>
      <p:sp>
        <p:nvSpPr>
          <p:cNvPr id="89" name="Google Shape;89;p12"/>
          <p:cNvSpPr txBox="1"/>
          <p:nvPr>
            <p:ph idx="1" type="body"/>
          </p:nvPr>
        </p:nvSpPr>
        <p:spPr>
          <a:xfrm>
            <a:off x="788276" y="1656333"/>
            <a:ext cx="10565524" cy="45206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The course is built from three units, and each one builds on the last: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Unit 1: What is business? Managing marketing and finance.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Unit 2: Managing people and operations.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Unit 3: Business and society, the external environment and strategy (A-level only).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AS covers Units 1 and 2 over one year. The full A-level covers all three units over two years.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The course is linear, which means all exams are sat at the end.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3"/>
          <p:cNvSpPr txBox="1"/>
          <p:nvPr>
            <p:ph type="title"/>
          </p:nvPr>
        </p:nvSpPr>
        <p:spPr>
          <a:xfrm>
            <a:off x="788276" y="365126"/>
            <a:ext cx="10565524" cy="1111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None/>
            </a:pPr>
            <a:r>
              <a:rPr b="1" lang="en-GB" sz="3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How you are assessed</a:t>
            </a:r>
            <a:endParaRPr/>
          </a:p>
        </p:txBody>
      </p:sp>
      <p:graphicFrame>
        <p:nvGraphicFramePr>
          <p:cNvPr id="95" name="Google Shape;95;p13"/>
          <p:cNvGraphicFramePr/>
          <p:nvPr/>
        </p:nvGraphicFramePr>
        <p:xfrm>
          <a:off x="788276" y="147706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{5C6B4417-0F6D-41E6-9F47-0A4C48603F20}</a:tableStyleId>
              </a:tblPr>
              <a:tblGrid>
                <a:gridCol w="2981875"/>
                <a:gridCol w="3816800"/>
                <a:gridCol w="3816800"/>
              </a:tblGrid>
              <a:tr h="6345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AS (one year)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A-level (two years)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6345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800">
                          <a:solidFill>
                            <a:srgbClr val="0E284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Number of papers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GB" sz="1800">
                          <a:solidFill>
                            <a:srgbClr val="0E284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 papers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GB" sz="1800">
                          <a:solidFill>
                            <a:srgbClr val="0E284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 papers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6345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800">
                          <a:solidFill>
                            <a:srgbClr val="0E284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Length of each paper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GB" sz="1800">
                          <a:solidFill>
                            <a:srgbClr val="0E284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 hour 45 minutes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GB" sz="1800">
                          <a:solidFill>
                            <a:srgbClr val="0E284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 hours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6345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800">
                          <a:solidFill>
                            <a:srgbClr val="0E284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Marks per paper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GB" sz="1800">
                          <a:solidFill>
                            <a:srgbClr val="0E284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80 marks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GB" sz="1800">
                          <a:solidFill>
                            <a:srgbClr val="0E284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90 marks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6345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800">
                          <a:solidFill>
                            <a:srgbClr val="0E284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Weighting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GB" sz="1800">
                          <a:solidFill>
                            <a:srgbClr val="0E284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50% each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GB" sz="1800">
                          <a:solidFill>
                            <a:srgbClr val="0E284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33.3% each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6345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800">
                          <a:solidFill>
                            <a:srgbClr val="0E284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Units assessed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GB" sz="1800">
                          <a:solidFill>
                            <a:srgbClr val="0E284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Units 1 and 2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GB" sz="1800">
                          <a:solidFill>
                            <a:srgbClr val="0E284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Units 1, 2 and 3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  <p:sp>
        <p:nvSpPr>
          <p:cNvPr id="96" name="Google Shape;96;p13"/>
          <p:cNvSpPr txBox="1"/>
          <p:nvPr/>
        </p:nvSpPr>
        <p:spPr>
          <a:xfrm>
            <a:off x="683672" y="5559764"/>
            <a:ext cx="99701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GB" sz="1800" u="none" cap="none" strike="noStrike">
                <a:solidFill>
                  <a:srgbClr val="0E2841"/>
                </a:solidFill>
                <a:latin typeface="Arial"/>
                <a:ea typeface="Arial"/>
                <a:cs typeface="Arial"/>
                <a:sym typeface="Arial"/>
              </a:rPr>
              <a:t>Every paper is based on real-business case studies, followed by compulsory questions.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4"/>
          <p:cNvSpPr txBox="1"/>
          <p:nvPr>
            <p:ph type="title"/>
          </p:nvPr>
        </p:nvSpPr>
        <p:spPr>
          <a:xfrm>
            <a:off x="788276" y="365126"/>
            <a:ext cx="10565524" cy="1111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None/>
            </a:pPr>
            <a:r>
              <a:rPr b="1" lang="en-GB" sz="3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How the questions work</a:t>
            </a:r>
            <a:endParaRPr/>
          </a:p>
        </p:txBody>
      </p:sp>
      <p:sp>
        <p:nvSpPr>
          <p:cNvPr id="102" name="Google Shape;102;p14"/>
          <p:cNvSpPr txBox="1"/>
          <p:nvPr>
            <p:ph idx="1" type="body"/>
          </p:nvPr>
        </p:nvSpPr>
        <p:spPr>
          <a:xfrm>
            <a:off x="788276" y="1656333"/>
            <a:ext cx="10565524" cy="45206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At A-level there are just three command words: Analyse (6 marks), Assess (9 marks) and Evaluate (15 marks).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At AS there are two more: Define (2 marks) and Explain (4 marks).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Maths is built in. There are no standalone calculation questions: any calculations sit inside the larger questions.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Each question tells you exactly which calculation to use, and at least 1 in 10 marks tests maths and data skills.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/>
          <p:cNvSpPr txBox="1"/>
          <p:nvPr>
            <p:ph type="title"/>
          </p:nvPr>
        </p:nvSpPr>
        <p:spPr>
          <a:xfrm>
            <a:off x="788276" y="365126"/>
            <a:ext cx="10565524" cy="1111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None/>
            </a:pPr>
            <a:r>
              <a:rPr lang="en-GB"/>
              <a:t>Big ideas run through everything</a:t>
            </a:r>
            <a:endParaRPr/>
          </a:p>
        </p:txBody>
      </p:sp>
      <p:sp>
        <p:nvSpPr>
          <p:cNvPr id="108" name="Google Shape;108;p15"/>
          <p:cNvSpPr txBox="1"/>
          <p:nvPr>
            <p:ph idx="1" type="body"/>
          </p:nvPr>
        </p:nvSpPr>
        <p:spPr>
          <a:xfrm>
            <a:off x="788276" y="1656333"/>
            <a:ext cx="10565524" cy="45206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Real businesses and real data: learning through companies you already know.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GB">
                <a:latin typeface="Arial"/>
                <a:ea typeface="Arial"/>
                <a:cs typeface="Arial"/>
                <a:sym typeface="Arial"/>
              </a:rPr>
              <a:t>Digital technology and AI: </a:t>
            </a:r>
            <a:r>
              <a:rPr lang="en-GB">
                <a:latin typeface="Arial"/>
                <a:ea typeface="Arial"/>
                <a:cs typeface="Arial"/>
                <a:sym typeface="Arial"/>
              </a:rPr>
              <a:t>how modern businesses compete.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GB">
                <a:latin typeface="Arial"/>
                <a:ea typeface="Arial"/>
                <a:cs typeface="Arial"/>
                <a:sym typeface="Arial"/>
              </a:rPr>
              <a:t>Ethics: </a:t>
            </a:r>
            <a:r>
              <a:rPr lang="en-GB">
                <a:latin typeface="Arial"/>
                <a:ea typeface="Arial"/>
                <a:cs typeface="Arial"/>
                <a:sym typeface="Arial"/>
              </a:rPr>
              <a:t>doing the right thing, not just the profitable thing.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GB">
                <a:latin typeface="Arial"/>
                <a:ea typeface="Arial"/>
                <a:cs typeface="Arial"/>
                <a:sym typeface="Arial"/>
              </a:rPr>
              <a:t>Sustainability: </a:t>
            </a:r>
            <a:r>
              <a:rPr lang="en-GB">
                <a:latin typeface="Arial"/>
                <a:ea typeface="Arial"/>
                <a:cs typeface="Arial"/>
                <a:sym typeface="Arial"/>
              </a:rPr>
              <a:t>balancing people, planet and profit.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Watch for these themes in almost every topic you study.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 txBox="1"/>
          <p:nvPr>
            <p:ph type="title"/>
          </p:nvPr>
        </p:nvSpPr>
        <p:spPr>
          <a:xfrm>
            <a:off x="788276" y="365126"/>
            <a:ext cx="10565524" cy="1111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None/>
            </a:pPr>
            <a:r>
              <a:rPr b="1" lang="en-GB" sz="3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Real businesses, real data</a:t>
            </a:r>
            <a:endParaRPr/>
          </a:p>
        </p:txBody>
      </p:sp>
      <p:sp>
        <p:nvSpPr>
          <p:cNvPr id="114" name="Google Shape;114;p16"/>
          <p:cNvSpPr txBox="1"/>
          <p:nvPr>
            <p:ph idx="1" type="body"/>
          </p:nvPr>
        </p:nvSpPr>
        <p:spPr>
          <a:xfrm>
            <a:off x="788276" y="1656333"/>
            <a:ext cx="10565524" cy="45206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You will study companies you may already know, from Greggs and Gymshark to Patagonia and Apple.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Business theory makes much more sense when you see how a real business actually uses it.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You will also work with numbers: calculating things like break-even, market share, return on marketing spend and elasticity of demand.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GB" sz="2600">
                <a:latin typeface="Arial"/>
                <a:ea typeface="Arial"/>
                <a:cs typeface="Arial"/>
                <a:sym typeface="Arial"/>
              </a:rPr>
              <a:t>Working with real business data helps you make sharper, better-informed decisions.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530B004E4030438EC8C74B8DAE3C6D" ma:contentTypeVersion="19" ma:contentTypeDescription="Create a new document." ma:contentTypeScope="" ma:versionID="0afcf23cfe9b450c77ddbb6b1274bcae">
  <xsd:schema xmlns:xsd="http://www.w3.org/2001/XMLSchema" xmlns:xs="http://www.w3.org/2001/XMLSchema" xmlns:p="http://schemas.microsoft.com/office/2006/metadata/properties" xmlns:ns2="3ae4bebc-5183-402f-9a72-94513702be85" xmlns:ns3="0ff20ada-ea1e-4479-af96-12e7f68be8f6" targetNamespace="http://schemas.microsoft.com/office/2006/metadata/properties" ma:root="true" ma:fieldsID="e5279740878779e5cf0772960598e39c" ns2:_="" ns3:_="">
    <xsd:import namespace="3ae4bebc-5183-402f-9a72-94513702be85"/>
    <xsd:import namespace="0ff20ada-ea1e-4479-af96-12e7f68be8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4bebc-5183-402f-9a72-94513702be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d9a6a31-fdfb-4004-be80-b2e3336632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f20ada-ea1e-4479-af96-12e7f68be8f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7af94c68-3a47-42a6-be9b-7b315d5a8e27}" ma:internalName="TaxCatchAll" ma:showField="CatchAllData" ma:web="0ff20ada-ea1e-4479-af96-12e7f68be8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ff20ada-ea1e-4479-af96-12e7f68be8f6" xsi:nil="true"/>
    <lcf76f155ced4ddcb4097134ff3c332f xmlns="3ae4bebc-5183-402f-9a72-94513702be8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49367AE-F027-4C2E-9BE0-48D5D936A3C3}"/>
</file>

<file path=customXml/itemProps2.xml><?xml version="1.0" encoding="utf-8"?>
<ds:datastoreItem xmlns:ds="http://schemas.openxmlformats.org/officeDocument/2006/customXml" ds:itemID="{A5685A4C-F966-4F9A-B03F-1159C4A80CD5}"/>
</file>

<file path=customXml/itemProps3.xml><?xml version="1.0" encoding="utf-8"?>
<ds:datastoreItem xmlns:ds="http://schemas.openxmlformats.org/officeDocument/2006/customXml" ds:itemID="{4F5903D8-17AD-4D8B-9AEB-60E1890334DF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0x0101008E530B004E4030438EC8C74B8DAE3C6D</vt:lpwstr>
  </property>
</Properties>
</file>