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61" r:id="rId6"/>
    <p:sldId id="259" r:id="rId7"/>
    <p:sldId id="262" r:id="rId8"/>
    <p:sldId id="263" r:id="rId9"/>
    <p:sldId id="265" r:id="rId10"/>
    <p:sldId id="260"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1" d="100"/>
          <a:sy n="91" d="100"/>
        </p:scale>
        <p:origin x="322"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CA533-B253-447F-B386-EAF6DC77EE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2F020F8-E082-48D7-9482-5B175FE79F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5054897-BA3B-4540-981B-B169EABB9C21}"/>
              </a:ext>
            </a:extLst>
          </p:cNvPr>
          <p:cNvSpPr>
            <a:spLocks noGrp="1"/>
          </p:cNvSpPr>
          <p:nvPr>
            <p:ph type="dt" sz="half" idx="10"/>
          </p:nvPr>
        </p:nvSpPr>
        <p:spPr/>
        <p:txBody>
          <a:bodyPr/>
          <a:lstStyle/>
          <a:p>
            <a:fld id="{582BECA6-529C-4373-9549-1463F2BFEFE2}" type="datetimeFigureOut">
              <a:rPr lang="en-GB" smtClean="0"/>
              <a:t>01/07/2026</a:t>
            </a:fld>
            <a:endParaRPr lang="en-GB"/>
          </a:p>
        </p:txBody>
      </p:sp>
      <p:sp>
        <p:nvSpPr>
          <p:cNvPr id="5" name="Footer Placeholder 4">
            <a:extLst>
              <a:ext uri="{FF2B5EF4-FFF2-40B4-BE49-F238E27FC236}">
                <a16:creationId xmlns:a16="http://schemas.microsoft.com/office/drawing/2014/main" id="{7AA76173-4169-4CF4-858C-D2B9B1CA29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20B7DC-8C23-41DE-A9DC-BFE90F55C449}"/>
              </a:ext>
            </a:extLst>
          </p:cNvPr>
          <p:cNvSpPr>
            <a:spLocks noGrp="1"/>
          </p:cNvSpPr>
          <p:nvPr>
            <p:ph type="sldNum" sz="quarter" idx="12"/>
          </p:nvPr>
        </p:nvSpPr>
        <p:spPr/>
        <p:txBody>
          <a:bodyPr/>
          <a:lstStyle/>
          <a:p>
            <a:fld id="{40751EA7-C66C-45AA-88A9-CDC83186F7A4}" type="slidenum">
              <a:rPr lang="en-GB" smtClean="0"/>
              <a:t>‹#›</a:t>
            </a:fld>
            <a:endParaRPr lang="en-GB"/>
          </a:p>
        </p:txBody>
      </p:sp>
    </p:spTree>
    <p:extLst>
      <p:ext uri="{BB962C8B-B14F-4D97-AF65-F5344CB8AC3E}">
        <p14:creationId xmlns:p14="http://schemas.microsoft.com/office/powerpoint/2010/main" val="2214829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85304-6068-401B-9575-82E467D7776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83EBA95-A786-47DB-A4DF-9988B44E33E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A12CC71-7D7A-4468-85AB-421FC1DFE427}"/>
              </a:ext>
            </a:extLst>
          </p:cNvPr>
          <p:cNvSpPr>
            <a:spLocks noGrp="1"/>
          </p:cNvSpPr>
          <p:nvPr>
            <p:ph type="dt" sz="half" idx="10"/>
          </p:nvPr>
        </p:nvSpPr>
        <p:spPr/>
        <p:txBody>
          <a:bodyPr/>
          <a:lstStyle/>
          <a:p>
            <a:fld id="{582BECA6-529C-4373-9549-1463F2BFEFE2}" type="datetimeFigureOut">
              <a:rPr lang="en-GB" smtClean="0"/>
              <a:t>01/07/2026</a:t>
            </a:fld>
            <a:endParaRPr lang="en-GB"/>
          </a:p>
        </p:txBody>
      </p:sp>
      <p:sp>
        <p:nvSpPr>
          <p:cNvPr id="5" name="Footer Placeholder 4">
            <a:extLst>
              <a:ext uri="{FF2B5EF4-FFF2-40B4-BE49-F238E27FC236}">
                <a16:creationId xmlns:a16="http://schemas.microsoft.com/office/drawing/2014/main" id="{ACE17639-0270-4A2E-B637-B70D9F1CAB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23B50E-09D5-4A3F-B40A-CE125FECDDB2}"/>
              </a:ext>
            </a:extLst>
          </p:cNvPr>
          <p:cNvSpPr>
            <a:spLocks noGrp="1"/>
          </p:cNvSpPr>
          <p:nvPr>
            <p:ph type="sldNum" sz="quarter" idx="12"/>
          </p:nvPr>
        </p:nvSpPr>
        <p:spPr/>
        <p:txBody>
          <a:bodyPr/>
          <a:lstStyle/>
          <a:p>
            <a:fld id="{40751EA7-C66C-45AA-88A9-CDC83186F7A4}" type="slidenum">
              <a:rPr lang="en-GB" smtClean="0"/>
              <a:t>‹#›</a:t>
            </a:fld>
            <a:endParaRPr lang="en-GB"/>
          </a:p>
        </p:txBody>
      </p:sp>
    </p:spTree>
    <p:extLst>
      <p:ext uri="{BB962C8B-B14F-4D97-AF65-F5344CB8AC3E}">
        <p14:creationId xmlns:p14="http://schemas.microsoft.com/office/powerpoint/2010/main" val="984193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69B873-0581-4C5B-940D-1733AEF8CE8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7A7B4CF-6818-4FA6-9B67-B97AB8003E6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5285C6-E755-44B6-9CF9-50817F470808}"/>
              </a:ext>
            </a:extLst>
          </p:cNvPr>
          <p:cNvSpPr>
            <a:spLocks noGrp="1"/>
          </p:cNvSpPr>
          <p:nvPr>
            <p:ph type="dt" sz="half" idx="10"/>
          </p:nvPr>
        </p:nvSpPr>
        <p:spPr/>
        <p:txBody>
          <a:bodyPr/>
          <a:lstStyle/>
          <a:p>
            <a:fld id="{582BECA6-529C-4373-9549-1463F2BFEFE2}" type="datetimeFigureOut">
              <a:rPr lang="en-GB" smtClean="0"/>
              <a:t>01/07/2026</a:t>
            </a:fld>
            <a:endParaRPr lang="en-GB"/>
          </a:p>
        </p:txBody>
      </p:sp>
      <p:sp>
        <p:nvSpPr>
          <p:cNvPr id="5" name="Footer Placeholder 4">
            <a:extLst>
              <a:ext uri="{FF2B5EF4-FFF2-40B4-BE49-F238E27FC236}">
                <a16:creationId xmlns:a16="http://schemas.microsoft.com/office/drawing/2014/main" id="{8C92AD7C-097B-4422-BE00-19745CEDFD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D83E87-7AF5-4D03-B333-36A944114A3D}"/>
              </a:ext>
            </a:extLst>
          </p:cNvPr>
          <p:cNvSpPr>
            <a:spLocks noGrp="1"/>
          </p:cNvSpPr>
          <p:nvPr>
            <p:ph type="sldNum" sz="quarter" idx="12"/>
          </p:nvPr>
        </p:nvSpPr>
        <p:spPr/>
        <p:txBody>
          <a:bodyPr/>
          <a:lstStyle/>
          <a:p>
            <a:fld id="{40751EA7-C66C-45AA-88A9-CDC83186F7A4}" type="slidenum">
              <a:rPr lang="en-GB" smtClean="0"/>
              <a:t>‹#›</a:t>
            </a:fld>
            <a:endParaRPr lang="en-GB"/>
          </a:p>
        </p:txBody>
      </p:sp>
    </p:spTree>
    <p:extLst>
      <p:ext uri="{BB962C8B-B14F-4D97-AF65-F5344CB8AC3E}">
        <p14:creationId xmlns:p14="http://schemas.microsoft.com/office/powerpoint/2010/main" val="289322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0239D-5B20-4950-A976-9948E44C41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0A7256-1C09-44C6-8D9A-21FCCC6D4B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8D2B27B-0382-4246-8894-65D330F525A3}"/>
              </a:ext>
            </a:extLst>
          </p:cNvPr>
          <p:cNvSpPr>
            <a:spLocks noGrp="1"/>
          </p:cNvSpPr>
          <p:nvPr>
            <p:ph type="dt" sz="half" idx="10"/>
          </p:nvPr>
        </p:nvSpPr>
        <p:spPr/>
        <p:txBody>
          <a:bodyPr/>
          <a:lstStyle/>
          <a:p>
            <a:fld id="{582BECA6-529C-4373-9549-1463F2BFEFE2}" type="datetimeFigureOut">
              <a:rPr lang="en-GB" smtClean="0"/>
              <a:t>01/07/2026</a:t>
            </a:fld>
            <a:endParaRPr lang="en-GB"/>
          </a:p>
        </p:txBody>
      </p:sp>
      <p:sp>
        <p:nvSpPr>
          <p:cNvPr id="5" name="Footer Placeholder 4">
            <a:extLst>
              <a:ext uri="{FF2B5EF4-FFF2-40B4-BE49-F238E27FC236}">
                <a16:creationId xmlns:a16="http://schemas.microsoft.com/office/drawing/2014/main" id="{8B6D6C81-0B2C-4715-B417-57F924781C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B778DB-CE12-46A5-A313-A794209A9694}"/>
              </a:ext>
            </a:extLst>
          </p:cNvPr>
          <p:cNvSpPr>
            <a:spLocks noGrp="1"/>
          </p:cNvSpPr>
          <p:nvPr>
            <p:ph type="sldNum" sz="quarter" idx="12"/>
          </p:nvPr>
        </p:nvSpPr>
        <p:spPr/>
        <p:txBody>
          <a:bodyPr/>
          <a:lstStyle/>
          <a:p>
            <a:fld id="{40751EA7-C66C-45AA-88A9-CDC83186F7A4}" type="slidenum">
              <a:rPr lang="en-GB" smtClean="0"/>
              <a:t>‹#›</a:t>
            </a:fld>
            <a:endParaRPr lang="en-GB"/>
          </a:p>
        </p:txBody>
      </p:sp>
    </p:spTree>
    <p:extLst>
      <p:ext uri="{BB962C8B-B14F-4D97-AF65-F5344CB8AC3E}">
        <p14:creationId xmlns:p14="http://schemas.microsoft.com/office/powerpoint/2010/main" val="3040578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5EA2-8DEB-404B-9847-6236B49777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3190E1B-BE20-4DF1-B4AA-3F3E892C50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23D96A1-7901-4CED-85BE-9F00F506CA8E}"/>
              </a:ext>
            </a:extLst>
          </p:cNvPr>
          <p:cNvSpPr>
            <a:spLocks noGrp="1"/>
          </p:cNvSpPr>
          <p:nvPr>
            <p:ph type="dt" sz="half" idx="10"/>
          </p:nvPr>
        </p:nvSpPr>
        <p:spPr/>
        <p:txBody>
          <a:bodyPr/>
          <a:lstStyle/>
          <a:p>
            <a:fld id="{582BECA6-529C-4373-9549-1463F2BFEFE2}" type="datetimeFigureOut">
              <a:rPr lang="en-GB" smtClean="0"/>
              <a:t>01/07/2026</a:t>
            </a:fld>
            <a:endParaRPr lang="en-GB"/>
          </a:p>
        </p:txBody>
      </p:sp>
      <p:sp>
        <p:nvSpPr>
          <p:cNvPr id="5" name="Footer Placeholder 4">
            <a:extLst>
              <a:ext uri="{FF2B5EF4-FFF2-40B4-BE49-F238E27FC236}">
                <a16:creationId xmlns:a16="http://schemas.microsoft.com/office/drawing/2014/main" id="{6CAECBB4-62D8-4A92-8D09-B63D56E4E6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7DC298-FB6B-4940-B7A4-293D3F2609A4}"/>
              </a:ext>
            </a:extLst>
          </p:cNvPr>
          <p:cNvSpPr>
            <a:spLocks noGrp="1"/>
          </p:cNvSpPr>
          <p:nvPr>
            <p:ph type="sldNum" sz="quarter" idx="12"/>
          </p:nvPr>
        </p:nvSpPr>
        <p:spPr/>
        <p:txBody>
          <a:bodyPr/>
          <a:lstStyle/>
          <a:p>
            <a:fld id="{40751EA7-C66C-45AA-88A9-CDC83186F7A4}" type="slidenum">
              <a:rPr lang="en-GB" smtClean="0"/>
              <a:t>‹#›</a:t>
            </a:fld>
            <a:endParaRPr lang="en-GB"/>
          </a:p>
        </p:txBody>
      </p:sp>
    </p:spTree>
    <p:extLst>
      <p:ext uri="{BB962C8B-B14F-4D97-AF65-F5344CB8AC3E}">
        <p14:creationId xmlns:p14="http://schemas.microsoft.com/office/powerpoint/2010/main" val="2922775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4B990-C36C-45F0-9D35-C45F1456D1C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C61F9DF-6192-4B98-B044-4FF791561E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B16CC23-633F-481B-9916-F89009350E3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1A663E1-27E7-482C-90AF-79E283E3C954}"/>
              </a:ext>
            </a:extLst>
          </p:cNvPr>
          <p:cNvSpPr>
            <a:spLocks noGrp="1"/>
          </p:cNvSpPr>
          <p:nvPr>
            <p:ph type="dt" sz="half" idx="10"/>
          </p:nvPr>
        </p:nvSpPr>
        <p:spPr/>
        <p:txBody>
          <a:bodyPr/>
          <a:lstStyle/>
          <a:p>
            <a:fld id="{582BECA6-529C-4373-9549-1463F2BFEFE2}" type="datetimeFigureOut">
              <a:rPr lang="en-GB" smtClean="0"/>
              <a:t>01/07/2026</a:t>
            </a:fld>
            <a:endParaRPr lang="en-GB"/>
          </a:p>
        </p:txBody>
      </p:sp>
      <p:sp>
        <p:nvSpPr>
          <p:cNvPr id="6" name="Footer Placeholder 5">
            <a:extLst>
              <a:ext uri="{FF2B5EF4-FFF2-40B4-BE49-F238E27FC236}">
                <a16:creationId xmlns:a16="http://schemas.microsoft.com/office/drawing/2014/main" id="{853D31AA-B2EC-4609-8C2A-9953CE8EA3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1D28FE-2B1E-49EF-B323-68B9660D6164}"/>
              </a:ext>
            </a:extLst>
          </p:cNvPr>
          <p:cNvSpPr>
            <a:spLocks noGrp="1"/>
          </p:cNvSpPr>
          <p:nvPr>
            <p:ph type="sldNum" sz="quarter" idx="12"/>
          </p:nvPr>
        </p:nvSpPr>
        <p:spPr/>
        <p:txBody>
          <a:bodyPr/>
          <a:lstStyle/>
          <a:p>
            <a:fld id="{40751EA7-C66C-45AA-88A9-CDC83186F7A4}" type="slidenum">
              <a:rPr lang="en-GB" smtClean="0"/>
              <a:t>‹#›</a:t>
            </a:fld>
            <a:endParaRPr lang="en-GB"/>
          </a:p>
        </p:txBody>
      </p:sp>
    </p:spTree>
    <p:extLst>
      <p:ext uri="{BB962C8B-B14F-4D97-AF65-F5344CB8AC3E}">
        <p14:creationId xmlns:p14="http://schemas.microsoft.com/office/powerpoint/2010/main" val="4163550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73637-2C1D-49A0-8F34-8FECE47CBF6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1292CB4-6288-44BD-9381-E1A2EFDD44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753E000-2AA8-4257-8C06-B1EFBE0F395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E791F2-46B5-4E5D-BFBB-4DFE2C1C33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4F2637A-2811-459E-BEB4-29FE33F752C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C551E5E-5E7B-412E-9A0F-0289C7CA20EF}"/>
              </a:ext>
            </a:extLst>
          </p:cNvPr>
          <p:cNvSpPr>
            <a:spLocks noGrp="1"/>
          </p:cNvSpPr>
          <p:nvPr>
            <p:ph type="dt" sz="half" idx="10"/>
          </p:nvPr>
        </p:nvSpPr>
        <p:spPr/>
        <p:txBody>
          <a:bodyPr/>
          <a:lstStyle/>
          <a:p>
            <a:fld id="{582BECA6-529C-4373-9549-1463F2BFEFE2}" type="datetimeFigureOut">
              <a:rPr lang="en-GB" smtClean="0"/>
              <a:t>01/07/2026</a:t>
            </a:fld>
            <a:endParaRPr lang="en-GB"/>
          </a:p>
        </p:txBody>
      </p:sp>
      <p:sp>
        <p:nvSpPr>
          <p:cNvPr id="8" name="Footer Placeholder 7">
            <a:extLst>
              <a:ext uri="{FF2B5EF4-FFF2-40B4-BE49-F238E27FC236}">
                <a16:creationId xmlns:a16="http://schemas.microsoft.com/office/drawing/2014/main" id="{3917B0CB-2203-4877-95FF-831A476036B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8B338E-7760-45A7-90DE-46F6D56BC1E4}"/>
              </a:ext>
            </a:extLst>
          </p:cNvPr>
          <p:cNvSpPr>
            <a:spLocks noGrp="1"/>
          </p:cNvSpPr>
          <p:nvPr>
            <p:ph type="sldNum" sz="quarter" idx="12"/>
          </p:nvPr>
        </p:nvSpPr>
        <p:spPr/>
        <p:txBody>
          <a:bodyPr/>
          <a:lstStyle/>
          <a:p>
            <a:fld id="{40751EA7-C66C-45AA-88A9-CDC83186F7A4}" type="slidenum">
              <a:rPr lang="en-GB" smtClean="0"/>
              <a:t>‹#›</a:t>
            </a:fld>
            <a:endParaRPr lang="en-GB"/>
          </a:p>
        </p:txBody>
      </p:sp>
    </p:spTree>
    <p:extLst>
      <p:ext uri="{BB962C8B-B14F-4D97-AF65-F5344CB8AC3E}">
        <p14:creationId xmlns:p14="http://schemas.microsoft.com/office/powerpoint/2010/main" val="1046323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F1A15-B513-48E8-9C37-097F6918789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F7219EC-77C4-49FA-895E-FBF365C8AC0B}"/>
              </a:ext>
            </a:extLst>
          </p:cNvPr>
          <p:cNvSpPr>
            <a:spLocks noGrp="1"/>
          </p:cNvSpPr>
          <p:nvPr>
            <p:ph type="dt" sz="half" idx="10"/>
          </p:nvPr>
        </p:nvSpPr>
        <p:spPr/>
        <p:txBody>
          <a:bodyPr/>
          <a:lstStyle/>
          <a:p>
            <a:fld id="{582BECA6-529C-4373-9549-1463F2BFEFE2}" type="datetimeFigureOut">
              <a:rPr lang="en-GB" smtClean="0"/>
              <a:t>01/07/2026</a:t>
            </a:fld>
            <a:endParaRPr lang="en-GB"/>
          </a:p>
        </p:txBody>
      </p:sp>
      <p:sp>
        <p:nvSpPr>
          <p:cNvPr id="4" name="Footer Placeholder 3">
            <a:extLst>
              <a:ext uri="{FF2B5EF4-FFF2-40B4-BE49-F238E27FC236}">
                <a16:creationId xmlns:a16="http://schemas.microsoft.com/office/drawing/2014/main" id="{25F4C2C3-F8EA-4FD5-B6CF-AC70D0106C3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FFA1A99-CB5E-4304-8627-A385EE2C1970}"/>
              </a:ext>
            </a:extLst>
          </p:cNvPr>
          <p:cNvSpPr>
            <a:spLocks noGrp="1"/>
          </p:cNvSpPr>
          <p:nvPr>
            <p:ph type="sldNum" sz="quarter" idx="12"/>
          </p:nvPr>
        </p:nvSpPr>
        <p:spPr/>
        <p:txBody>
          <a:bodyPr/>
          <a:lstStyle/>
          <a:p>
            <a:fld id="{40751EA7-C66C-45AA-88A9-CDC83186F7A4}" type="slidenum">
              <a:rPr lang="en-GB" smtClean="0"/>
              <a:t>‹#›</a:t>
            </a:fld>
            <a:endParaRPr lang="en-GB"/>
          </a:p>
        </p:txBody>
      </p:sp>
    </p:spTree>
    <p:extLst>
      <p:ext uri="{BB962C8B-B14F-4D97-AF65-F5344CB8AC3E}">
        <p14:creationId xmlns:p14="http://schemas.microsoft.com/office/powerpoint/2010/main" val="134150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749537-C891-4810-9270-C65E89B0D876}"/>
              </a:ext>
            </a:extLst>
          </p:cNvPr>
          <p:cNvSpPr>
            <a:spLocks noGrp="1"/>
          </p:cNvSpPr>
          <p:nvPr>
            <p:ph type="dt" sz="half" idx="10"/>
          </p:nvPr>
        </p:nvSpPr>
        <p:spPr/>
        <p:txBody>
          <a:bodyPr/>
          <a:lstStyle/>
          <a:p>
            <a:fld id="{582BECA6-529C-4373-9549-1463F2BFEFE2}" type="datetimeFigureOut">
              <a:rPr lang="en-GB" smtClean="0"/>
              <a:t>01/07/2026</a:t>
            </a:fld>
            <a:endParaRPr lang="en-GB"/>
          </a:p>
        </p:txBody>
      </p:sp>
      <p:sp>
        <p:nvSpPr>
          <p:cNvPr id="3" name="Footer Placeholder 2">
            <a:extLst>
              <a:ext uri="{FF2B5EF4-FFF2-40B4-BE49-F238E27FC236}">
                <a16:creationId xmlns:a16="http://schemas.microsoft.com/office/drawing/2014/main" id="{09C728F3-30FC-4DD4-8444-FE739926875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B425EE0-867D-4AC9-8C0F-0AB24587BD8D}"/>
              </a:ext>
            </a:extLst>
          </p:cNvPr>
          <p:cNvSpPr>
            <a:spLocks noGrp="1"/>
          </p:cNvSpPr>
          <p:nvPr>
            <p:ph type="sldNum" sz="quarter" idx="12"/>
          </p:nvPr>
        </p:nvSpPr>
        <p:spPr/>
        <p:txBody>
          <a:bodyPr/>
          <a:lstStyle/>
          <a:p>
            <a:fld id="{40751EA7-C66C-45AA-88A9-CDC83186F7A4}" type="slidenum">
              <a:rPr lang="en-GB" smtClean="0"/>
              <a:t>‹#›</a:t>
            </a:fld>
            <a:endParaRPr lang="en-GB"/>
          </a:p>
        </p:txBody>
      </p:sp>
    </p:spTree>
    <p:extLst>
      <p:ext uri="{BB962C8B-B14F-4D97-AF65-F5344CB8AC3E}">
        <p14:creationId xmlns:p14="http://schemas.microsoft.com/office/powerpoint/2010/main" val="2467247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ACB06-6832-4DAA-B0CF-1F13330305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903A883-07B3-4D6F-91BA-2288F6995C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B21CFDC-F33C-45F2-8C83-E944F868CE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40FD315-3C0F-4CE3-AB26-513B0F780C30}"/>
              </a:ext>
            </a:extLst>
          </p:cNvPr>
          <p:cNvSpPr>
            <a:spLocks noGrp="1"/>
          </p:cNvSpPr>
          <p:nvPr>
            <p:ph type="dt" sz="half" idx="10"/>
          </p:nvPr>
        </p:nvSpPr>
        <p:spPr/>
        <p:txBody>
          <a:bodyPr/>
          <a:lstStyle/>
          <a:p>
            <a:fld id="{582BECA6-529C-4373-9549-1463F2BFEFE2}" type="datetimeFigureOut">
              <a:rPr lang="en-GB" smtClean="0"/>
              <a:t>01/07/2026</a:t>
            </a:fld>
            <a:endParaRPr lang="en-GB"/>
          </a:p>
        </p:txBody>
      </p:sp>
      <p:sp>
        <p:nvSpPr>
          <p:cNvPr id="6" name="Footer Placeholder 5">
            <a:extLst>
              <a:ext uri="{FF2B5EF4-FFF2-40B4-BE49-F238E27FC236}">
                <a16:creationId xmlns:a16="http://schemas.microsoft.com/office/drawing/2014/main" id="{CE6E5991-A4E8-4A0C-91DE-58845BA161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BE87A73-937C-4A0B-B3E4-9B7DF7E0980A}"/>
              </a:ext>
            </a:extLst>
          </p:cNvPr>
          <p:cNvSpPr>
            <a:spLocks noGrp="1"/>
          </p:cNvSpPr>
          <p:nvPr>
            <p:ph type="sldNum" sz="quarter" idx="12"/>
          </p:nvPr>
        </p:nvSpPr>
        <p:spPr/>
        <p:txBody>
          <a:bodyPr/>
          <a:lstStyle/>
          <a:p>
            <a:fld id="{40751EA7-C66C-45AA-88A9-CDC83186F7A4}" type="slidenum">
              <a:rPr lang="en-GB" smtClean="0"/>
              <a:t>‹#›</a:t>
            </a:fld>
            <a:endParaRPr lang="en-GB"/>
          </a:p>
        </p:txBody>
      </p:sp>
    </p:spTree>
    <p:extLst>
      <p:ext uri="{BB962C8B-B14F-4D97-AF65-F5344CB8AC3E}">
        <p14:creationId xmlns:p14="http://schemas.microsoft.com/office/powerpoint/2010/main" val="4116431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9D262-1A21-40A5-BADE-CF9467DE82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550B54F-2BE6-4582-B570-89BC214493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45795D6-0468-4E70-AEE7-CC51318EDE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BE7C377-4600-4CD8-A642-98898A34C062}"/>
              </a:ext>
            </a:extLst>
          </p:cNvPr>
          <p:cNvSpPr>
            <a:spLocks noGrp="1"/>
          </p:cNvSpPr>
          <p:nvPr>
            <p:ph type="dt" sz="half" idx="10"/>
          </p:nvPr>
        </p:nvSpPr>
        <p:spPr/>
        <p:txBody>
          <a:bodyPr/>
          <a:lstStyle/>
          <a:p>
            <a:fld id="{582BECA6-529C-4373-9549-1463F2BFEFE2}" type="datetimeFigureOut">
              <a:rPr lang="en-GB" smtClean="0"/>
              <a:t>01/07/2026</a:t>
            </a:fld>
            <a:endParaRPr lang="en-GB"/>
          </a:p>
        </p:txBody>
      </p:sp>
      <p:sp>
        <p:nvSpPr>
          <p:cNvPr id="6" name="Footer Placeholder 5">
            <a:extLst>
              <a:ext uri="{FF2B5EF4-FFF2-40B4-BE49-F238E27FC236}">
                <a16:creationId xmlns:a16="http://schemas.microsoft.com/office/drawing/2014/main" id="{C7E19DEB-FF36-4191-B67C-DB7BA534D4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BAB349-3829-41FB-8274-117FEE56E31E}"/>
              </a:ext>
            </a:extLst>
          </p:cNvPr>
          <p:cNvSpPr>
            <a:spLocks noGrp="1"/>
          </p:cNvSpPr>
          <p:nvPr>
            <p:ph type="sldNum" sz="quarter" idx="12"/>
          </p:nvPr>
        </p:nvSpPr>
        <p:spPr/>
        <p:txBody>
          <a:bodyPr/>
          <a:lstStyle/>
          <a:p>
            <a:fld id="{40751EA7-C66C-45AA-88A9-CDC83186F7A4}" type="slidenum">
              <a:rPr lang="en-GB" smtClean="0"/>
              <a:t>‹#›</a:t>
            </a:fld>
            <a:endParaRPr lang="en-GB"/>
          </a:p>
        </p:txBody>
      </p:sp>
    </p:spTree>
    <p:extLst>
      <p:ext uri="{BB962C8B-B14F-4D97-AF65-F5344CB8AC3E}">
        <p14:creationId xmlns:p14="http://schemas.microsoft.com/office/powerpoint/2010/main" val="1925499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B15B27-0DF6-4DCB-A580-539FC4BA15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F61B8D-1FBB-49CD-B4E8-40858A5CB7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627EDC-7395-4556-980F-ED983F55D5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2BECA6-529C-4373-9549-1463F2BFEFE2}" type="datetimeFigureOut">
              <a:rPr lang="en-GB" smtClean="0"/>
              <a:t>01/07/2026</a:t>
            </a:fld>
            <a:endParaRPr lang="en-GB"/>
          </a:p>
        </p:txBody>
      </p:sp>
      <p:sp>
        <p:nvSpPr>
          <p:cNvPr id="5" name="Footer Placeholder 4">
            <a:extLst>
              <a:ext uri="{FF2B5EF4-FFF2-40B4-BE49-F238E27FC236}">
                <a16:creationId xmlns:a16="http://schemas.microsoft.com/office/drawing/2014/main" id="{646DED1A-08F9-426F-9E0D-95B793F8D6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5249271-AD6E-4670-8257-59F14E3E9D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751EA7-C66C-45AA-88A9-CDC83186F7A4}" type="slidenum">
              <a:rPr lang="en-GB" smtClean="0"/>
              <a:t>‹#›</a:t>
            </a:fld>
            <a:endParaRPr lang="en-GB"/>
          </a:p>
        </p:txBody>
      </p:sp>
    </p:spTree>
    <p:extLst>
      <p:ext uri="{BB962C8B-B14F-4D97-AF65-F5344CB8AC3E}">
        <p14:creationId xmlns:p14="http://schemas.microsoft.com/office/powerpoint/2010/main" val="2556442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54530F2C-5EDF-4D79-9624-F490051770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85948" y="4209098"/>
            <a:ext cx="2810827" cy="2810827"/>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a:extLst>
              <a:ext uri="{FF2B5EF4-FFF2-40B4-BE49-F238E27FC236}">
                <a16:creationId xmlns:a16="http://schemas.microsoft.com/office/drawing/2014/main" id="{94869859-C50F-4D00-B004-C446037A2E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721377" cy="2810827"/>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extLst>
              <a:ext uri="{FF2B5EF4-FFF2-40B4-BE49-F238E27FC236}">
                <a16:creationId xmlns:a16="http://schemas.microsoft.com/office/drawing/2014/main" id="{DBF87A5D-6D5C-4567-8A80-C489D29564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076773"/>
            <a:ext cx="3978910" cy="273360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C7659AE-13DF-4079-A3CE-C9B11D20F3F9}"/>
              </a:ext>
            </a:extLst>
          </p:cNvPr>
          <p:cNvSpPr txBox="1"/>
          <p:nvPr/>
        </p:nvSpPr>
        <p:spPr>
          <a:xfrm>
            <a:off x="121920" y="2936240"/>
            <a:ext cx="3599457" cy="954107"/>
          </a:xfrm>
          <a:prstGeom prst="rect">
            <a:avLst/>
          </a:prstGeom>
          <a:noFill/>
        </p:spPr>
        <p:txBody>
          <a:bodyPr wrap="square" rtlCol="0">
            <a:spAutoFit/>
          </a:bodyPr>
          <a:lstStyle/>
          <a:p>
            <a:pPr algn="ctr"/>
            <a:r>
              <a:rPr lang="en-GB" sz="2800" b="1" i="1" dirty="0">
                <a:solidFill>
                  <a:srgbClr val="0070C0"/>
                </a:solidFill>
              </a:rPr>
              <a:t>Thank you for being ready to learn!</a:t>
            </a:r>
          </a:p>
        </p:txBody>
      </p:sp>
      <p:pic>
        <p:nvPicPr>
          <p:cNvPr id="3" name="Picture 6">
            <a:extLst>
              <a:ext uri="{FF2B5EF4-FFF2-40B4-BE49-F238E27FC236}">
                <a16:creationId xmlns:a16="http://schemas.microsoft.com/office/drawing/2014/main" id="{D91986CF-B9CA-8522-A436-8C107F61D4EF}"/>
              </a:ext>
            </a:extLst>
          </p:cNvPr>
          <p:cNvPicPr>
            <a:picLocks noChangeAspect="1"/>
          </p:cNvPicPr>
          <p:nvPr/>
        </p:nvPicPr>
        <p:blipFill>
          <a:blip r:embed="rId5"/>
          <a:stretch>
            <a:fillRect/>
          </a:stretch>
        </p:blipFill>
        <p:spPr>
          <a:xfrm>
            <a:off x="9878072" y="81206"/>
            <a:ext cx="2026577" cy="2108247"/>
          </a:xfrm>
          <a:prstGeom prst="rect">
            <a:avLst/>
          </a:prstGeom>
        </p:spPr>
      </p:pic>
      <p:sp>
        <p:nvSpPr>
          <p:cNvPr id="7" name="TextBox 6">
            <a:extLst>
              <a:ext uri="{FF2B5EF4-FFF2-40B4-BE49-F238E27FC236}">
                <a16:creationId xmlns:a16="http://schemas.microsoft.com/office/drawing/2014/main" id="{FEBDA3C2-1832-8616-304F-841DCCFF3AF7}"/>
              </a:ext>
            </a:extLst>
          </p:cNvPr>
          <p:cNvSpPr txBox="1"/>
          <p:nvPr/>
        </p:nvSpPr>
        <p:spPr>
          <a:xfrm>
            <a:off x="3721377" y="2537010"/>
            <a:ext cx="5652179" cy="1446550"/>
          </a:xfrm>
          <a:prstGeom prst="rect">
            <a:avLst/>
          </a:prstGeom>
          <a:noFill/>
        </p:spPr>
        <p:txBody>
          <a:bodyPr wrap="square" rtlCol="0">
            <a:spAutoFit/>
          </a:bodyPr>
          <a:lstStyle/>
          <a:p>
            <a:pPr algn="ctr"/>
            <a:r>
              <a:rPr lang="en-GB" sz="4400" b="1" u="sng" dirty="0"/>
              <a:t>Food Science and Nutrition AAQ</a:t>
            </a:r>
          </a:p>
        </p:txBody>
      </p:sp>
    </p:spTree>
    <p:extLst>
      <p:ext uri="{BB962C8B-B14F-4D97-AF65-F5344CB8AC3E}">
        <p14:creationId xmlns:p14="http://schemas.microsoft.com/office/powerpoint/2010/main" val="374754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3CEB2-2FF9-E8C9-699A-46862DD7283C}"/>
              </a:ext>
            </a:extLst>
          </p:cNvPr>
          <p:cNvSpPr>
            <a:spLocks noGrp="1"/>
          </p:cNvSpPr>
          <p:nvPr>
            <p:ph type="title"/>
          </p:nvPr>
        </p:nvSpPr>
        <p:spPr>
          <a:xfrm>
            <a:off x="838200" y="88289"/>
            <a:ext cx="10515600" cy="792556"/>
          </a:xfrm>
        </p:spPr>
        <p:txBody>
          <a:bodyPr>
            <a:normAutofit/>
          </a:bodyPr>
          <a:lstStyle/>
          <a:p>
            <a:pPr algn="ctr"/>
            <a:r>
              <a:rPr lang="en-GB" sz="4000" b="1" u="sng" dirty="0"/>
              <a:t>Why take food?</a:t>
            </a:r>
          </a:p>
        </p:txBody>
      </p:sp>
      <p:sp>
        <p:nvSpPr>
          <p:cNvPr id="3" name="Content Placeholder 2">
            <a:extLst>
              <a:ext uri="{FF2B5EF4-FFF2-40B4-BE49-F238E27FC236}">
                <a16:creationId xmlns:a16="http://schemas.microsoft.com/office/drawing/2014/main" id="{00F4EC9A-6A87-768A-FF39-FF7EC59C0983}"/>
              </a:ext>
            </a:extLst>
          </p:cNvPr>
          <p:cNvSpPr>
            <a:spLocks noGrp="1"/>
          </p:cNvSpPr>
          <p:nvPr>
            <p:ph idx="1"/>
          </p:nvPr>
        </p:nvSpPr>
        <p:spPr>
          <a:xfrm>
            <a:off x="285226" y="880845"/>
            <a:ext cx="11719420" cy="5780014"/>
          </a:xfrm>
        </p:spPr>
        <p:txBody>
          <a:bodyPr>
            <a:normAutofit fontScale="77500" lnSpcReduction="20000"/>
          </a:bodyPr>
          <a:lstStyle/>
          <a:p>
            <a:pPr marL="0" indent="0">
              <a:buNone/>
            </a:pPr>
            <a:r>
              <a:rPr lang="en-GB" sz="2000" dirty="0"/>
              <a:t>Food scientists and nutritionist's play a vital role in global health and well being, ensuring the safety, quality and sustainability of the food we eat. </a:t>
            </a:r>
          </a:p>
          <a:p>
            <a:pPr marL="0" indent="0">
              <a:buNone/>
            </a:pPr>
            <a:endParaRPr lang="en-GB" sz="2000" dirty="0"/>
          </a:p>
          <a:p>
            <a:pPr marL="0" indent="0">
              <a:buNone/>
            </a:pPr>
            <a:r>
              <a:rPr lang="en-GB" sz="2000" dirty="0"/>
              <a:t>We will explore the science behind food production, processing and innovation, alongside the study of human nutrition, health and disease prevention.</a:t>
            </a:r>
          </a:p>
          <a:p>
            <a:pPr marL="0" indent="0">
              <a:buNone/>
            </a:pPr>
            <a:endParaRPr lang="en-GB" sz="2000" dirty="0"/>
          </a:p>
          <a:p>
            <a:pPr marL="0" indent="0">
              <a:buNone/>
            </a:pPr>
            <a:r>
              <a:rPr lang="en-GB" sz="2000" dirty="0"/>
              <a:t>This course is especially beneficial if you are looking to continue your education at university or if you want to pursue a career in areas such as dietetics, food science, nutrition consultancy, public health or food product development. It provides in-depth knowledge on key topics like food safety, the role of nutrients in the body and how to create innovative food products. The course will equip you with research, analytical, and practical skills for university and beyond. </a:t>
            </a:r>
          </a:p>
          <a:p>
            <a:pPr marL="0" indent="0">
              <a:buNone/>
            </a:pPr>
            <a:endParaRPr lang="en-GB" sz="2000" dirty="0"/>
          </a:p>
          <a:p>
            <a:pPr marL="0" indent="0">
              <a:buNone/>
            </a:pPr>
            <a:r>
              <a:rPr lang="en-GB" sz="2000" dirty="0"/>
              <a:t>This course will encourage you to understand real-world issues, such as fighting obesity, improving food sustainability or addressing food security, this qualification aims to encourage creativity, critical thinking and problem solving. </a:t>
            </a:r>
          </a:p>
          <a:p>
            <a:pPr marL="0" indent="0">
              <a:buNone/>
            </a:pPr>
            <a:endParaRPr lang="en-GB" sz="2000" dirty="0"/>
          </a:p>
          <a:p>
            <a:pPr marL="0" indent="0">
              <a:buNone/>
            </a:pPr>
            <a:r>
              <a:rPr lang="en-GB" sz="2000" dirty="0"/>
              <a:t>You will need to be able to:</a:t>
            </a:r>
          </a:p>
          <a:p>
            <a:pPr>
              <a:buFontTx/>
              <a:buChar char="-"/>
            </a:pPr>
            <a:r>
              <a:rPr lang="en-GB" sz="2000" dirty="0"/>
              <a:t>Demonstrate factual, procedural and theoretical knowledge in food science and nutrition to complete tasks and solve problems. </a:t>
            </a:r>
          </a:p>
          <a:p>
            <a:pPr>
              <a:buFontTx/>
              <a:buChar char="-"/>
            </a:pPr>
            <a:r>
              <a:rPr lang="en-GB" sz="2000" dirty="0"/>
              <a:t>Interpret and evaluate relevant information and ideas</a:t>
            </a:r>
          </a:p>
          <a:p>
            <a:pPr>
              <a:buFontTx/>
              <a:buChar char="-"/>
            </a:pPr>
            <a:r>
              <a:rPr lang="en-GB" sz="2000" dirty="0"/>
              <a:t>Understand the nature of food science and nutrition field</a:t>
            </a:r>
          </a:p>
          <a:p>
            <a:pPr>
              <a:buFontTx/>
              <a:buChar char="-"/>
            </a:pPr>
            <a:r>
              <a:rPr lang="en-GB" sz="2000" dirty="0"/>
              <a:t>Recognise different perspectives within the field and apply appropriate cognitive and practical skills, methods and processes to address problems. </a:t>
            </a:r>
          </a:p>
          <a:p>
            <a:pPr>
              <a:buFontTx/>
              <a:buChar char="-"/>
            </a:pPr>
            <a:r>
              <a:rPr lang="en-GB" sz="2000" dirty="0"/>
              <a:t>Use appropriate investigations to inform your choices and actions. </a:t>
            </a:r>
          </a:p>
          <a:p>
            <a:pPr>
              <a:buFontTx/>
              <a:buChar char="-"/>
            </a:pPr>
            <a:r>
              <a:rPr lang="en-GB" sz="2000" dirty="0"/>
              <a:t>Review and evaluate the effectiveness of your choices, methods and actions. </a:t>
            </a:r>
          </a:p>
        </p:txBody>
      </p:sp>
    </p:spTree>
    <p:extLst>
      <p:ext uri="{BB962C8B-B14F-4D97-AF65-F5344CB8AC3E}">
        <p14:creationId xmlns:p14="http://schemas.microsoft.com/office/powerpoint/2010/main" val="13998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A6F53-2122-165D-A830-B1B777C24324}"/>
              </a:ext>
            </a:extLst>
          </p:cNvPr>
          <p:cNvSpPr>
            <a:spLocks noGrp="1"/>
          </p:cNvSpPr>
          <p:nvPr>
            <p:ph type="title"/>
          </p:nvPr>
        </p:nvSpPr>
        <p:spPr>
          <a:xfrm>
            <a:off x="838200" y="172179"/>
            <a:ext cx="10515600" cy="700276"/>
          </a:xfrm>
        </p:spPr>
        <p:txBody>
          <a:bodyPr/>
          <a:lstStyle/>
          <a:p>
            <a:pPr algn="ctr"/>
            <a:r>
              <a:rPr lang="en-GB" b="1" u="sng" dirty="0"/>
              <a:t>Course structure </a:t>
            </a:r>
          </a:p>
        </p:txBody>
      </p:sp>
      <p:graphicFrame>
        <p:nvGraphicFramePr>
          <p:cNvPr id="4" name="Table 3">
            <a:extLst>
              <a:ext uri="{FF2B5EF4-FFF2-40B4-BE49-F238E27FC236}">
                <a16:creationId xmlns:a16="http://schemas.microsoft.com/office/drawing/2014/main" id="{84B826B7-4811-165E-033A-531A2AF010DB}"/>
              </a:ext>
            </a:extLst>
          </p:cNvPr>
          <p:cNvGraphicFramePr>
            <a:graphicFrameLocks noGrp="1"/>
          </p:cNvGraphicFramePr>
          <p:nvPr>
            <p:extLst>
              <p:ext uri="{D42A27DB-BD31-4B8C-83A1-F6EECF244321}">
                <p14:modId xmlns:p14="http://schemas.microsoft.com/office/powerpoint/2010/main" val="3485077647"/>
              </p:ext>
            </p:extLst>
          </p:nvPr>
        </p:nvGraphicFramePr>
        <p:xfrm>
          <a:off x="164983" y="971336"/>
          <a:ext cx="11862034" cy="5400040"/>
        </p:xfrm>
        <a:graphic>
          <a:graphicData uri="http://schemas.openxmlformats.org/drawingml/2006/table">
            <a:tbl>
              <a:tblPr firstRow="1" bandRow="1">
                <a:tableStyleId>{5C22544A-7EE6-4342-B048-85BDC9FD1C3A}</a:tableStyleId>
              </a:tblPr>
              <a:tblGrid>
                <a:gridCol w="5931017">
                  <a:extLst>
                    <a:ext uri="{9D8B030D-6E8A-4147-A177-3AD203B41FA5}">
                      <a16:colId xmlns:a16="http://schemas.microsoft.com/office/drawing/2014/main" val="3109176669"/>
                    </a:ext>
                  </a:extLst>
                </a:gridCol>
                <a:gridCol w="5931017">
                  <a:extLst>
                    <a:ext uri="{9D8B030D-6E8A-4147-A177-3AD203B41FA5}">
                      <a16:colId xmlns:a16="http://schemas.microsoft.com/office/drawing/2014/main" val="1890040010"/>
                    </a:ext>
                  </a:extLst>
                </a:gridCol>
              </a:tblGrid>
              <a:tr h="370840">
                <a:tc>
                  <a:txBody>
                    <a:bodyPr/>
                    <a:lstStyle/>
                    <a:p>
                      <a:pPr algn="ctr"/>
                      <a:r>
                        <a:rPr lang="en-GB" dirty="0"/>
                        <a:t>Year 12</a:t>
                      </a:r>
                    </a:p>
                  </a:txBody>
                  <a:tcPr/>
                </a:tc>
                <a:tc>
                  <a:txBody>
                    <a:bodyPr/>
                    <a:lstStyle/>
                    <a:p>
                      <a:pPr algn="ctr"/>
                      <a:r>
                        <a:rPr lang="en-GB" dirty="0"/>
                        <a:t>Year 13</a:t>
                      </a:r>
                    </a:p>
                  </a:txBody>
                  <a:tcPr/>
                </a:tc>
                <a:extLst>
                  <a:ext uri="{0D108BD9-81ED-4DB2-BD59-A6C34878D82A}">
                    <a16:rowId xmlns:a16="http://schemas.microsoft.com/office/drawing/2014/main" val="2184434266"/>
                  </a:ext>
                </a:extLst>
              </a:tr>
              <a:tr h="370840">
                <a:tc>
                  <a:txBody>
                    <a:bodyPr/>
                    <a:lstStyle/>
                    <a:p>
                      <a:r>
                        <a:rPr lang="en-GB" u="sng" dirty="0"/>
                        <a:t>Unit 1 (external exam) – </a:t>
                      </a:r>
                    </a:p>
                    <a:p>
                      <a:r>
                        <a:rPr lang="en-GB" dirty="0"/>
                        <a:t>1 hour 30 minutes </a:t>
                      </a:r>
                    </a:p>
                    <a:p>
                      <a:r>
                        <a:rPr lang="en-GB" dirty="0"/>
                        <a:t>Paper is worth 80 marks. </a:t>
                      </a:r>
                    </a:p>
                    <a:p>
                      <a:r>
                        <a:rPr lang="en-GB" dirty="0"/>
                        <a:t>There are 3 sections to the paper and will be a mix of short and extended answers, based on stimulus material and contexts. </a:t>
                      </a:r>
                    </a:p>
                    <a:p>
                      <a:endParaRPr lang="en-GB" dirty="0"/>
                    </a:p>
                    <a:p>
                      <a:endParaRPr lang="en-GB" dirty="0"/>
                    </a:p>
                    <a:p>
                      <a:r>
                        <a:rPr lang="en-GB" u="sng" dirty="0"/>
                        <a:t>Unit 2 (internal assessment - tasks issued in January)</a:t>
                      </a:r>
                    </a:p>
                    <a:p>
                      <a:r>
                        <a:rPr lang="en-GB" u="none" dirty="0"/>
                        <a:t>Practical with written project</a:t>
                      </a:r>
                    </a:p>
                    <a:p>
                      <a:r>
                        <a:rPr lang="en-GB" u="none" dirty="0"/>
                        <a:t>Project is 9.5 hours</a:t>
                      </a:r>
                    </a:p>
                    <a:p>
                      <a:r>
                        <a:rPr lang="en-GB" u="none" dirty="0"/>
                        <a:t>Worth 100 marks</a:t>
                      </a:r>
                    </a:p>
                    <a:p>
                      <a:r>
                        <a:rPr lang="en-GB" u="none" dirty="0"/>
                        <a:t>Deadline is 15</a:t>
                      </a:r>
                      <a:r>
                        <a:rPr lang="en-GB" u="none" baseline="30000" dirty="0"/>
                        <a:t>th</a:t>
                      </a:r>
                      <a:r>
                        <a:rPr lang="en-GB" u="none" dirty="0"/>
                        <a:t> May</a:t>
                      </a:r>
                      <a:endParaRPr lang="en-GB" dirty="0"/>
                    </a:p>
                    <a:p>
                      <a:endParaRPr lang="en-GB" dirty="0"/>
                    </a:p>
                  </a:txBody>
                  <a:tcPr/>
                </a:tc>
                <a:tc>
                  <a:txBody>
                    <a:bodyPr/>
                    <a:lstStyle/>
                    <a:p>
                      <a:r>
                        <a:rPr lang="en-GB" u="sng" dirty="0"/>
                        <a:t>Unit 3 (external exam) – </a:t>
                      </a:r>
                    </a:p>
                    <a:p>
                      <a:r>
                        <a:rPr lang="en-GB" dirty="0"/>
                        <a:t>1 hour 30 minutes </a:t>
                      </a:r>
                    </a:p>
                    <a:p>
                      <a:r>
                        <a:rPr lang="en-GB" dirty="0"/>
                        <a:t>Paper is worth 80 marks.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t>Unit 4 (internal assessment – tasks issued in January)  </a:t>
                      </a:r>
                    </a:p>
                    <a:p>
                      <a:r>
                        <a:rPr lang="en-GB" dirty="0"/>
                        <a:t>Practical with a written project </a:t>
                      </a:r>
                    </a:p>
                    <a:p>
                      <a:r>
                        <a:rPr lang="en-GB" dirty="0"/>
                        <a:t>Project is 12 hours </a:t>
                      </a:r>
                    </a:p>
                    <a:p>
                      <a:r>
                        <a:rPr lang="en-GB" dirty="0"/>
                        <a:t>Worth 100 marks</a:t>
                      </a:r>
                    </a:p>
                    <a:p>
                      <a:r>
                        <a:rPr lang="en-GB" dirty="0"/>
                        <a:t>Deadline is 15</a:t>
                      </a:r>
                      <a:r>
                        <a:rPr lang="en-GB" baseline="30000" dirty="0"/>
                        <a:t>th</a:t>
                      </a:r>
                      <a:r>
                        <a:rPr lang="en-GB" dirty="0"/>
                        <a:t> May </a:t>
                      </a:r>
                    </a:p>
                    <a:p>
                      <a:endParaRPr lang="en-GB" dirty="0"/>
                    </a:p>
                    <a:p>
                      <a:pPr algn="ctr"/>
                      <a:r>
                        <a:rPr lang="en-GB" dirty="0"/>
                        <a:t>OR</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t>Unit 5 (internal assessment)</a:t>
                      </a:r>
                    </a:p>
                    <a:p>
                      <a:r>
                        <a:rPr lang="en-GB" dirty="0"/>
                        <a:t>Annual assignment with a focus topic and several tasks</a:t>
                      </a:r>
                    </a:p>
                    <a:p>
                      <a:r>
                        <a:rPr lang="en-GB" dirty="0"/>
                        <a:t>Is an independent research project linked to area of focus. </a:t>
                      </a:r>
                    </a:p>
                    <a:p>
                      <a:r>
                        <a:rPr lang="en-GB" dirty="0"/>
                        <a:t>Project is 12 hours</a:t>
                      </a:r>
                    </a:p>
                    <a:p>
                      <a:r>
                        <a:rPr lang="en-GB" dirty="0"/>
                        <a:t>Worth 100 marks</a:t>
                      </a:r>
                    </a:p>
                    <a:p>
                      <a:r>
                        <a:rPr lang="en-GB" dirty="0"/>
                        <a:t>Deadline is 15</a:t>
                      </a:r>
                      <a:r>
                        <a:rPr lang="en-GB" baseline="30000" dirty="0"/>
                        <a:t>th</a:t>
                      </a:r>
                      <a:r>
                        <a:rPr lang="en-GB" dirty="0"/>
                        <a:t> May</a:t>
                      </a:r>
                    </a:p>
                  </a:txBody>
                  <a:tcPr/>
                </a:tc>
                <a:extLst>
                  <a:ext uri="{0D108BD9-81ED-4DB2-BD59-A6C34878D82A}">
                    <a16:rowId xmlns:a16="http://schemas.microsoft.com/office/drawing/2014/main" val="2937930719"/>
                  </a:ext>
                </a:extLst>
              </a:tr>
            </a:tbl>
          </a:graphicData>
        </a:graphic>
      </p:graphicFrame>
    </p:spTree>
    <p:extLst>
      <p:ext uri="{BB962C8B-B14F-4D97-AF65-F5344CB8AC3E}">
        <p14:creationId xmlns:p14="http://schemas.microsoft.com/office/powerpoint/2010/main" val="2347066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A8E5D-D0A4-D588-3E4A-0BC2FF4D0BC9}"/>
              </a:ext>
            </a:extLst>
          </p:cNvPr>
          <p:cNvSpPr>
            <a:spLocks noGrp="1"/>
          </p:cNvSpPr>
          <p:nvPr>
            <p:ph type="title"/>
          </p:nvPr>
        </p:nvSpPr>
        <p:spPr>
          <a:xfrm>
            <a:off x="838200" y="0"/>
            <a:ext cx="10515600" cy="1325563"/>
          </a:xfrm>
        </p:spPr>
        <p:txBody>
          <a:bodyPr>
            <a:normAutofit/>
          </a:bodyPr>
          <a:lstStyle/>
          <a:p>
            <a:r>
              <a:rPr lang="en-GB" sz="4000" b="1" u="sng" dirty="0"/>
              <a:t>Unit 1 – Nutritional Needs Across the Life Stages</a:t>
            </a:r>
          </a:p>
        </p:txBody>
      </p:sp>
      <p:sp>
        <p:nvSpPr>
          <p:cNvPr id="3" name="Content Placeholder 2">
            <a:extLst>
              <a:ext uri="{FF2B5EF4-FFF2-40B4-BE49-F238E27FC236}">
                <a16:creationId xmlns:a16="http://schemas.microsoft.com/office/drawing/2014/main" id="{A850E925-C28B-A9D0-9EE9-53C61BABBE79}"/>
              </a:ext>
            </a:extLst>
          </p:cNvPr>
          <p:cNvSpPr>
            <a:spLocks noGrp="1"/>
          </p:cNvSpPr>
          <p:nvPr>
            <p:ph idx="1"/>
          </p:nvPr>
        </p:nvSpPr>
        <p:spPr>
          <a:xfrm>
            <a:off x="184558" y="1253330"/>
            <a:ext cx="11828477" cy="5449473"/>
          </a:xfrm>
        </p:spPr>
        <p:txBody>
          <a:bodyPr>
            <a:normAutofit fontScale="77500" lnSpcReduction="20000"/>
          </a:bodyPr>
          <a:lstStyle/>
          <a:p>
            <a:pPr marL="0" indent="0">
              <a:buNone/>
            </a:pPr>
            <a:r>
              <a:rPr lang="en-GB" dirty="0"/>
              <a:t>This unit requires an in-depth understanding of the properties and functions of nutrients, the impact of food production on nutritional value and how dietary requirements vary across different life stages. These topics are directly relevant to human nutrition and food science degrees. </a:t>
            </a:r>
          </a:p>
          <a:p>
            <a:pPr marL="0" indent="0">
              <a:buNone/>
            </a:pPr>
            <a:endParaRPr lang="en-GB" dirty="0"/>
          </a:p>
          <a:p>
            <a:pPr marL="0" indent="0">
              <a:buNone/>
            </a:pPr>
            <a:r>
              <a:rPr lang="en-GB" dirty="0"/>
              <a:t>Topic headings within the unit:</a:t>
            </a:r>
          </a:p>
          <a:p>
            <a:r>
              <a:rPr lang="en-GB" dirty="0"/>
              <a:t>Understand properties of nutrients</a:t>
            </a:r>
          </a:p>
          <a:p>
            <a:r>
              <a:rPr lang="en-GB" dirty="0"/>
              <a:t>Understand the relationship between nutrients and the human body</a:t>
            </a:r>
          </a:p>
          <a:p>
            <a:r>
              <a:rPr lang="en-GB" dirty="0"/>
              <a:t>Be able to plan nutritional requirements. </a:t>
            </a:r>
          </a:p>
          <a:p>
            <a:endParaRPr lang="en-GB" dirty="0"/>
          </a:p>
          <a:p>
            <a:pPr marL="0" indent="0">
              <a:buNone/>
            </a:pPr>
            <a:r>
              <a:rPr lang="en-GB" dirty="0"/>
              <a:t>The study of nutrition is essential in society as there are huge pressures on the global food system and increasing incidences of poor nutrition, despite a growth in interest in food related issues. </a:t>
            </a:r>
          </a:p>
          <a:p>
            <a:pPr marL="0" indent="0">
              <a:buNone/>
            </a:pPr>
            <a:br>
              <a:rPr lang="en-GB" dirty="0"/>
            </a:br>
            <a:r>
              <a:rPr lang="en-GB" dirty="0"/>
              <a:t>Understanding nutritional requirements for a balanced diet will allow us to make informed dietary choices. Those working in food production need an appreciation of the nutritional value of food and the effect of this on individuals, as nutritional requirements can vary according to age, health, religion and lifestyle choices. </a:t>
            </a:r>
          </a:p>
        </p:txBody>
      </p:sp>
    </p:spTree>
    <p:extLst>
      <p:ext uri="{BB962C8B-B14F-4D97-AF65-F5344CB8AC3E}">
        <p14:creationId xmlns:p14="http://schemas.microsoft.com/office/powerpoint/2010/main" val="276172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8F2E7-D27F-9BE5-58EF-39EC03D64A4E}"/>
              </a:ext>
            </a:extLst>
          </p:cNvPr>
          <p:cNvSpPr>
            <a:spLocks noGrp="1"/>
          </p:cNvSpPr>
          <p:nvPr>
            <p:ph type="title"/>
          </p:nvPr>
        </p:nvSpPr>
        <p:spPr>
          <a:xfrm>
            <a:off x="250971" y="0"/>
            <a:ext cx="11736197" cy="1325563"/>
          </a:xfrm>
        </p:spPr>
        <p:txBody>
          <a:bodyPr>
            <a:normAutofit/>
          </a:bodyPr>
          <a:lstStyle/>
          <a:p>
            <a:pPr algn="ctr"/>
            <a:r>
              <a:rPr lang="en-GB" sz="4000" b="1" u="sng" dirty="0"/>
              <a:t>Unit 2 – Developing Practical Food Production Skills </a:t>
            </a:r>
          </a:p>
        </p:txBody>
      </p:sp>
      <p:sp>
        <p:nvSpPr>
          <p:cNvPr id="3" name="Content Placeholder 2">
            <a:extLst>
              <a:ext uri="{FF2B5EF4-FFF2-40B4-BE49-F238E27FC236}">
                <a16:creationId xmlns:a16="http://schemas.microsoft.com/office/drawing/2014/main" id="{2C33EAE7-A7E0-755D-414C-1264AE8C8A52}"/>
              </a:ext>
            </a:extLst>
          </p:cNvPr>
          <p:cNvSpPr>
            <a:spLocks noGrp="1"/>
          </p:cNvSpPr>
          <p:nvPr>
            <p:ph idx="1"/>
          </p:nvPr>
        </p:nvSpPr>
        <p:spPr>
          <a:xfrm>
            <a:off x="349192" y="1253330"/>
            <a:ext cx="11493616" cy="5382361"/>
          </a:xfrm>
        </p:spPr>
        <p:txBody>
          <a:bodyPr>
            <a:normAutofit fontScale="85000" lnSpcReduction="20000"/>
          </a:bodyPr>
          <a:lstStyle/>
          <a:p>
            <a:pPr marL="0" indent="0">
              <a:buNone/>
            </a:pPr>
            <a:r>
              <a:rPr lang="en-GB" dirty="0"/>
              <a:t>This unit requires you to apply theoretical knowledge to a hands-on situation, using advanced preparation and presentation techniques whilst considering nutritional value and dietary needs. These skills mirror the practical elements found in undergraduate laboratory based practical food science modules. </a:t>
            </a:r>
          </a:p>
          <a:p>
            <a:pPr marL="0" indent="0">
              <a:buNone/>
            </a:pPr>
            <a:endParaRPr lang="en-GB" dirty="0"/>
          </a:p>
          <a:p>
            <a:pPr marL="0" indent="0">
              <a:buNone/>
            </a:pPr>
            <a:r>
              <a:rPr lang="en-GB" dirty="0"/>
              <a:t> Topic headings within the unit:</a:t>
            </a:r>
          </a:p>
          <a:p>
            <a:r>
              <a:rPr lang="en-GB" dirty="0"/>
              <a:t>Factors affecting food choice</a:t>
            </a:r>
          </a:p>
          <a:p>
            <a:r>
              <a:rPr lang="en-GB" dirty="0"/>
              <a:t>Planning, preparation and cooking techniques</a:t>
            </a:r>
          </a:p>
          <a:p>
            <a:r>
              <a:rPr lang="en-GB" dirty="0"/>
              <a:t>Evaluating dishes for specific target groups. </a:t>
            </a:r>
          </a:p>
          <a:p>
            <a:pPr marL="0" indent="0">
              <a:buNone/>
            </a:pPr>
            <a:endParaRPr lang="en-GB" dirty="0"/>
          </a:p>
          <a:p>
            <a:pPr marL="0" indent="0">
              <a:buNone/>
            </a:pPr>
            <a:r>
              <a:rPr lang="en-GB" dirty="0"/>
              <a:t>Whether cooking for 2 or 100 any chef or cook will need to have a plan of action, which fully addresses health and safety factors, to ensure that any food prepared is safe to eat, while ensuring that the finished product is fit for its intended audience. They will also make sure that they have all of the ingredients and equipment needed and enough time to prepare and cook the dishes on the menu. Developing complex skills for preparation, cooking and presentation of nutritious dishes that meet specific client needs. </a:t>
            </a:r>
          </a:p>
        </p:txBody>
      </p:sp>
    </p:spTree>
    <p:extLst>
      <p:ext uri="{BB962C8B-B14F-4D97-AF65-F5344CB8AC3E}">
        <p14:creationId xmlns:p14="http://schemas.microsoft.com/office/powerpoint/2010/main" val="3317558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D12C0-7AA5-06AC-D88F-D0AF368F4BF8}"/>
              </a:ext>
            </a:extLst>
          </p:cNvPr>
          <p:cNvSpPr>
            <a:spLocks noGrp="1"/>
          </p:cNvSpPr>
          <p:nvPr>
            <p:ph type="title"/>
          </p:nvPr>
        </p:nvSpPr>
        <p:spPr>
          <a:xfrm>
            <a:off x="838200" y="130234"/>
            <a:ext cx="10515600" cy="960336"/>
          </a:xfrm>
        </p:spPr>
        <p:txBody>
          <a:bodyPr/>
          <a:lstStyle/>
          <a:p>
            <a:pPr algn="ctr"/>
            <a:r>
              <a:rPr lang="en-GB" b="1" u="sng" dirty="0"/>
              <a:t>Timeline </a:t>
            </a:r>
          </a:p>
        </p:txBody>
      </p:sp>
      <p:sp>
        <p:nvSpPr>
          <p:cNvPr id="3" name="Content Placeholder 2">
            <a:extLst>
              <a:ext uri="{FF2B5EF4-FFF2-40B4-BE49-F238E27FC236}">
                <a16:creationId xmlns:a16="http://schemas.microsoft.com/office/drawing/2014/main" id="{B8E85759-3D9D-CEB0-295E-8880FBD8196D}"/>
              </a:ext>
            </a:extLst>
          </p:cNvPr>
          <p:cNvSpPr>
            <a:spLocks noGrp="1"/>
          </p:cNvSpPr>
          <p:nvPr>
            <p:ph idx="1"/>
          </p:nvPr>
        </p:nvSpPr>
        <p:spPr>
          <a:xfrm>
            <a:off x="352338" y="1347453"/>
            <a:ext cx="11518084" cy="4351338"/>
          </a:xfrm>
        </p:spPr>
        <p:txBody>
          <a:bodyPr/>
          <a:lstStyle/>
          <a:p>
            <a:pPr marL="0" indent="0">
              <a:buNone/>
            </a:pPr>
            <a:r>
              <a:rPr lang="en-GB" dirty="0"/>
              <a:t>Year 12 (Autumn): Unit 1 (theory) + practical upskilling for Unit 2</a:t>
            </a:r>
          </a:p>
          <a:p>
            <a:pPr marL="0" indent="0">
              <a:buNone/>
            </a:pPr>
            <a:endParaRPr lang="en-GB" dirty="0"/>
          </a:p>
          <a:p>
            <a:pPr marL="0" indent="0">
              <a:buNone/>
            </a:pPr>
            <a:r>
              <a:rPr lang="en-GB" dirty="0"/>
              <a:t>Year 12 (Spring): Continued Unit 1 (theory) + Unit 2 brief released January</a:t>
            </a:r>
          </a:p>
          <a:p>
            <a:pPr marL="0" indent="0">
              <a:buNone/>
            </a:pPr>
            <a:endParaRPr lang="en-GB" dirty="0"/>
          </a:p>
          <a:p>
            <a:pPr marL="0" indent="0">
              <a:buNone/>
            </a:pPr>
            <a:r>
              <a:rPr lang="en-GB" dirty="0"/>
              <a:t>Year 12 (Summer): Unit 1 exam sat May/June, Unit 2 submission May</a:t>
            </a:r>
          </a:p>
          <a:p>
            <a:pPr marL="0" indent="0">
              <a:buNone/>
            </a:pPr>
            <a:endParaRPr lang="en-GB" dirty="0"/>
          </a:p>
        </p:txBody>
      </p:sp>
    </p:spTree>
    <p:extLst>
      <p:ext uri="{BB962C8B-B14F-4D97-AF65-F5344CB8AC3E}">
        <p14:creationId xmlns:p14="http://schemas.microsoft.com/office/powerpoint/2010/main" val="2637825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D0DBF-A862-7B54-72F0-4C57C6B281AD}"/>
              </a:ext>
            </a:extLst>
          </p:cNvPr>
          <p:cNvSpPr>
            <a:spLocks noGrp="1"/>
          </p:cNvSpPr>
          <p:nvPr>
            <p:ph type="title"/>
          </p:nvPr>
        </p:nvSpPr>
        <p:spPr>
          <a:xfrm>
            <a:off x="838200" y="172178"/>
            <a:ext cx="10515600" cy="868057"/>
          </a:xfrm>
        </p:spPr>
        <p:txBody>
          <a:bodyPr/>
          <a:lstStyle/>
          <a:p>
            <a:pPr algn="ctr"/>
            <a:r>
              <a:rPr lang="en-GB" b="1" u="sng" dirty="0"/>
              <a:t>How is the course graded?</a:t>
            </a:r>
          </a:p>
        </p:txBody>
      </p:sp>
      <p:graphicFrame>
        <p:nvGraphicFramePr>
          <p:cNvPr id="4" name="Table 3">
            <a:extLst>
              <a:ext uri="{FF2B5EF4-FFF2-40B4-BE49-F238E27FC236}">
                <a16:creationId xmlns:a16="http://schemas.microsoft.com/office/drawing/2014/main" id="{258834F9-A960-E11F-B14F-790A3E4991F8}"/>
              </a:ext>
            </a:extLst>
          </p:cNvPr>
          <p:cNvGraphicFramePr>
            <a:graphicFrameLocks noGrp="1"/>
          </p:cNvGraphicFramePr>
          <p:nvPr>
            <p:extLst>
              <p:ext uri="{D42A27DB-BD31-4B8C-83A1-F6EECF244321}">
                <p14:modId xmlns:p14="http://schemas.microsoft.com/office/powerpoint/2010/main" val="1609853043"/>
              </p:ext>
            </p:extLst>
          </p:nvPr>
        </p:nvGraphicFramePr>
        <p:xfrm>
          <a:off x="469783" y="1340452"/>
          <a:ext cx="11308360" cy="2926080"/>
        </p:xfrm>
        <a:graphic>
          <a:graphicData uri="http://schemas.openxmlformats.org/drawingml/2006/table">
            <a:tbl>
              <a:tblPr firstRow="1" bandRow="1">
                <a:tableStyleId>{5C22544A-7EE6-4342-B048-85BDC9FD1C3A}</a:tableStyleId>
              </a:tblPr>
              <a:tblGrid>
                <a:gridCol w="5654180">
                  <a:extLst>
                    <a:ext uri="{9D8B030D-6E8A-4147-A177-3AD203B41FA5}">
                      <a16:colId xmlns:a16="http://schemas.microsoft.com/office/drawing/2014/main" val="3152828822"/>
                    </a:ext>
                  </a:extLst>
                </a:gridCol>
                <a:gridCol w="5654180">
                  <a:extLst>
                    <a:ext uri="{9D8B030D-6E8A-4147-A177-3AD203B41FA5}">
                      <a16:colId xmlns:a16="http://schemas.microsoft.com/office/drawing/2014/main" val="2674811917"/>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t>Year 12</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b="1" dirty="0"/>
                        <a:t>Grade and UCAS points:</a:t>
                      </a:r>
                      <a:endParaRPr lang="en-GB" dirty="0"/>
                    </a:p>
                    <a:p>
                      <a:pPr algn="ctr"/>
                      <a:endParaRPr lang="en-GB" dirty="0"/>
                    </a:p>
                  </a:txBody>
                  <a:tcPr/>
                </a:tc>
                <a:tc>
                  <a:txBody>
                    <a:bodyPr/>
                    <a:lstStyle/>
                    <a:p>
                      <a:pPr algn="ctr"/>
                      <a:r>
                        <a:rPr lang="en-GB" b="1" dirty="0"/>
                        <a:t>Year 13</a:t>
                      </a:r>
                    </a:p>
                    <a:p>
                      <a:pPr algn="ctr"/>
                      <a:r>
                        <a:rPr lang="en-GB" b="1" dirty="0"/>
                        <a:t>Grade and UCAS points</a:t>
                      </a:r>
                      <a:endParaRPr lang="en-GB" dirty="0"/>
                    </a:p>
                  </a:txBody>
                  <a:tcPr/>
                </a:tc>
                <a:extLst>
                  <a:ext uri="{0D108BD9-81ED-4DB2-BD59-A6C34878D82A}">
                    <a16:rowId xmlns:a16="http://schemas.microsoft.com/office/drawing/2014/main" val="2158037690"/>
                  </a:ext>
                </a:extLst>
              </a:tr>
              <a:tr h="370840">
                <a:tc>
                  <a:txBody>
                    <a:bodyPr/>
                    <a:lstStyle/>
                    <a:p>
                      <a:pPr fontAlgn="t"/>
                      <a:r>
                        <a:rPr lang="en-GB" b="1" dirty="0"/>
                        <a:t>A = 24 UCAS points </a:t>
                      </a:r>
                      <a:endParaRPr lang="en-GB" dirty="0"/>
                    </a:p>
                    <a:p>
                      <a:pPr fontAlgn="t"/>
                      <a:r>
                        <a:rPr lang="en-GB" b="1" dirty="0"/>
                        <a:t>B = 20</a:t>
                      </a:r>
                      <a:endParaRPr lang="en-GB" dirty="0"/>
                    </a:p>
                    <a:p>
                      <a:pPr fontAlgn="t"/>
                      <a:r>
                        <a:rPr lang="en-GB" b="1" dirty="0"/>
                        <a:t>C = 16</a:t>
                      </a:r>
                      <a:endParaRPr lang="en-GB" dirty="0"/>
                    </a:p>
                    <a:p>
                      <a:pPr fontAlgn="t"/>
                      <a:r>
                        <a:rPr lang="en-GB" b="1" dirty="0"/>
                        <a:t>D = 12</a:t>
                      </a:r>
                      <a:endParaRPr lang="en-GB" dirty="0"/>
                    </a:p>
                    <a:p>
                      <a:pPr fontAlgn="t"/>
                      <a:r>
                        <a:rPr lang="en-GB" b="1" dirty="0"/>
                        <a:t>E = 8</a:t>
                      </a:r>
                      <a:endParaRPr lang="en-GB" dirty="0"/>
                    </a:p>
                    <a:p>
                      <a:endParaRPr lang="en-GB" dirty="0"/>
                    </a:p>
                  </a:txBody>
                  <a:tcPr/>
                </a:tc>
                <a:tc>
                  <a:txBody>
                    <a:bodyPr/>
                    <a:lstStyle/>
                    <a:p>
                      <a:pPr fontAlgn="t"/>
                      <a:r>
                        <a:rPr lang="en-GB" b="1" dirty="0"/>
                        <a:t>A* = 56 UCAS points</a:t>
                      </a:r>
                      <a:endParaRPr lang="en-GB" dirty="0"/>
                    </a:p>
                    <a:p>
                      <a:pPr fontAlgn="t"/>
                      <a:r>
                        <a:rPr lang="en-GB" b="1" dirty="0"/>
                        <a:t>A = 48</a:t>
                      </a:r>
                      <a:endParaRPr lang="en-GB" dirty="0"/>
                    </a:p>
                    <a:p>
                      <a:pPr fontAlgn="t"/>
                      <a:r>
                        <a:rPr lang="en-GB" b="1" dirty="0"/>
                        <a:t>B = 40</a:t>
                      </a:r>
                      <a:endParaRPr lang="en-GB" dirty="0"/>
                    </a:p>
                    <a:p>
                      <a:pPr fontAlgn="t"/>
                      <a:r>
                        <a:rPr lang="en-GB" b="1" dirty="0"/>
                        <a:t>C = 32</a:t>
                      </a:r>
                      <a:endParaRPr lang="en-GB" dirty="0"/>
                    </a:p>
                    <a:p>
                      <a:pPr fontAlgn="t"/>
                      <a:r>
                        <a:rPr lang="en-GB" b="1" dirty="0"/>
                        <a:t>D = 24</a:t>
                      </a:r>
                      <a:endParaRPr lang="en-GB" dirty="0"/>
                    </a:p>
                    <a:p>
                      <a:pPr fontAlgn="t"/>
                      <a:r>
                        <a:rPr lang="en-GB" b="1" dirty="0"/>
                        <a:t>E = 16</a:t>
                      </a:r>
                      <a:endParaRPr lang="en-GB" dirty="0"/>
                    </a:p>
                    <a:p>
                      <a:endParaRPr lang="en-GB" dirty="0"/>
                    </a:p>
                  </a:txBody>
                  <a:tcPr/>
                </a:tc>
                <a:extLst>
                  <a:ext uri="{0D108BD9-81ED-4DB2-BD59-A6C34878D82A}">
                    <a16:rowId xmlns:a16="http://schemas.microsoft.com/office/drawing/2014/main" val="3756319142"/>
                  </a:ext>
                </a:extLst>
              </a:tr>
            </a:tbl>
          </a:graphicData>
        </a:graphic>
      </p:graphicFrame>
    </p:spTree>
    <p:extLst>
      <p:ext uri="{BB962C8B-B14F-4D97-AF65-F5344CB8AC3E}">
        <p14:creationId xmlns:p14="http://schemas.microsoft.com/office/powerpoint/2010/main" val="945657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3A7B9-B3DD-823B-4B26-9CC87A8CB56C}"/>
              </a:ext>
            </a:extLst>
          </p:cNvPr>
          <p:cNvSpPr>
            <a:spLocks noGrp="1"/>
          </p:cNvSpPr>
          <p:nvPr>
            <p:ph type="title"/>
          </p:nvPr>
        </p:nvSpPr>
        <p:spPr>
          <a:xfrm>
            <a:off x="838200" y="88289"/>
            <a:ext cx="10515600" cy="775778"/>
          </a:xfrm>
        </p:spPr>
        <p:txBody>
          <a:bodyPr/>
          <a:lstStyle/>
          <a:p>
            <a:pPr algn="ctr"/>
            <a:r>
              <a:rPr lang="en-GB" b="1" u="sng" dirty="0"/>
              <a:t>Resources available:</a:t>
            </a:r>
          </a:p>
        </p:txBody>
      </p:sp>
      <p:sp>
        <p:nvSpPr>
          <p:cNvPr id="3" name="Content Placeholder 2">
            <a:extLst>
              <a:ext uri="{FF2B5EF4-FFF2-40B4-BE49-F238E27FC236}">
                <a16:creationId xmlns:a16="http://schemas.microsoft.com/office/drawing/2014/main" id="{421A3F18-FCF2-274E-F8A0-868ACE291EC3}"/>
              </a:ext>
            </a:extLst>
          </p:cNvPr>
          <p:cNvSpPr>
            <a:spLocks noGrp="1"/>
          </p:cNvSpPr>
          <p:nvPr>
            <p:ph idx="1"/>
          </p:nvPr>
        </p:nvSpPr>
        <p:spPr>
          <a:xfrm>
            <a:off x="109057" y="982735"/>
            <a:ext cx="11979479" cy="4351338"/>
          </a:xfrm>
        </p:spPr>
        <p:txBody>
          <a:bodyPr/>
          <a:lstStyle/>
          <a:p>
            <a:pPr marL="0" indent="0">
              <a:buNone/>
            </a:pPr>
            <a:r>
              <a:rPr lang="en-GB" dirty="0"/>
              <a:t>LHS </a:t>
            </a:r>
            <a:r>
              <a:rPr lang="en-GB" dirty="0" err="1"/>
              <a:t>Sharepoint</a:t>
            </a:r>
            <a:r>
              <a:rPr lang="en-GB" dirty="0"/>
              <a:t> Food preparation and nutrition KS5 page</a:t>
            </a:r>
          </a:p>
          <a:p>
            <a:pPr marL="0" indent="0">
              <a:buNone/>
            </a:pPr>
            <a:endParaRPr lang="en-GB" dirty="0"/>
          </a:p>
          <a:p>
            <a:pPr marL="0" indent="0">
              <a:buNone/>
            </a:pPr>
            <a:r>
              <a:rPr lang="en-GB" dirty="0"/>
              <a:t>Certificate in Food Science and Nutrition by A Tull and J Bryant </a:t>
            </a:r>
          </a:p>
          <a:p>
            <a:pPr marL="0" indent="0">
              <a:buNone/>
            </a:pPr>
            <a:r>
              <a:rPr lang="en-GB" sz="1600" dirty="0"/>
              <a:t>(this book is no longer being published so we will provide any resources from it that you need)</a:t>
            </a:r>
          </a:p>
          <a:p>
            <a:pPr marL="0" indent="0">
              <a:buNone/>
            </a:pPr>
            <a:endParaRPr lang="en-GB" sz="1600" dirty="0"/>
          </a:p>
          <a:p>
            <a:pPr marL="0" indent="0">
              <a:buNone/>
            </a:pPr>
            <a:r>
              <a:rPr lang="en-GB" dirty="0"/>
              <a:t>New AAQ textbook to be released as a free online book available from September</a:t>
            </a:r>
          </a:p>
          <a:p>
            <a:pPr marL="0" indent="0">
              <a:buNone/>
            </a:pPr>
            <a:endParaRPr lang="en-GB" dirty="0"/>
          </a:p>
          <a:p>
            <a:pPr marL="0" indent="0">
              <a:buNone/>
            </a:pPr>
            <a:r>
              <a:rPr lang="en-GB" dirty="0"/>
              <a:t>Read, watch and listen list</a:t>
            </a:r>
          </a:p>
        </p:txBody>
      </p:sp>
    </p:spTree>
    <p:extLst>
      <p:ext uri="{BB962C8B-B14F-4D97-AF65-F5344CB8AC3E}">
        <p14:creationId xmlns:p14="http://schemas.microsoft.com/office/powerpoint/2010/main" val="12797446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E530B004E4030438EC8C74B8DAE3C6D" ma:contentTypeVersion="19" ma:contentTypeDescription="Create a new document." ma:contentTypeScope="" ma:versionID="0afcf23cfe9b450c77ddbb6b1274bcae">
  <xsd:schema xmlns:xsd="http://www.w3.org/2001/XMLSchema" xmlns:xs="http://www.w3.org/2001/XMLSchema" xmlns:p="http://schemas.microsoft.com/office/2006/metadata/properties" xmlns:ns2="3ae4bebc-5183-402f-9a72-94513702be85" xmlns:ns3="0ff20ada-ea1e-4479-af96-12e7f68be8f6" targetNamespace="http://schemas.microsoft.com/office/2006/metadata/properties" ma:root="true" ma:fieldsID="e5279740878779e5cf0772960598e39c" ns2:_="" ns3:_="">
    <xsd:import namespace="3ae4bebc-5183-402f-9a72-94513702be85"/>
    <xsd:import namespace="0ff20ada-ea1e-4479-af96-12e7f68be8f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MediaServiceObjectDetectorVersions" minOccurs="0"/>
                <xsd:element ref="ns2:MediaServiceSearchProperties" minOccurs="0"/>
                <xsd:element ref="ns2:lcf76f155ced4ddcb4097134ff3c332f" minOccurs="0"/>
                <xsd:element ref="ns3:TaxCatchAll"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e4bebc-5183-402f-9a72-94513702be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d9a6a31-fdfb-4004-be80-b2e333663287" ma:termSetId="09814cd3-568e-fe90-9814-8d621ff8fb84" ma:anchorId="fba54fb3-c3e1-fe81-a776-ca4b69148c4d" ma:open="true" ma:isKeyword="false">
      <xsd:complexType>
        <xsd:sequence>
          <xsd:element ref="pc:Terms" minOccurs="0" maxOccurs="1"/>
        </xsd:sequence>
      </xsd:complex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ff20ada-ea1e-4479-af96-12e7f68be8f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7af94c68-3a47-42a6-be9b-7b315d5a8e27}" ma:internalName="TaxCatchAll" ma:showField="CatchAllData" ma:web="0ff20ada-ea1e-4479-af96-12e7f68be8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ae4bebc-5183-402f-9a72-94513702be85">
      <Terms xmlns="http://schemas.microsoft.com/office/infopath/2007/PartnerControls"/>
    </lcf76f155ced4ddcb4097134ff3c332f>
    <TaxCatchAll xmlns="0ff20ada-ea1e-4479-af96-12e7f68be8f6" xsi:nil="true"/>
  </documentManagement>
</p:properties>
</file>

<file path=customXml/itemProps1.xml><?xml version="1.0" encoding="utf-8"?>
<ds:datastoreItem xmlns:ds="http://schemas.openxmlformats.org/officeDocument/2006/customXml" ds:itemID="{DA9D91EF-60A6-4F19-B9DC-4A54EDB43079}">
  <ds:schemaRefs>
    <ds:schemaRef ds:uri="http://schemas.microsoft.com/sharepoint/v3/contenttype/forms"/>
  </ds:schemaRefs>
</ds:datastoreItem>
</file>

<file path=customXml/itemProps2.xml><?xml version="1.0" encoding="utf-8"?>
<ds:datastoreItem xmlns:ds="http://schemas.openxmlformats.org/officeDocument/2006/customXml" ds:itemID="{86E026E1-C0D7-4A3E-944D-B3744ABA892C}"/>
</file>

<file path=customXml/itemProps3.xml><?xml version="1.0" encoding="utf-8"?>
<ds:datastoreItem xmlns:ds="http://schemas.openxmlformats.org/officeDocument/2006/customXml" ds:itemID="{A00F2264-B177-4F2B-AC85-3769B56AF7E6}">
  <ds:schemaRefs>
    <ds:schemaRef ds:uri="http://schemas.openxmlformats.org/package/2006/metadata/core-properties"/>
    <ds:schemaRef ds:uri="http://purl.org/dc/elements/1.1/"/>
    <ds:schemaRef ds:uri="http://purl.org/dc/dcmitype/"/>
    <ds:schemaRef ds:uri="http://www.w3.org/XML/1998/namespace"/>
    <ds:schemaRef ds:uri="87821361-d7ff-4d00-8905-5c70f5b6410f"/>
    <ds:schemaRef ds:uri="http://schemas.microsoft.com/office/infopath/2007/PartnerControls"/>
    <ds:schemaRef ds:uri="http://schemas.microsoft.com/office/2006/documentManagement/types"/>
    <ds:schemaRef ds:uri="http://schemas.microsoft.com/office/2006/metadata/properties"/>
    <ds:schemaRef ds:uri="d52c9158-58a9-4d46-be11-c1b58d80f216"/>
    <ds:schemaRef ds:uri="http://purl.org/dc/terms/"/>
  </ds:schemaRefs>
</ds:datastoreItem>
</file>

<file path=docProps/app.xml><?xml version="1.0" encoding="utf-8"?>
<Properties xmlns="http://schemas.openxmlformats.org/officeDocument/2006/extended-properties" xmlns:vt="http://schemas.openxmlformats.org/officeDocument/2006/docPropsVTypes">
  <TotalTime>936</TotalTime>
  <Words>948</Words>
  <Application>Microsoft Office PowerPoint</Application>
  <PresentationFormat>Widescreen</PresentationFormat>
  <Paragraphs>100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Why take food?</vt:lpstr>
      <vt:lpstr>Course structure </vt:lpstr>
      <vt:lpstr>Unit 1 – Nutritional Needs Across the Life Stages</vt:lpstr>
      <vt:lpstr>Unit 2 – Developing Practical Food Production Skills </vt:lpstr>
      <vt:lpstr>Timeline </vt:lpstr>
      <vt:lpstr>How is the course graded?</vt:lpstr>
      <vt:lpstr>Resources available: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S Chaventre</dc:creator>
  <cp:lastModifiedBy>Miss S Rose</cp:lastModifiedBy>
  <cp:revision>55</cp:revision>
  <dcterms:created xsi:type="dcterms:W3CDTF">2021-10-12T07:26:12Z</dcterms:created>
  <dcterms:modified xsi:type="dcterms:W3CDTF">2026-07-01T09:54:33Z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0x0101008E530B004E4030438EC8C74B8DAE3C6D</vt:lpwstr>
  </property>
  <property fmtid="{D5CDD505-2E9C-101B-9397-08002B2CF9AE}" pid="3" name="MediaServiceImageTags">
    <vt:lpwstr/>
  </property>
</Properties>
</file>