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77" r:id="rId5"/>
    <p:sldId id="267" r:id="rId6"/>
    <p:sldId id="269" r:id="rId7"/>
    <p:sldId id="307" r:id="rId8"/>
    <p:sldId id="286" r:id="rId9"/>
    <p:sldId id="308" r:id="rId10"/>
    <p:sldId id="309" r:id="rId11"/>
    <p:sldId id="310" r:id="rId12"/>
    <p:sldId id="304" r:id="rId13"/>
    <p:sldId id="303" r:id="rId14"/>
    <p:sldId id="305" r:id="rId15"/>
    <p:sldId id="311" r:id="rId16"/>
    <p:sldId id="322" r:id="rId17"/>
    <p:sldId id="312" r:id="rId18"/>
    <p:sldId id="313" r:id="rId19"/>
    <p:sldId id="314" r:id="rId20"/>
    <p:sldId id="315" r:id="rId21"/>
    <p:sldId id="316" r:id="rId22"/>
    <p:sldId id="317" r:id="rId23"/>
    <p:sldId id="318" r:id="rId24"/>
    <p:sldId id="323" r:id="rId25"/>
    <p:sldId id="324" r:id="rId26"/>
    <p:sldId id="325" r:id="rId27"/>
    <p:sldId id="326" r:id="rId28"/>
    <p:sldId id="272" r:id="rId29"/>
    <p:sldId id="275" r:id="rId30"/>
    <p:sldId id="289" r:id="rId31"/>
    <p:sldId id="290" r:id="rId32"/>
    <p:sldId id="291" r:id="rId33"/>
    <p:sldId id="292" r:id="rId34"/>
    <p:sldId id="293" r:id="rId35"/>
    <p:sldId id="294" r:id="rId36"/>
    <p:sldId id="295" r:id="rId37"/>
    <p:sldId id="296" r:id="rId38"/>
    <p:sldId id="298" r:id="rId39"/>
    <p:sldId id="299" r:id="rId40"/>
    <p:sldId id="300" r:id="rId41"/>
    <p:sldId id="301" r:id="rId42"/>
    <p:sldId id="302" r:id="rId4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0F5CC0-0290-30F8-8BFD-C7CCD6EC3B85}" v="3" dt="2026-06-30T11:30:12.450"/>
    <p1510:client id="{3523D23D-015D-46FC-5774-4352D4553DDE}" v="62" dt="2026-06-29T12:58:46.333"/>
    <p1510:client id="{8D9F62FD-BB4D-EC3A-1B2E-A5EC24A7B810}" v="51" dt="2026-06-28T18:35:30.6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E1BC103-8E9F-4736-A038-9D1FD0D08CCB}" type="datetimeFigureOut">
              <a:rPr lang="en-GB" smtClean="0"/>
              <a:t>30/06/2026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2A02C6D-926F-4EDA-A99C-8D5C65FE932C}" type="slidenum">
              <a:rPr lang="en-GB" smtClean="0"/>
              <a:t>‹#›</a:t>
            </a:fld>
            <a:endParaRPr lang="en-GB"/>
          </a:p>
        </p:txBody>
      </p:sp>
    </p:spTree>
    <p:extLst>
      <p:ext uri="{BB962C8B-B14F-4D97-AF65-F5344CB8AC3E}">
        <p14:creationId xmlns:p14="http://schemas.microsoft.com/office/powerpoint/2010/main" val="232716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1717D40-9255-4F23-B764-A85B35277655}" type="datetimeFigureOut">
              <a:rPr lang="en-GB" smtClean="0"/>
              <a:t>30/06/2026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060AB-70F9-4F87-AF49-1C4EB2D1C31C}" type="slidenum">
              <a:rPr lang="en-GB" smtClean="0"/>
              <a:t>‹#›</a:t>
            </a:fld>
            <a:endParaRPr lang="en-GB"/>
          </a:p>
        </p:txBody>
      </p:sp>
    </p:spTree>
    <p:extLst>
      <p:ext uri="{BB962C8B-B14F-4D97-AF65-F5344CB8AC3E}">
        <p14:creationId xmlns:p14="http://schemas.microsoft.com/office/powerpoint/2010/main" val="1718864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717D40-9255-4F23-B764-A85B35277655}" type="datetimeFigureOut">
              <a:rPr lang="en-GB" smtClean="0"/>
              <a:t>30/06/2026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060AB-70F9-4F87-AF49-1C4EB2D1C31C}" type="slidenum">
              <a:rPr lang="en-GB" smtClean="0"/>
              <a:t>‹#›</a:t>
            </a:fld>
            <a:endParaRPr lang="en-GB"/>
          </a:p>
        </p:txBody>
      </p:sp>
    </p:spTree>
    <p:extLst>
      <p:ext uri="{BB962C8B-B14F-4D97-AF65-F5344CB8AC3E}">
        <p14:creationId xmlns:p14="http://schemas.microsoft.com/office/powerpoint/2010/main" val="3678663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717D40-9255-4F23-B764-A85B35277655}" type="datetimeFigureOut">
              <a:rPr lang="en-GB" smtClean="0"/>
              <a:t>30/06/2026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060AB-70F9-4F87-AF49-1C4EB2D1C31C}" type="slidenum">
              <a:rPr lang="en-GB" smtClean="0"/>
              <a:t>‹#›</a:t>
            </a:fld>
            <a:endParaRPr lang="en-GB"/>
          </a:p>
        </p:txBody>
      </p:sp>
    </p:spTree>
    <p:extLst>
      <p:ext uri="{BB962C8B-B14F-4D97-AF65-F5344CB8AC3E}">
        <p14:creationId xmlns:p14="http://schemas.microsoft.com/office/powerpoint/2010/main" val="1497950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717D40-9255-4F23-B764-A85B35277655}" type="datetimeFigureOut">
              <a:rPr lang="en-GB" smtClean="0"/>
              <a:t>30/06/2026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060AB-70F9-4F87-AF49-1C4EB2D1C31C}" type="slidenum">
              <a:rPr lang="en-GB" smtClean="0"/>
              <a:t>‹#›</a:t>
            </a:fld>
            <a:endParaRPr lang="en-GB"/>
          </a:p>
        </p:txBody>
      </p:sp>
    </p:spTree>
    <p:extLst>
      <p:ext uri="{BB962C8B-B14F-4D97-AF65-F5344CB8AC3E}">
        <p14:creationId xmlns:p14="http://schemas.microsoft.com/office/powerpoint/2010/main" val="1967280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717D40-9255-4F23-B764-A85B35277655}" type="datetimeFigureOut">
              <a:rPr lang="en-GB" smtClean="0"/>
              <a:t>30/06/2026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060AB-70F9-4F87-AF49-1C4EB2D1C31C}" type="slidenum">
              <a:rPr lang="en-GB" smtClean="0"/>
              <a:t>‹#›</a:t>
            </a:fld>
            <a:endParaRPr lang="en-GB"/>
          </a:p>
        </p:txBody>
      </p:sp>
    </p:spTree>
    <p:extLst>
      <p:ext uri="{BB962C8B-B14F-4D97-AF65-F5344CB8AC3E}">
        <p14:creationId xmlns:p14="http://schemas.microsoft.com/office/powerpoint/2010/main" val="1458355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1717D40-9255-4F23-B764-A85B35277655}" type="datetimeFigureOut">
              <a:rPr lang="en-GB" smtClean="0"/>
              <a:t>30/06/2026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B060AB-70F9-4F87-AF49-1C4EB2D1C31C}" type="slidenum">
              <a:rPr lang="en-GB" smtClean="0"/>
              <a:t>‹#›</a:t>
            </a:fld>
            <a:endParaRPr lang="en-GB"/>
          </a:p>
        </p:txBody>
      </p:sp>
    </p:spTree>
    <p:extLst>
      <p:ext uri="{BB962C8B-B14F-4D97-AF65-F5344CB8AC3E}">
        <p14:creationId xmlns:p14="http://schemas.microsoft.com/office/powerpoint/2010/main" val="314791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1717D40-9255-4F23-B764-A85B35277655}" type="datetimeFigureOut">
              <a:rPr lang="en-GB" smtClean="0"/>
              <a:t>30/06/2026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B060AB-70F9-4F87-AF49-1C4EB2D1C31C}" type="slidenum">
              <a:rPr lang="en-GB" smtClean="0"/>
              <a:t>‹#›</a:t>
            </a:fld>
            <a:endParaRPr lang="en-GB"/>
          </a:p>
        </p:txBody>
      </p:sp>
    </p:spTree>
    <p:extLst>
      <p:ext uri="{BB962C8B-B14F-4D97-AF65-F5344CB8AC3E}">
        <p14:creationId xmlns:p14="http://schemas.microsoft.com/office/powerpoint/2010/main" val="936149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1717D40-9255-4F23-B764-A85B35277655}" type="datetimeFigureOut">
              <a:rPr lang="en-GB" smtClean="0"/>
              <a:t>30/06/2026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B060AB-70F9-4F87-AF49-1C4EB2D1C31C}" type="slidenum">
              <a:rPr lang="en-GB" smtClean="0"/>
              <a:t>‹#›</a:t>
            </a:fld>
            <a:endParaRPr lang="en-GB"/>
          </a:p>
        </p:txBody>
      </p:sp>
    </p:spTree>
    <p:extLst>
      <p:ext uri="{BB962C8B-B14F-4D97-AF65-F5344CB8AC3E}">
        <p14:creationId xmlns:p14="http://schemas.microsoft.com/office/powerpoint/2010/main" val="4226179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717D40-9255-4F23-B764-A85B35277655}" type="datetimeFigureOut">
              <a:rPr lang="en-GB" smtClean="0"/>
              <a:t>30/06/2026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B060AB-70F9-4F87-AF49-1C4EB2D1C31C}" type="slidenum">
              <a:rPr lang="en-GB" smtClean="0"/>
              <a:t>‹#›</a:t>
            </a:fld>
            <a:endParaRPr lang="en-GB"/>
          </a:p>
        </p:txBody>
      </p:sp>
    </p:spTree>
    <p:extLst>
      <p:ext uri="{BB962C8B-B14F-4D97-AF65-F5344CB8AC3E}">
        <p14:creationId xmlns:p14="http://schemas.microsoft.com/office/powerpoint/2010/main" val="1673554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717D40-9255-4F23-B764-A85B35277655}" type="datetimeFigureOut">
              <a:rPr lang="en-GB" smtClean="0"/>
              <a:t>30/06/2026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B060AB-70F9-4F87-AF49-1C4EB2D1C31C}" type="slidenum">
              <a:rPr lang="en-GB" smtClean="0"/>
              <a:t>‹#›</a:t>
            </a:fld>
            <a:endParaRPr lang="en-GB"/>
          </a:p>
        </p:txBody>
      </p:sp>
    </p:spTree>
    <p:extLst>
      <p:ext uri="{BB962C8B-B14F-4D97-AF65-F5344CB8AC3E}">
        <p14:creationId xmlns:p14="http://schemas.microsoft.com/office/powerpoint/2010/main" val="313830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717D40-9255-4F23-B764-A85B35277655}" type="datetimeFigureOut">
              <a:rPr lang="en-GB" smtClean="0"/>
              <a:t>30/06/2026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B060AB-70F9-4F87-AF49-1C4EB2D1C31C}" type="slidenum">
              <a:rPr lang="en-GB" smtClean="0"/>
              <a:t>‹#›</a:t>
            </a:fld>
            <a:endParaRPr lang="en-GB"/>
          </a:p>
        </p:txBody>
      </p:sp>
    </p:spTree>
    <p:extLst>
      <p:ext uri="{BB962C8B-B14F-4D97-AF65-F5344CB8AC3E}">
        <p14:creationId xmlns:p14="http://schemas.microsoft.com/office/powerpoint/2010/main" val="3161838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17D40-9255-4F23-B764-A85B35277655}" type="datetimeFigureOut">
              <a:rPr lang="en-GB" smtClean="0"/>
              <a:t>30/06/2026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060AB-70F9-4F87-AF49-1C4EB2D1C31C}" type="slidenum">
              <a:rPr lang="en-GB" smtClean="0"/>
              <a:t>‹#›</a:t>
            </a:fld>
            <a:endParaRPr lang="en-GB"/>
          </a:p>
        </p:txBody>
      </p:sp>
    </p:spTree>
    <p:extLst>
      <p:ext uri="{BB962C8B-B14F-4D97-AF65-F5344CB8AC3E}">
        <p14:creationId xmlns:p14="http://schemas.microsoft.com/office/powerpoint/2010/main" val="1385292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youtube.com/shorts/SDN-oAberXM?feature=share"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politicalcompass.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XJA3EhyVPc0"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4530F2C-5EDF-4D79-9624-F49005177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5948" y="4209098"/>
            <a:ext cx="2810827" cy="28108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94869859-C50F-4D00-B004-C446037A2E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721377" cy="281082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DBF87A5D-6D5C-4567-8A80-C489D29564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76773"/>
            <a:ext cx="3978910" cy="27336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7659AE-13DF-4079-A3CE-C9B11D20F3F9}"/>
              </a:ext>
            </a:extLst>
          </p:cNvPr>
          <p:cNvSpPr txBox="1"/>
          <p:nvPr/>
        </p:nvSpPr>
        <p:spPr>
          <a:xfrm>
            <a:off x="121920" y="2936240"/>
            <a:ext cx="3599457" cy="954107"/>
          </a:xfrm>
          <a:prstGeom prst="rect">
            <a:avLst/>
          </a:prstGeom>
          <a:noFill/>
        </p:spPr>
        <p:txBody>
          <a:bodyPr wrap="square" rtlCol="0">
            <a:spAutoFit/>
          </a:bodyPr>
          <a:lstStyle/>
          <a:p>
            <a:pPr algn="ctr"/>
            <a:r>
              <a:rPr lang="en-GB" sz="2800" b="1" i="1" dirty="0">
                <a:solidFill>
                  <a:srgbClr val="0070C0"/>
                </a:solidFill>
              </a:rPr>
              <a:t>Thank you for being ready to learn!</a:t>
            </a:r>
          </a:p>
        </p:txBody>
      </p:sp>
      <p:sp>
        <p:nvSpPr>
          <p:cNvPr id="5" name="TextBox 4">
            <a:extLst>
              <a:ext uri="{FF2B5EF4-FFF2-40B4-BE49-F238E27FC236}">
                <a16:creationId xmlns:a16="http://schemas.microsoft.com/office/drawing/2014/main" id="{CDF25251-DF7F-446C-86BD-4648199E6D5C}"/>
              </a:ext>
            </a:extLst>
          </p:cNvPr>
          <p:cNvSpPr txBox="1"/>
          <p:nvPr/>
        </p:nvSpPr>
        <p:spPr>
          <a:xfrm>
            <a:off x="3670922" y="103472"/>
            <a:ext cx="4971174" cy="1815882"/>
          </a:xfrm>
          <a:prstGeom prst="rect">
            <a:avLst/>
          </a:prstGeom>
          <a:noFill/>
        </p:spPr>
        <p:txBody>
          <a:bodyPr wrap="square" lIns="91440" tIns="45720" rIns="91440" bIns="45720" rtlCol="0" anchor="t">
            <a:spAutoFit/>
          </a:bodyPr>
          <a:lstStyle/>
          <a:p>
            <a:r>
              <a:rPr lang="en-GB" sz="2800" b="1" u="sng" dirty="0"/>
              <a:t>What do the political parties </a:t>
            </a:r>
            <a:r>
              <a:rPr lang="en-GB" sz="2800" b="1" u="sng"/>
              <a:t>believe in 2026?</a:t>
            </a:r>
          </a:p>
          <a:p>
            <a:r>
              <a:rPr lang="en-GB" sz="2800" b="1" u="sng" dirty="0"/>
              <a:t>How does this influence their poll rating?</a:t>
            </a:r>
          </a:p>
        </p:txBody>
      </p:sp>
      <p:pic>
        <p:nvPicPr>
          <p:cNvPr id="3" name="Picture 6">
            <a:extLst>
              <a:ext uri="{FF2B5EF4-FFF2-40B4-BE49-F238E27FC236}">
                <a16:creationId xmlns:a16="http://schemas.microsoft.com/office/drawing/2014/main" id="{D91986CF-B9CA-8522-A436-8C107F61D4EF}"/>
              </a:ext>
            </a:extLst>
          </p:cNvPr>
          <p:cNvPicPr>
            <a:picLocks noChangeAspect="1"/>
          </p:cNvPicPr>
          <p:nvPr/>
        </p:nvPicPr>
        <p:blipFill>
          <a:blip r:embed="rId5"/>
          <a:stretch>
            <a:fillRect/>
          </a:stretch>
        </p:blipFill>
        <p:spPr>
          <a:xfrm>
            <a:off x="7234869" y="4451870"/>
            <a:ext cx="2026577" cy="2108247"/>
          </a:xfrm>
          <a:prstGeom prst="rect">
            <a:avLst/>
          </a:prstGeom>
        </p:spPr>
      </p:pic>
      <p:sp>
        <p:nvSpPr>
          <p:cNvPr id="6" name="TextBox 5">
            <a:extLst>
              <a:ext uri="{FF2B5EF4-FFF2-40B4-BE49-F238E27FC236}">
                <a16:creationId xmlns:a16="http://schemas.microsoft.com/office/drawing/2014/main" id="{6B680610-4F80-46A2-AB4C-8A9B847B68AC}"/>
              </a:ext>
            </a:extLst>
          </p:cNvPr>
          <p:cNvSpPr txBox="1"/>
          <p:nvPr/>
        </p:nvSpPr>
        <p:spPr>
          <a:xfrm>
            <a:off x="8345010" y="304750"/>
            <a:ext cx="3648636" cy="2246769"/>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sz="2000" dirty="0"/>
              <a:t>Aims:</a:t>
            </a:r>
          </a:p>
          <a:p>
            <a:pPr marL="342900" indent="-342900">
              <a:buAutoNum type="arabicPeriod"/>
            </a:pPr>
            <a:r>
              <a:rPr lang="en-GB" sz="2000" dirty="0"/>
              <a:t>To examine left and right wing political views</a:t>
            </a:r>
          </a:p>
          <a:p>
            <a:pPr marL="342900" indent="-342900">
              <a:buAutoNum type="arabicPeriod"/>
            </a:pPr>
            <a:r>
              <a:rPr lang="en-GB" sz="2000" dirty="0">
                <a:ea typeface="Calibri"/>
                <a:cs typeface="Calibri"/>
              </a:rPr>
              <a:t>To evaluate where the </a:t>
            </a:r>
            <a:r>
              <a:rPr lang="en-GB" sz="2000">
                <a:ea typeface="Calibri"/>
                <a:cs typeface="Calibri"/>
              </a:rPr>
              <a:t>political parties are in 2026</a:t>
            </a:r>
          </a:p>
          <a:p>
            <a:pPr marL="342900" indent="-342900">
              <a:buAutoNum type="arabicPeriod"/>
            </a:pPr>
            <a:r>
              <a:rPr lang="en-GB" sz="2000" dirty="0">
                <a:ea typeface="Calibri"/>
                <a:cs typeface="Calibri"/>
              </a:rPr>
              <a:t>To analyse why the parties are popular or unpopular</a:t>
            </a:r>
          </a:p>
        </p:txBody>
      </p:sp>
      <p:sp>
        <p:nvSpPr>
          <p:cNvPr id="2" name="TextBox 1">
            <a:extLst>
              <a:ext uri="{FF2B5EF4-FFF2-40B4-BE49-F238E27FC236}">
                <a16:creationId xmlns:a16="http://schemas.microsoft.com/office/drawing/2014/main" id="{DD40849A-58A8-4EBA-9FD3-8C38F19A6997}"/>
              </a:ext>
            </a:extLst>
          </p:cNvPr>
          <p:cNvSpPr txBox="1"/>
          <p:nvPr/>
        </p:nvSpPr>
        <p:spPr>
          <a:xfrm>
            <a:off x="4049254" y="2712182"/>
            <a:ext cx="5973635" cy="353943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dirty="0"/>
              <a:t>DNA:</a:t>
            </a:r>
          </a:p>
          <a:p>
            <a:r>
              <a:rPr lang="en-GB" sz="2800" dirty="0"/>
              <a:t>Have a go at the questions on your whiteboard:</a:t>
            </a:r>
          </a:p>
          <a:p>
            <a:pPr marL="342900" indent="-342900">
              <a:buAutoNum type="arabicPeriod"/>
            </a:pPr>
            <a:r>
              <a:rPr lang="en-GB" sz="2800" dirty="0"/>
              <a:t>What is a general election?</a:t>
            </a:r>
          </a:p>
          <a:p>
            <a:pPr marL="342900" indent="-342900">
              <a:buAutoNum type="arabicPeriod"/>
            </a:pPr>
            <a:r>
              <a:rPr lang="en-GB" sz="2800" dirty="0"/>
              <a:t>What does Left Wing and Right Wing mean?</a:t>
            </a:r>
          </a:p>
          <a:p>
            <a:r>
              <a:rPr lang="en-GB" sz="2800" b="1" dirty="0">
                <a:ea typeface="Calibri"/>
                <a:cs typeface="Calibri"/>
              </a:rPr>
              <a:t>Go further – which political parties are left wing and right wing?</a:t>
            </a:r>
            <a:endParaRPr lang="en-US" sz="2800" b="1" dirty="0">
              <a:ea typeface="Calibri"/>
              <a:cs typeface="Calibri"/>
            </a:endParaRPr>
          </a:p>
        </p:txBody>
      </p:sp>
    </p:spTree>
    <p:extLst>
      <p:ext uri="{BB962C8B-B14F-4D97-AF65-F5344CB8AC3E}">
        <p14:creationId xmlns:p14="http://schemas.microsoft.com/office/powerpoint/2010/main" val="374754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958FBF-8106-4C44-ABAC-0009A46716C4}"/>
              </a:ext>
            </a:extLst>
          </p:cNvPr>
          <p:cNvPicPr>
            <a:picLocks noChangeAspect="1"/>
          </p:cNvPicPr>
          <p:nvPr/>
        </p:nvPicPr>
        <p:blipFill>
          <a:blip r:embed="rId2"/>
          <a:stretch>
            <a:fillRect/>
          </a:stretch>
        </p:blipFill>
        <p:spPr>
          <a:xfrm>
            <a:off x="168504" y="1650438"/>
            <a:ext cx="5100050" cy="3857348"/>
          </a:xfrm>
          <a:prstGeom prst="rect">
            <a:avLst/>
          </a:prstGeom>
        </p:spPr>
      </p:pic>
      <p:pic>
        <p:nvPicPr>
          <p:cNvPr id="2" name="Picture 1">
            <a:extLst>
              <a:ext uri="{FF2B5EF4-FFF2-40B4-BE49-F238E27FC236}">
                <a16:creationId xmlns:a16="http://schemas.microsoft.com/office/drawing/2014/main" id="{17F54607-7840-442C-B505-8929483B3913}"/>
              </a:ext>
            </a:extLst>
          </p:cNvPr>
          <p:cNvPicPr>
            <a:picLocks noChangeAspect="1"/>
          </p:cNvPicPr>
          <p:nvPr/>
        </p:nvPicPr>
        <p:blipFill>
          <a:blip r:embed="rId3"/>
          <a:stretch>
            <a:fillRect/>
          </a:stretch>
        </p:blipFill>
        <p:spPr>
          <a:xfrm>
            <a:off x="3733711" y="1350214"/>
            <a:ext cx="8168446" cy="5316916"/>
          </a:xfrm>
          <a:prstGeom prst="rect">
            <a:avLst/>
          </a:prstGeom>
        </p:spPr>
      </p:pic>
      <p:sp>
        <p:nvSpPr>
          <p:cNvPr id="4" name="TextBox 3">
            <a:extLst>
              <a:ext uri="{FF2B5EF4-FFF2-40B4-BE49-F238E27FC236}">
                <a16:creationId xmlns:a16="http://schemas.microsoft.com/office/drawing/2014/main" id="{FA42BD11-DD70-4B91-81CE-56D6BCDCC7E1}"/>
              </a:ext>
            </a:extLst>
          </p:cNvPr>
          <p:cNvSpPr txBox="1"/>
          <p:nvPr/>
        </p:nvSpPr>
        <p:spPr>
          <a:xfrm>
            <a:off x="1100831" y="62144"/>
            <a:ext cx="10102788" cy="1384995"/>
          </a:xfrm>
          <a:prstGeom prst="rect">
            <a:avLst/>
          </a:prstGeom>
          <a:noFill/>
        </p:spPr>
        <p:txBody>
          <a:bodyPr wrap="square" rtlCol="0">
            <a:spAutoFit/>
          </a:bodyPr>
          <a:lstStyle/>
          <a:p>
            <a:r>
              <a:rPr lang="en-GB" sz="2800" b="1" u="sng" dirty="0"/>
              <a:t>What does Left wing and Right wing mean?</a:t>
            </a:r>
          </a:p>
          <a:p>
            <a:r>
              <a:rPr lang="en-GB" sz="2800" i="1" dirty="0"/>
              <a:t>Task: Read through the descriptions of these terms and write a minimum of 2 bullet points per side to explain what they believe in</a:t>
            </a:r>
          </a:p>
        </p:txBody>
      </p:sp>
    </p:spTree>
    <p:extLst>
      <p:ext uri="{BB962C8B-B14F-4D97-AF65-F5344CB8AC3E}">
        <p14:creationId xmlns:p14="http://schemas.microsoft.com/office/powerpoint/2010/main" val="2698980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2B9F71-AF06-458E-988D-8A047994E619}"/>
              </a:ext>
            </a:extLst>
          </p:cNvPr>
          <p:cNvPicPr>
            <a:picLocks noChangeAspect="1"/>
          </p:cNvPicPr>
          <p:nvPr/>
        </p:nvPicPr>
        <p:blipFill>
          <a:blip r:embed="rId2"/>
          <a:stretch>
            <a:fillRect/>
          </a:stretch>
        </p:blipFill>
        <p:spPr>
          <a:xfrm>
            <a:off x="2595516" y="224993"/>
            <a:ext cx="6690526" cy="3496339"/>
          </a:xfrm>
          <a:prstGeom prst="rect">
            <a:avLst/>
          </a:prstGeom>
        </p:spPr>
      </p:pic>
      <p:sp>
        <p:nvSpPr>
          <p:cNvPr id="5" name="TextBox 4">
            <a:extLst>
              <a:ext uri="{FF2B5EF4-FFF2-40B4-BE49-F238E27FC236}">
                <a16:creationId xmlns:a16="http://schemas.microsoft.com/office/drawing/2014/main" id="{2E2B6438-0063-4C1D-AADA-CE124DE7047C}"/>
              </a:ext>
            </a:extLst>
          </p:cNvPr>
          <p:cNvSpPr txBox="1"/>
          <p:nvPr/>
        </p:nvSpPr>
        <p:spPr>
          <a:xfrm>
            <a:off x="236738" y="3749457"/>
            <a:ext cx="11718524" cy="3108543"/>
          </a:xfrm>
          <a:prstGeom prst="rect">
            <a:avLst/>
          </a:prstGeom>
          <a:noFill/>
        </p:spPr>
        <p:txBody>
          <a:bodyPr wrap="square" lIns="91440" tIns="45720" rIns="91440" bIns="45720" rtlCol="0" anchor="t">
            <a:spAutoFit/>
          </a:bodyPr>
          <a:lstStyle/>
          <a:p>
            <a:r>
              <a:rPr lang="en-GB" sz="2800" dirty="0"/>
              <a:t>All the party’s release manifestos before every election. These are important because they:</a:t>
            </a:r>
          </a:p>
          <a:p>
            <a:pPr marL="514350" indent="-514350">
              <a:buFont typeface="+mj-lt"/>
              <a:buAutoNum type="arabicPeriod"/>
            </a:pPr>
            <a:r>
              <a:rPr lang="en-GB" sz="2800" dirty="0"/>
              <a:t>Set out the main policies if elected</a:t>
            </a:r>
          </a:p>
          <a:p>
            <a:pPr marL="514350" indent="-514350">
              <a:buFont typeface="+mj-lt"/>
              <a:buAutoNum type="arabicPeriod"/>
            </a:pPr>
            <a:r>
              <a:rPr lang="en-GB" sz="2800" dirty="0"/>
              <a:t>They offer a ‘vision’ of what they would do in Government</a:t>
            </a:r>
          </a:p>
          <a:p>
            <a:pPr marL="514350" indent="-514350">
              <a:buFont typeface="+mj-lt"/>
              <a:buAutoNum type="arabicPeriod"/>
            </a:pPr>
            <a:r>
              <a:rPr lang="en-GB" sz="2800" dirty="0"/>
              <a:t>The House of Lords cannot block policies which are in a manifesto (because the party would be in Government which means they have been elected based on those policies)</a:t>
            </a:r>
          </a:p>
        </p:txBody>
      </p:sp>
    </p:spTree>
    <p:extLst>
      <p:ext uri="{BB962C8B-B14F-4D97-AF65-F5344CB8AC3E}">
        <p14:creationId xmlns:p14="http://schemas.microsoft.com/office/powerpoint/2010/main" val="67123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30C55D-4B78-4D1D-B7F1-089F7300E07B}"/>
              </a:ext>
            </a:extLst>
          </p:cNvPr>
          <p:cNvPicPr>
            <a:picLocks noChangeAspect="1"/>
          </p:cNvPicPr>
          <p:nvPr/>
        </p:nvPicPr>
        <p:blipFill>
          <a:blip r:embed="rId2"/>
          <a:stretch>
            <a:fillRect/>
          </a:stretch>
        </p:blipFill>
        <p:spPr>
          <a:xfrm>
            <a:off x="2144364" y="71021"/>
            <a:ext cx="7903271" cy="6858000"/>
          </a:xfrm>
          <a:prstGeom prst="rect">
            <a:avLst/>
          </a:prstGeom>
        </p:spPr>
      </p:pic>
      <p:cxnSp>
        <p:nvCxnSpPr>
          <p:cNvPr id="5" name="Straight Arrow Connector 4">
            <a:extLst>
              <a:ext uri="{FF2B5EF4-FFF2-40B4-BE49-F238E27FC236}">
                <a16:creationId xmlns:a16="http://schemas.microsoft.com/office/drawing/2014/main" id="{32B24E22-B530-4761-B3A4-769D45DC79D6}"/>
              </a:ext>
            </a:extLst>
          </p:cNvPr>
          <p:cNvCxnSpPr/>
          <p:nvPr/>
        </p:nvCxnSpPr>
        <p:spPr>
          <a:xfrm>
            <a:off x="1997476" y="2263806"/>
            <a:ext cx="2192784" cy="1165194"/>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476A203B-F287-42C4-943E-F7BF16047750}"/>
              </a:ext>
            </a:extLst>
          </p:cNvPr>
          <p:cNvSpPr txBox="1"/>
          <p:nvPr/>
        </p:nvSpPr>
        <p:spPr>
          <a:xfrm>
            <a:off x="204186" y="499199"/>
            <a:ext cx="1940178" cy="6001643"/>
          </a:xfrm>
          <a:prstGeom prst="rect">
            <a:avLst/>
          </a:prstGeom>
          <a:noFill/>
        </p:spPr>
        <p:txBody>
          <a:bodyPr wrap="square" rtlCol="0">
            <a:spAutoFit/>
          </a:bodyPr>
          <a:lstStyle/>
          <a:p>
            <a:r>
              <a:rPr lang="en-GB" sz="2400" dirty="0"/>
              <a:t>The horizontal line refers to economics</a:t>
            </a:r>
          </a:p>
          <a:p>
            <a:endParaRPr lang="en-GB" sz="2400" dirty="0"/>
          </a:p>
          <a:p>
            <a:r>
              <a:rPr lang="en-GB" sz="2400" dirty="0"/>
              <a:t>Left = higher taxes, more state spending, more regulation</a:t>
            </a:r>
          </a:p>
          <a:p>
            <a:endParaRPr lang="en-GB" sz="2400" dirty="0"/>
          </a:p>
          <a:p>
            <a:r>
              <a:rPr lang="en-GB" sz="2400" dirty="0"/>
              <a:t>Right = lower taxes, lower spending, less regulation</a:t>
            </a:r>
          </a:p>
        </p:txBody>
      </p:sp>
      <p:cxnSp>
        <p:nvCxnSpPr>
          <p:cNvPr id="7" name="Straight Arrow Connector 6">
            <a:extLst>
              <a:ext uri="{FF2B5EF4-FFF2-40B4-BE49-F238E27FC236}">
                <a16:creationId xmlns:a16="http://schemas.microsoft.com/office/drawing/2014/main" id="{D2BEDDAD-5477-4AAF-A0E3-2065E77AA17B}"/>
              </a:ext>
            </a:extLst>
          </p:cNvPr>
          <p:cNvCxnSpPr>
            <a:cxnSpLocks/>
          </p:cNvCxnSpPr>
          <p:nvPr/>
        </p:nvCxnSpPr>
        <p:spPr>
          <a:xfrm flipH="1">
            <a:off x="6095999" y="1580225"/>
            <a:ext cx="3625050" cy="531181"/>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353D197B-8F1A-4D56-B16D-A1BD30432170}"/>
              </a:ext>
            </a:extLst>
          </p:cNvPr>
          <p:cNvSpPr txBox="1"/>
          <p:nvPr/>
        </p:nvSpPr>
        <p:spPr>
          <a:xfrm>
            <a:off x="9917836" y="458956"/>
            <a:ext cx="1940178" cy="5940088"/>
          </a:xfrm>
          <a:prstGeom prst="rect">
            <a:avLst/>
          </a:prstGeom>
          <a:noFill/>
        </p:spPr>
        <p:txBody>
          <a:bodyPr wrap="square" rtlCol="0">
            <a:spAutoFit/>
          </a:bodyPr>
          <a:lstStyle/>
          <a:p>
            <a:r>
              <a:rPr lang="en-GB" sz="2000" dirty="0"/>
              <a:t>The vertical line refers to social issues</a:t>
            </a:r>
          </a:p>
          <a:p>
            <a:endParaRPr lang="en-GB" sz="2000" dirty="0"/>
          </a:p>
          <a:p>
            <a:r>
              <a:rPr lang="en-GB" sz="2000" dirty="0"/>
              <a:t>Traditional = more right wing socially (more focused on tradition and strong law and order) </a:t>
            </a:r>
          </a:p>
          <a:p>
            <a:endParaRPr lang="en-GB" sz="2000" dirty="0"/>
          </a:p>
          <a:p>
            <a:r>
              <a:rPr lang="en-GB" sz="2000" dirty="0"/>
              <a:t>Progressive = more left wing socially (more focused on making reforms and being progressive)</a:t>
            </a:r>
          </a:p>
        </p:txBody>
      </p:sp>
      <p:sp>
        <p:nvSpPr>
          <p:cNvPr id="3" name="TextBox 2">
            <a:extLst>
              <a:ext uri="{FF2B5EF4-FFF2-40B4-BE49-F238E27FC236}">
                <a16:creationId xmlns:a16="http://schemas.microsoft.com/office/drawing/2014/main" id="{E7802B32-5875-433E-8607-DCD6A465D872}"/>
              </a:ext>
            </a:extLst>
          </p:cNvPr>
          <p:cNvSpPr txBox="1"/>
          <p:nvPr/>
        </p:nvSpPr>
        <p:spPr>
          <a:xfrm>
            <a:off x="4749553" y="0"/>
            <a:ext cx="2503503"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dirty="0"/>
              <a:t>Traditional</a:t>
            </a:r>
          </a:p>
        </p:txBody>
      </p:sp>
      <p:sp>
        <p:nvSpPr>
          <p:cNvPr id="8" name="TextBox 7">
            <a:extLst>
              <a:ext uri="{FF2B5EF4-FFF2-40B4-BE49-F238E27FC236}">
                <a16:creationId xmlns:a16="http://schemas.microsoft.com/office/drawing/2014/main" id="{90D59CC3-8147-4A5B-AFA7-09EB76F58F12}"/>
              </a:ext>
            </a:extLst>
          </p:cNvPr>
          <p:cNvSpPr txBox="1"/>
          <p:nvPr/>
        </p:nvSpPr>
        <p:spPr>
          <a:xfrm>
            <a:off x="4779348" y="6502348"/>
            <a:ext cx="2503503"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dirty="0"/>
              <a:t>Progressive</a:t>
            </a:r>
          </a:p>
        </p:txBody>
      </p:sp>
      <p:sp>
        <p:nvSpPr>
          <p:cNvPr id="10" name="Rectangle 9">
            <a:extLst>
              <a:ext uri="{FF2B5EF4-FFF2-40B4-BE49-F238E27FC236}">
                <a16:creationId xmlns:a16="http://schemas.microsoft.com/office/drawing/2014/main" id="{1825CA74-1F52-4EBF-86E0-26777C015E8A}"/>
              </a:ext>
            </a:extLst>
          </p:cNvPr>
          <p:cNvSpPr/>
          <p:nvPr/>
        </p:nvSpPr>
        <p:spPr>
          <a:xfrm>
            <a:off x="2894120" y="3302493"/>
            <a:ext cx="6178859" cy="461665"/>
          </a:xfrm>
          <a:prstGeom prst="rect">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68F1BF4-F527-4555-851A-154B5AD30000}"/>
              </a:ext>
            </a:extLst>
          </p:cNvPr>
          <p:cNvSpPr/>
          <p:nvPr/>
        </p:nvSpPr>
        <p:spPr>
          <a:xfrm>
            <a:off x="5760867" y="527268"/>
            <a:ext cx="445363" cy="5940088"/>
          </a:xfrm>
          <a:prstGeom prst="rect">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13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7D3B588-C459-481C-B2D0-A8FAE4454139}"/>
              </a:ext>
            </a:extLst>
          </p:cNvPr>
          <p:cNvPicPr>
            <a:picLocks noChangeAspect="1"/>
          </p:cNvPicPr>
          <p:nvPr/>
        </p:nvPicPr>
        <p:blipFill>
          <a:blip r:embed="rId2"/>
          <a:stretch>
            <a:fillRect/>
          </a:stretch>
        </p:blipFill>
        <p:spPr>
          <a:xfrm>
            <a:off x="2159776" y="0"/>
            <a:ext cx="7872448" cy="6858000"/>
          </a:xfrm>
          <a:prstGeom prst="rect">
            <a:avLst/>
          </a:prstGeom>
        </p:spPr>
      </p:pic>
      <p:cxnSp>
        <p:nvCxnSpPr>
          <p:cNvPr id="5" name="Straight Arrow Connector 4">
            <a:extLst>
              <a:ext uri="{FF2B5EF4-FFF2-40B4-BE49-F238E27FC236}">
                <a16:creationId xmlns:a16="http://schemas.microsoft.com/office/drawing/2014/main" id="{32B24E22-B530-4761-B3A4-769D45DC79D6}"/>
              </a:ext>
            </a:extLst>
          </p:cNvPr>
          <p:cNvCxnSpPr>
            <a:cxnSpLocks/>
          </p:cNvCxnSpPr>
          <p:nvPr/>
        </p:nvCxnSpPr>
        <p:spPr>
          <a:xfrm>
            <a:off x="1836734" y="1175777"/>
            <a:ext cx="5593876" cy="2117839"/>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476A203B-F287-42C4-943E-F7BF16047750}"/>
              </a:ext>
            </a:extLst>
          </p:cNvPr>
          <p:cNvSpPr txBox="1"/>
          <p:nvPr/>
        </p:nvSpPr>
        <p:spPr>
          <a:xfrm>
            <a:off x="204186" y="499199"/>
            <a:ext cx="1940178" cy="830997"/>
          </a:xfrm>
          <a:prstGeom prst="rect">
            <a:avLst/>
          </a:prstGeom>
          <a:noFill/>
        </p:spPr>
        <p:txBody>
          <a:bodyPr wrap="square" rtlCol="0">
            <a:spAutoFit/>
          </a:bodyPr>
          <a:lstStyle/>
          <a:p>
            <a:r>
              <a:rPr lang="en-GB" sz="2400" dirty="0"/>
              <a:t>Plan to lower taxes</a:t>
            </a:r>
          </a:p>
        </p:txBody>
      </p:sp>
      <p:cxnSp>
        <p:nvCxnSpPr>
          <p:cNvPr id="7" name="Straight Arrow Connector 6">
            <a:extLst>
              <a:ext uri="{FF2B5EF4-FFF2-40B4-BE49-F238E27FC236}">
                <a16:creationId xmlns:a16="http://schemas.microsoft.com/office/drawing/2014/main" id="{D2BEDDAD-5477-4AAF-A0E3-2065E77AA17B}"/>
              </a:ext>
            </a:extLst>
          </p:cNvPr>
          <p:cNvCxnSpPr>
            <a:cxnSpLocks/>
          </p:cNvCxnSpPr>
          <p:nvPr/>
        </p:nvCxnSpPr>
        <p:spPr>
          <a:xfrm>
            <a:off x="1083076" y="2234697"/>
            <a:ext cx="3550596" cy="1058919"/>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353D197B-8F1A-4D56-B16D-A1BD30432170}"/>
              </a:ext>
            </a:extLst>
          </p:cNvPr>
          <p:cNvSpPr txBox="1"/>
          <p:nvPr/>
        </p:nvSpPr>
        <p:spPr>
          <a:xfrm>
            <a:off x="265858" y="1639538"/>
            <a:ext cx="1940178" cy="461665"/>
          </a:xfrm>
          <a:prstGeom prst="rect">
            <a:avLst/>
          </a:prstGeom>
          <a:noFill/>
        </p:spPr>
        <p:txBody>
          <a:bodyPr wrap="square" rtlCol="0">
            <a:spAutoFit/>
          </a:bodyPr>
          <a:lstStyle/>
          <a:p>
            <a:r>
              <a:rPr lang="en-GB" sz="2400" dirty="0"/>
              <a:t>Raising taxes</a:t>
            </a:r>
          </a:p>
        </p:txBody>
      </p:sp>
      <p:sp>
        <p:nvSpPr>
          <p:cNvPr id="11" name="TextBox 10">
            <a:extLst>
              <a:ext uri="{FF2B5EF4-FFF2-40B4-BE49-F238E27FC236}">
                <a16:creationId xmlns:a16="http://schemas.microsoft.com/office/drawing/2014/main" id="{33E4DBD9-D494-4320-9415-A30E2FDD5FCC}"/>
              </a:ext>
            </a:extLst>
          </p:cNvPr>
          <p:cNvSpPr txBox="1"/>
          <p:nvPr/>
        </p:nvSpPr>
        <p:spPr>
          <a:xfrm>
            <a:off x="204186" y="4469393"/>
            <a:ext cx="2456091" cy="2308324"/>
          </a:xfrm>
          <a:prstGeom prst="rect">
            <a:avLst/>
          </a:prstGeom>
          <a:noFill/>
        </p:spPr>
        <p:txBody>
          <a:bodyPr wrap="square" rtlCol="0">
            <a:spAutoFit/>
          </a:bodyPr>
          <a:lstStyle/>
          <a:p>
            <a:r>
              <a:rPr lang="en-GB" sz="2400" dirty="0"/>
              <a:t>Changing how the country works</a:t>
            </a:r>
          </a:p>
          <a:p>
            <a:r>
              <a:rPr lang="en-GB" sz="2400" dirty="0"/>
              <a:t>(</a:t>
            </a:r>
            <a:r>
              <a:rPr lang="en-GB" sz="2400" i="1" dirty="0"/>
              <a:t>Changing the voting system or moving to net zero quickly)</a:t>
            </a:r>
            <a:endParaRPr lang="en-GB" sz="2400" dirty="0"/>
          </a:p>
        </p:txBody>
      </p:sp>
      <p:cxnSp>
        <p:nvCxnSpPr>
          <p:cNvPr id="12" name="Straight Arrow Connector 11">
            <a:extLst>
              <a:ext uri="{FF2B5EF4-FFF2-40B4-BE49-F238E27FC236}">
                <a16:creationId xmlns:a16="http://schemas.microsoft.com/office/drawing/2014/main" id="{6E3F1F8F-A948-4872-861C-5FC9FEA26806}"/>
              </a:ext>
            </a:extLst>
          </p:cNvPr>
          <p:cNvCxnSpPr>
            <a:cxnSpLocks/>
          </p:cNvCxnSpPr>
          <p:nvPr/>
        </p:nvCxnSpPr>
        <p:spPr>
          <a:xfrm>
            <a:off x="1235947" y="4207340"/>
            <a:ext cx="4419129" cy="755278"/>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67CA8CE3-CCED-427C-8866-C707814E74E6}"/>
              </a:ext>
            </a:extLst>
          </p:cNvPr>
          <p:cNvSpPr txBox="1"/>
          <p:nvPr/>
        </p:nvSpPr>
        <p:spPr>
          <a:xfrm>
            <a:off x="9985964" y="711202"/>
            <a:ext cx="1940178" cy="3046988"/>
          </a:xfrm>
          <a:prstGeom prst="rect">
            <a:avLst/>
          </a:prstGeom>
          <a:noFill/>
        </p:spPr>
        <p:txBody>
          <a:bodyPr wrap="square" rtlCol="0">
            <a:spAutoFit/>
          </a:bodyPr>
          <a:lstStyle/>
          <a:p>
            <a:r>
              <a:rPr lang="en-GB" sz="2400" dirty="0"/>
              <a:t>Going back to how things ‘used to be’</a:t>
            </a:r>
          </a:p>
          <a:p>
            <a:r>
              <a:rPr lang="en-GB" sz="2400" dirty="0"/>
              <a:t>(</a:t>
            </a:r>
            <a:r>
              <a:rPr lang="en-GB" sz="2400" i="1" dirty="0"/>
              <a:t>marriage should only be between a man and a woman)</a:t>
            </a:r>
            <a:endParaRPr lang="en-GB" sz="2400" dirty="0"/>
          </a:p>
        </p:txBody>
      </p:sp>
      <p:cxnSp>
        <p:nvCxnSpPr>
          <p:cNvPr id="13" name="Straight Arrow Connector 12">
            <a:extLst>
              <a:ext uri="{FF2B5EF4-FFF2-40B4-BE49-F238E27FC236}">
                <a16:creationId xmlns:a16="http://schemas.microsoft.com/office/drawing/2014/main" id="{677558EF-F3E0-4637-B97C-91CABC3A77A9}"/>
              </a:ext>
            </a:extLst>
          </p:cNvPr>
          <p:cNvCxnSpPr>
            <a:cxnSpLocks/>
          </p:cNvCxnSpPr>
          <p:nvPr/>
        </p:nvCxnSpPr>
        <p:spPr>
          <a:xfrm flipH="1" flipV="1">
            <a:off x="6174873" y="1639539"/>
            <a:ext cx="3356767" cy="154418"/>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813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BABEC-4DE1-4812-94B3-8DB77FF2AE37}"/>
              </a:ext>
            </a:extLst>
          </p:cNvPr>
          <p:cNvSpPr>
            <a:spLocks noGrp="1"/>
          </p:cNvSpPr>
          <p:nvPr>
            <p:ph type="title"/>
          </p:nvPr>
        </p:nvSpPr>
        <p:spPr/>
        <p:txBody>
          <a:bodyPr/>
          <a:lstStyle/>
          <a:p>
            <a:r>
              <a:rPr lang="en-GB" dirty="0"/>
              <a:t>Political party Manifestos</a:t>
            </a:r>
          </a:p>
        </p:txBody>
      </p:sp>
      <p:sp>
        <p:nvSpPr>
          <p:cNvPr id="3" name="Content Placeholder 2">
            <a:extLst>
              <a:ext uri="{FF2B5EF4-FFF2-40B4-BE49-F238E27FC236}">
                <a16:creationId xmlns:a16="http://schemas.microsoft.com/office/drawing/2014/main" id="{33D64A67-9E2D-409B-B36E-88F11BC5F3F6}"/>
              </a:ext>
            </a:extLst>
          </p:cNvPr>
          <p:cNvSpPr>
            <a:spLocks noGrp="1"/>
          </p:cNvSpPr>
          <p:nvPr>
            <p:ph idx="1"/>
          </p:nvPr>
        </p:nvSpPr>
        <p:spPr/>
        <p:txBody>
          <a:bodyPr>
            <a:normAutofit/>
          </a:bodyPr>
          <a:lstStyle/>
          <a:p>
            <a:r>
              <a:rPr lang="en-GB" sz="3600" dirty="0"/>
              <a:t>You will be given a political party manifesto with the political party name removed. </a:t>
            </a:r>
          </a:p>
          <a:p>
            <a:r>
              <a:rPr lang="en-GB" sz="3600" dirty="0"/>
              <a:t>Tasks:</a:t>
            </a:r>
          </a:p>
          <a:p>
            <a:pPr marL="514350" indent="-514350">
              <a:buFont typeface="+mj-lt"/>
              <a:buAutoNum type="arabicPeriod"/>
            </a:pPr>
            <a:r>
              <a:rPr lang="en-GB" sz="3600" dirty="0"/>
              <a:t>Read through the main policies</a:t>
            </a:r>
          </a:p>
          <a:p>
            <a:pPr marL="514350" indent="-514350">
              <a:buFont typeface="+mj-lt"/>
              <a:buAutoNum type="arabicPeriod"/>
            </a:pPr>
            <a:r>
              <a:rPr lang="en-GB" sz="3600" dirty="0"/>
              <a:t>Try to plot it on the spectrum</a:t>
            </a:r>
          </a:p>
          <a:p>
            <a:pPr marL="514350" indent="-514350">
              <a:buFont typeface="+mj-lt"/>
              <a:buAutoNum type="arabicPeriod"/>
            </a:pPr>
            <a:r>
              <a:rPr lang="en-GB" sz="3600" dirty="0"/>
              <a:t>Can you work out which political party is which?</a:t>
            </a:r>
          </a:p>
        </p:txBody>
      </p:sp>
      <p:pic>
        <p:nvPicPr>
          <p:cNvPr id="4" name="Picture 3">
            <a:extLst>
              <a:ext uri="{FF2B5EF4-FFF2-40B4-BE49-F238E27FC236}">
                <a16:creationId xmlns:a16="http://schemas.microsoft.com/office/drawing/2014/main" id="{A9938816-3223-45D2-8E1E-2E85D58983F1}"/>
              </a:ext>
            </a:extLst>
          </p:cNvPr>
          <p:cNvPicPr>
            <a:picLocks noChangeAspect="1"/>
          </p:cNvPicPr>
          <p:nvPr/>
        </p:nvPicPr>
        <p:blipFill>
          <a:blip r:embed="rId2"/>
          <a:stretch>
            <a:fillRect/>
          </a:stretch>
        </p:blipFill>
        <p:spPr>
          <a:xfrm>
            <a:off x="334947" y="5497258"/>
            <a:ext cx="1992879" cy="1116012"/>
          </a:xfrm>
          <a:prstGeom prst="rect">
            <a:avLst/>
          </a:prstGeom>
        </p:spPr>
      </p:pic>
      <p:pic>
        <p:nvPicPr>
          <p:cNvPr id="5" name="Picture 4">
            <a:extLst>
              <a:ext uri="{FF2B5EF4-FFF2-40B4-BE49-F238E27FC236}">
                <a16:creationId xmlns:a16="http://schemas.microsoft.com/office/drawing/2014/main" id="{BB0295C2-8D9D-4C91-A7FC-1E0F98F3A718}"/>
              </a:ext>
            </a:extLst>
          </p:cNvPr>
          <p:cNvPicPr>
            <a:picLocks noChangeAspect="1"/>
          </p:cNvPicPr>
          <p:nvPr/>
        </p:nvPicPr>
        <p:blipFill>
          <a:blip r:embed="rId3"/>
          <a:stretch>
            <a:fillRect/>
          </a:stretch>
        </p:blipFill>
        <p:spPr>
          <a:xfrm>
            <a:off x="2712636" y="5863977"/>
            <a:ext cx="3041712" cy="447923"/>
          </a:xfrm>
          <a:prstGeom prst="rect">
            <a:avLst/>
          </a:prstGeom>
        </p:spPr>
      </p:pic>
      <p:pic>
        <p:nvPicPr>
          <p:cNvPr id="6" name="Picture 5">
            <a:extLst>
              <a:ext uri="{FF2B5EF4-FFF2-40B4-BE49-F238E27FC236}">
                <a16:creationId xmlns:a16="http://schemas.microsoft.com/office/drawing/2014/main" id="{750951D2-80D9-49DB-A7A2-F23D477546D9}"/>
              </a:ext>
            </a:extLst>
          </p:cNvPr>
          <p:cNvPicPr>
            <a:picLocks noChangeAspect="1"/>
          </p:cNvPicPr>
          <p:nvPr/>
        </p:nvPicPr>
        <p:blipFill>
          <a:blip r:embed="rId4"/>
          <a:stretch>
            <a:fillRect/>
          </a:stretch>
        </p:blipFill>
        <p:spPr>
          <a:xfrm>
            <a:off x="6007408" y="5590728"/>
            <a:ext cx="948459" cy="1008679"/>
          </a:xfrm>
          <a:prstGeom prst="rect">
            <a:avLst/>
          </a:prstGeom>
        </p:spPr>
      </p:pic>
      <p:pic>
        <p:nvPicPr>
          <p:cNvPr id="7" name="Picture 6">
            <a:extLst>
              <a:ext uri="{FF2B5EF4-FFF2-40B4-BE49-F238E27FC236}">
                <a16:creationId xmlns:a16="http://schemas.microsoft.com/office/drawing/2014/main" id="{062635EF-BEE2-4FA7-B6EB-627E00BFA0AC}"/>
              </a:ext>
            </a:extLst>
          </p:cNvPr>
          <p:cNvPicPr>
            <a:picLocks noChangeAspect="1"/>
          </p:cNvPicPr>
          <p:nvPr/>
        </p:nvPicPr>
        <p:blipFill>
          <a:blip r:embed="rId5"/>
          <a:stretch>
            <a:fillRect/>
          </a:stretch>
        </p:blipFill>
        <p:spPr>
          <a:xfrm>
            <a:off x="7249144" y="5397500"/>
            <a:ext cx="2400300" cy="1095375"/>
          </a:xfrm>
          <a:prstGeom prst="rect">
            <a:avLst/>
          </a:prstGeom>
        </p:spPr>
      </p:pic>
      <p:pic>
        <p:nvPicPr>
          <p:cNvPr id="8" name="Picture 7">
            <a:extLst>
              <a:ext uri="{FF2B5EF4-FFF2-40B4-BE49-F238E27FC236}">
                <a16:creationId xmlns:a16="http://schemas.microsoft.com/office/drawing/2014/main" id="{78ECC60B-B9EA-4F7D-A4E8-6594C6A7372E}"/>
              </a:ext>
            </a:extLst>
          </p:cNvPr>
          <p:cNvPicPr>
            <a:picLocks noChangeAspect="1"/>
          </p:cNvPicPr>
          <p:nvPr/>
        </p:nvPicPr>
        <p:blipFill>
          <a:blip r:embed="rId6"/>
          <a:stretch>
            <a:fillRect/>
          </a:stretch>
        </p:blipFill>
        <p:spPr>
          <a:xfrm>
            <a:off x="9945459" y="5334617"/>
            <a:ext cx="1264790" cy="1264790"/>
          </a:xfrm>
          <a:prstGeom prst="rect">
            <a:avLst/>
          </a:prstGeom>
        </p:spPr>
      </p:pic>
    </p:spTree>
    <p:extLst>
      <p:ext uri="{BB962C8B-B14F-4D97-AF65-F5344CB8AC3E}">
        <p14:creationId xmlns:p14="http://schemas.microsoft.com/office/powerpoint/2010/main" val="286500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A15A14-74CC-422B-A56D-4AD2A7ECF626}"/>
              </a:ext>
            </a:extLst>
          </p:cNvPr>
          <p:cNvSpPr/>
          <p:nvPr/>
        </p:nvSpPr>
        <p:spPr>
          <a:xfrm>
            <a:off x="210105" y="578411"/>
            <a:ext cx="11896078" cy="5750998"/>
          </a:xfrm>
          <a:prstGeom prst="rect">
            <a:avLst/>
          </a:prstGeom>
        </p:spPr>
        <p:txBody>
          <a:bodyPr wrap="square">
            <a:spAutoFit/>
          </a:bodyPr>
          <a:lstStyle/>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Welfare &amp; the economy</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Pledge for a further 2% NI cut BY 2027</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Introduce tougher sanctions rules so people who refuse to take up suitable jobs after 12 months on benefits</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Launching a new Help to Buy scheme, which would give first-time buyers an equity loan of up to 20% </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Deliver 1.6 million well-designed homes in the right places </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NHS &amp; Education</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Increase NHS spending above inflation every year</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Recruit 92,000 new nurses and 28,000 new doctors</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Creating mandatory National Service for all school leavers at 18</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Fund 100,000 high quality apprenticeships</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introduce clear age-limits on what children can be taught and guarantee the contested concept of gender identity is not taught to children.</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Environment</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Deliver net zero by 2050</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Police &amp; Migration</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Back the police, by giving officers new powers and tools to catch criminals, including technology like facial recognition</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Have a legal cap on migration to guarantee that numbers fall every year</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Stop the boats</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Defence &amp; Foreign Policy</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Boost defence spending to 2.5%</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Maintain the Trade and Corporation Agreement with the EU, but do nothing to infringe UK sovereignty </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Rights</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We will maintain the ban on prisoners voting from jail.</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Legislate so that an individual can only have one sex in the eyes of the law in the United Kingdom</a:t>
            </a:r>
          </a:p>
        </p:txBody>
      </p:sp>
      <p:sp>
        <p:nvSpPr>
          <p:cNvPr id="5" name="TextBox 4">
            <a:extLst>
              <a:ext uri="{FF2B5EF4-FFF2-40B4-BE49-F238E27FC236}">
                <a16:creationId xmlns:a16="http://schemas.microsoft.com/office/drawing/2014/main" id="{DF42E526-53BB-4558-865B-60A7E0ED7149}"/>
              </a:ext>
            </a:extLst>
          </p:cNvPr>
          <p:cNvSpPr txBox="1"/>
          <p:nvPr/>
        </p:nvSpPr>
        <p:spPr>
          <a:xfrm>
            <a:off x="1722268" y="186431"/>
            <a:ext cx="9774315" cy="646331"/>
          </a:xfrm>
          <a:prstGeom prst="rect">
            <a:avLst/>
          </a:prstGeom>
          <a:noFill/>
        </p:spPr>
        <p:txBody>
          <a:bodyPr wrap="square" rtlCol="0">
            <a:spAutoFit/>
          </a:bodyPr>
          <a:lstStyle/>
          <a:p>
            <a:r>
              <a:rPr lang="en-GB" dirty="0"/>
              <a:t>Where was it on the political spectrum?</a:t>
            </a:r>
          </a:p>
          <a:p>
            <a:r>
              <a:rPr lang="en-GB" dirty="0"/>
              <a:t>Which political party did you think it was?</a:t>
            </a:r>
          </a:p>
        </p:txBody>
      </p:sp>
      <p:pic>
        <p:nvPicPr>
          <p:cNvPr id="2" name="Picture 1">
            <a:extLst>
              <a:ext uri="{FF2B5EF4-FFF2-40B4-BE49-F238E27FC236}">
                <a16:creationId xmlns:a16="http://schemas.microsoft.com/office/drawing/2014/main" id="{7A43B1E8-43E6-410B-B4E6-B9467E30B6B2}"/>
              </a:ext>
            </a:extLst>
          </p:cNvPr>
          <p:cNvPicPr>
            <a:picLocks noChangeAspect="1"/>
          </p:cNvPicPr>
          <p:nvPr/>
        </p:nvPicPr>
        <p:blipFill>
          <a:blip r:embed="rId2"/>
          <a:stretch>
            <a:fillRect/>
          </a:stretch>
        </p:blipFill>
        <p:spPr>
          <a:xfrm>
            <a:off x="2159776" y="0"/>
            <a:ext cx="7872448" cy="6858000"/>
          </a:xfrm>
          <a:prstGeom prst="rect">
            <a:avLst/>
          </a:prstGeom>
        </p:spPr>
      </p:pic>
      <p:sp>
        <p:nvSpPr>
          <p:cNvPr id="7" name="Rectangle 6">
            <a:extLst>
              <a:ext uri="{FF2B5EF4-FFF2-40B4-BE49-F238E27FC236}">
                <a16:creationId xmlns:a16="http://schemas.microsoft.com/office/drawing/2014/main" id="{346CE89D-ECE8-4B82-AA61-98D071FD3705}"/>
              </a:ext>
            </a:extLst>
          </p:cNvPr>
          <p:cNvSpPr/>
          <p:nvPr/>
        </p:nvSpPr>
        <p:spPr>
          <a:xfrm>
            <a:off x="7066624" y="2492886"/>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1</a:t>
            </a:r>
          </a:p>
        </p:txBody>
      </p:sp>
      <p:pic>
        <p:nvPicPr>
          <p:cNvPr id="8" name="Picture 7">
            <a:extLst>
              <a:ext uri="{FF2B5EF4-FFF2-40B4-BE49-F238E27FC236}">
                <a16:creationId xmlns:a16="http://schemas.microsoft.com/office/drawing/2014/main" id="{D11E8087-53BC-46D6-972C-082287CFC7F0}"/>
              </a:ext>
            </a:extLst>
          </p:cNvPr>
          <p:cNvPicPr>
            <a:picLocks noChangeAspect="1"/>
          </p:cNvPicPr>
          <p:nvPr/>
        </p:nvPicPr>
        <p:blipFill>
          <a:blip r:embed="rId3"/>
          <a:stretch>
            <a:fillRect/>
          </a:stretch>
        </p:blipFill>
        <p:spPr>
          <a:xfrm>
            <a:off x="7717141" y="301841"/>
            <a:ext cx="4389042" cy="646331"/>
          </a:xfrm>
          <a:prstGeom prst="rect">
            <a:avLst/>
          </a:prstGeom>
        </p:spPr>
      </p:pic>
    </p:spTree>
    <p:extLst>
      <p:ext uri="{BB962C8B-B14F-4D97-AF65-F5344CB8AC3E}">
        <p14:creationId xmlns:p14="http://schemas.microsoft.com/office/powerpoint/2010/main" val="403255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3C54C3-2FB4-440B-A341-E5964A857365}"/>
              </a:ext>
            </a:extLst>
          </p:cNvPr>
          <p:cNvSpPr txBox="1"/>
          <p:nvPr/>
        </p:nvSpPr>
        <p:spPr>
          <a:xfrm>
            <a:off x="213065" y="465713"/>
            <a:ext cx="11283518" cy="5016758"/>
          </a:xfrm>
          <a:prstGeom prst="rect">
            <a:avLst/>
          </a:prstGeom>
          <a:noFill/>
        </p:spPr>
        <p:txBody>
          <a:bodyPr wrap="square" rtlCol="0">
            <a:spAutoFit/>
          </a:bodyPr>
          <a:lstStyle/>
          <a:p>
            <a:r>
              <a:rPr lang="en-GB" sz="1000" dirty="0"/>
              <a:t>Welfare &amp; the economy</a:t>
            </a:r>
          </a:p>
          <a:p>
            <a:r>
              <a:rPr lang="en-GB" sz="1000" dirty="0"/>
              <a:t>•	No increase to National Insurance, Income Tax or VAT</a:t>
            </a:r>
          </a:p>
          <a:p>
            <a:r>
              <a:rPr lang="en-GB" sz="1000" dirty="0"/>
              <a:t>•	Change the law to stop tax avoidance</a:t>
            </a:r>
          </a:p>
          <a:p>
            <a:r>
              <a:rPr lang="en-GB" sz="1000" dirty="0"/>
              <a:t>•	Retain the triple lock for the state pension</a:t>
            </a:r>
          </a:p>
          <a:p>
            <a:r>
              <a:rPr lang="en-GB" sz="1000" dirty="0"/>
              <a:t>•	Creation of 1.5 million new homes &amp; Abolish no fault evictions</a:t>
            </a:r>
          </a:p>
          <a:p>
            <a:endParaRPr lang="en-GB" sz="1000" dirty="0"/>
          </a:p>
          <a:p>
            <a:r>
              <a:rPr lang="en-GB" sz="1000" dirty="0"/>
              <a:t>NHS &amp; Education</a:t>
            </a:r>
          </a:p>
          <a:p>
            <a:r>
              <a:rPr lang="en-GB" sz="1000" dirty="0"/>
              <a:t>•	Provide 700,000 more urgent dental appointments and recruit new dentists to areas that need them most</a:t>
            </a:r>
          </a:p>
          <a:p>
            <a:r>
              <a:rPr lang="en-GB" sz="1000" dirty="0"/>
              <a:t>•	Cut NHS waiting times with 40,000 more appointments each week</a:t>
            </a:r>
          </a:p>
          <a:p>
            <a:r>
              <a:rPr lang="en-GB" sz="1000" dirty="0"/>
              <a:t>•	Recruit an additional 8,500 new staff in children and adults mental health services</a:t>
            </a:r>
          </a:p>
          <a:p>
            <a:r>
              <a:rPr lang="en-GB" sz="1000" dirty="0"/>
              <a:t>•	End VAT exclusions for Private Schools</a:t>
            </a:r>
          </a:p>
          <a:p>
            <a:r>
              <a:rPr lang="en-GB" sz="1000" dirty="0"/>
              <a:t>•	Recruit 6,500 new teachers in key subjects</a:t>
            </a:r>
          </a:p>
          <a:p>
            <a:endParaRPr lang="en-GB" sz="1000" dirty="0"/>
          </a:p>
          <a:p>
            <a:r>
              <a:rPr lang="en-GB" sz="1000" dirty="0"/>
              <a:t>Environment</a:t>
            </a:r>
          </a:p>
          <a:p>
            <a:r>
              <a:rPr lang="en-GB" sz="1000" dirty="0"/>
              <a:t>•	Set up Great British Energy, a publicly-owned clean power company, to cut bills for good and boost energy security, paid for by a windfall tax on oil and gas giants</a:t>
            </a:r>
          </a:p>
          <a:p>
            <a:r>
              <a:rPr lang="en-GB" sz="1000" dirty="0"/>
              <a:t>•	Clean power by 2030</a:t>
            </a:r>
          </a:p>
          <a:p>
            <a:endParaRPr lang="en-GB" sz="1000" dirty="0"/>
          </a:p>
          <a:p>
            <a:endParaRPr lang="en-GB" sz="1000" dirty="0"/>
          </a:p>
          <a:p>
            <a:r>
              <a:rPr lang="en-GB" sz="1000" dirty="0"/>
              <a:t>Police &amp; Migration</a:t>
            </a:r>
          </a:p>
          <a:p>
            <a:r>
              <a:rPr lang="en-GB" sz="1000" dirty="0"/>
              <a:t>•	More neighbourhood police by ending wasteful contracts through the Neighbourhood Policing Guarantee</a:t>
            </a:r>
          </a:p>
          <a:p>
            <a:r>
              <a:rPr lang="en-GB" sz="1000" dirty="0"/>
              <a:t>•	Launch a new Border Security Command with hundreds of new specialist investigators and use counter-terror powers to smash criminal boat gangs.</a:t>
            </a:r>
          </a:p>
          <a:p>
            <a:endParaRPr lang="en-GB" sz="1000" dirty="0"/>
          </a:p>
          <a:p>
            <a:r>
              <a:rPr lang="en-GB" sz="1000" dirty="0"/>
              <a:t>Defence &amp; Foreign Policy</a:t>
            </a:r>
          </a:p>
          <a:p>
            <a:r>
              <a:rPr lang="en-GB" sz="1000" dirty="0"/>
              <a:t>•	Commitment to NATO</a:t>
            </a:r>
          </a:p>
          <a:p>
            <a:r>
              <a:rPr lang="en-GB" sz="1000" dirty="0"/>
              <a:t>•	Britain will stay outside of the EU</a:t>
            </a:r>
          </a:p>
          <a:p>
            <a:endParaRPr lang="en-GB" sz="1000" dirty="0"/>
          </a:p>
          <a:p>
            <a:r>
              <a:rPr lang="en-GB" sz="1000" dirty="0"/>
              <a:t>Rights</a:t>
            </a:r>
          </a:p>
          <a:p>
            <a:r>
              <a:rPr lang="en-GB" sz="1000" dirty="0"/>
              <a:t>•	Give 16 and 17 year olds the right to vote </a:t>
            </a:r>
          </a:p>
          <a:p>
            <a:r>
              <a:rPr lang="en-GB" sz="1000" dirty="0"/>
              <a:t>•	Legislation to remove the right of hereditary peers to sit and vote in the House of Lords</a:t>
            </a:r>
          </a:p>
          <a:p>
            <a:r>
              <a:rPr lang="en-GB" sz="1000" dirty="0"/>
              <a:t>•	Replace the House of Lords with an alternative second chamber </a:t>
            </a:r>
          </a:p>
          <a:p>
            <a:r>
              <a:rPr lang="en-GB" sz="1000" dirty="0"/>
              <a:t>•	Protect the Equality Acts single-sex exceptions</a:t>
            </a:r>
          </a:p>
          <a:p>
            <a:endParaRPr lang="en-GB" sz="1000" dirty="0"/>
          </a:p>
        </p:txBody>
      </p:sp>
      <p:sp>
        <p:nvSpPr>
          <p:cNvPr id="5" name="TextBox 4">
            <a:extLst>
              <a:ext uri="{FF2B5EF4-FFF2-40B4-BE49-F238E27FC236}">
                <a16:creationId xmlns:a16="http://schemas.microsoft.com/office/drawing/2014/main" id="{DF42E526-53BB-4558-865B-60A7E0ED7149}"/>
              </a:ext>
            </a:extLst>
          </p:cNvPr>
          <p:cNvSpPr txBox="1"/>
          <p:nvPr/>
        </p:nvSpPr>
        <p:spPr>
          <a:xfrm>
            <a:off x="1722268" y="186431"/>
            <a:ext cx="9774315" cy="646331"/>
          </a:xfrm>
          <a:prstGeom prst="rect">
            <a:avLst/>
          </a:prstGeom>
          <a:noFill/>
        </p:spPr>
        <p:txBody>
          <a:bodyPr wrap="square" rtlCol="0">
            <a:spAutoFit/>
          </a:bodyPr>
          <a:lstStyle/>
          <a:p>
            <a:r>
              <a:rPr lang="en-GB" dirty="0"/>
              <a:t>Where was it on the political spectrum?</a:t>
            </a:r>
          </a:p>
          <a:p>
            <a:r>
              <a:rPr lang="en-GB" dirty="0"/>
              <a:t>Which political party did you think it was?</a:t>
            </a:r>
          </a:p>
        </p:txBody>
      </p:sp>
      <p:pic>
        <p:nvPicPr>
          <p:cNvPr id="3" name="Picture 2">
            <a:extLst>
              <a:ext uri="{FF2B5EF4-FFF2-40B4-BE49-F238E27FC236}">
                <a16:creationId xmlns:a16="http://schemas.microsoft.com/office/drawing/2014/main" id="{687FFFA3-CEC1-4C28-91F8-1E1104DACA12}"/>
              </a:ext>
            </a:extLst>
          </p:cNvPr>
          <p:cNvPicPr>
            <a:picLocks noChangeAspect="1"/>
          </p:cNvPicPr>
          <p:nvPr/>
        </p:nvPicPr>
        <p:blipFill>
          <a:blip r:embed="rId2"/>
          <a:stretch>
            <a:fillRect/>
          </a:stretch>
        </p:blipFill>
        <p:spPr>
          <a:xfrm>
            <a:off x="2159776" y="0"/>
            <a:ext cx="7872448" cy="6858000"/>
          </a:xfrm>
          <a:prstGeom prst="rect">
            <a:avLst/>
          </a:prstGeom>
        </p:spPr>
      </p:pic>
      <p:sp>
        <p:nvSpPr>
          <p:cNvPr id="7" name="Rectangle 6">
            <a:extLst>
              <a:ext uri="{FF2B5EF4-FFF2-40B4-BE49-F238E27FC236}">
                <a16:creationId xmlns:a16="http://schemas.microsoft.com/office/drawing/2014/main" id="{346CE89D-ECE8-4B82-AA61-98D071FD3705}"/>
              </a:ext>
            </a:extLst>
          </p:cNvPr>
          <p:cNvSpPr/>
          <p:nvPr/>
        </p:nvSpPr>
        <p:spPr>
          <a:xfrm>
            <a:off x="7066624" y="2492886"/>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1</a:t>
            </a:r>
          </a:p>
        </p:txBody>
      </p:sp>
      <p:sp>
        <p:nvSpPr>
          <p:cNvPr id="9" name="Rectangle 8">
            <a:extLst>
              <a:ext uri="{FF2B5EF4-FFF2-40B4-BE49-F238E27FC236}">
                <a16:creationId xmlns:a16="http://schemas.microsoft.com/office/drawing/2014/main" id="{B7111D45-AF00-4CD8-BEFA-C38830433B24}"/>
              </a:ext>
            </a:extLst>
          </p:cNvPr>
          <p:cNvSpPr/>
          <p:nvPr/>
        </p:nvSpPr>
        <p:spPr>
          <a:xfrm>
            <a:off x="4897512" y="3870404"/>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2</a:t>
            </a:r>
          </a:p>
        </p:txBody>
      </p:sp>
      <p:pic>
        <p:nvPicPr>
          <p:cNvPr id="10" name="Picture 9">
            <a:extLst>
              <a:ext uri="{FF2B5EF4-FFF2-40B4-BE49-F238E27FC236}">
                <a16:creationId xmlns:a16="http://schemas.microsoft.com/office/drawing/2014/main" id="{5FDC42FF-948F-48E1-ADC9-811CF7F9E23E}"/>
              </a:ext>
            </a:extLst>
          </p:cNvPr>
          <p:cNvPicPr>
            <a:picLocks noChangeAspect="1"/>
          </p:cNvPicPr>
          <p:nvPr/>
        </p:nvPicPr>
        <p:blipFill>
          <a:blip r:embed="rId3"/>
          <a:stretch>
            <a:fillRect/>
          </a:stretch>
        </p:blipFill>
        <p:spPr>
          <a:xfrm>
            <a:off x="8476852" y="71020"/>
            <a:ext cx="3188406" cy="1785507"/>
          </a:xfrm>
          <a:prstGeom prst="rect">
            <a:avLst/>
          </a:prstGeom>
        </p:spPr>
      </p:pic>
    </p:spTree>
    <p:extLst>
      <p:ext uri="{BB962C8B-B14F-4D97-AF65-F5344CB8AC3E}">
        <p14:creationId xmlns:p14="http://schemas.microsoft.com/office/powerpoint/2010/main" val="119222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80">
                                          <p:stCondLst>
                                            <p:cond delay="0"/>
                                          </p:stCondLst>
                                        </p:cTn>
                                        <p:tgtEl>
                                          <p:spTgt spid="9"/>
                                        </p:tgtEl>
                                      </p:cBhvr>
                                    </p:animEffect>
                                    <p:anim calcmode="lin" valueType="num">
                                      <p:cBhvr>
                                        <p:cTn id="3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gtEl>
                                      </p:cBhvr>
                                      <p:to x="100000" y="60000"/>
                                    </p:animScale>
                                    <p:animScale>
                                      <p:cBhvr>
                                        <p:cTn id="37" dur="166" decel="50000">
                                          <p:stCondLst>
                                            <p:cond delay="676"/>
                                          </p:stCondLst>
                                        </p:cTn>
                                        <p:tgtEl>
                                          <p:spTgt spid="9"/>
                                        </p:tgtEl>
                                      </p:cBhvr>
                                      <p:to x="100000" y="100000"/>
                                    </p:animScale>
                                    <p:animScale>
                                      <p:cBhvr>
                                        <p:cTn id="38" dur="26">
                                          <p:stCondLst>
                                            <p:cond delay="1312"/>
                                          </p:stCondLst>
                                        </p:cTn>
                                        <p:tgtEl>
                                          <p:spTgt spid="9"/>
                                        </p:tgtEl>
                                      </p:cBhvr>
                                      <p:to x="100000" y="80000"/>
                                    </p:animScale>
                                    <p:animScale>
                                      <p:cBhvr>
                                        <p:cTn id="39" dur="166" decel="50000">
                                          <p:stCondLst>
                                            <p:cond delay="1338"/>
                                          </p:stCondLst>
                                        </p:cTn>
                                        <p:tgtEl>
                                          <p:spTgt spid="9"/>
                                        </p:tgtEl>
                                      </p:cBhvr>
                                      <p:to x="100000" y="100000"/>
                                    </p:animScale>
                                    <p:animScale>
                                      <p:cBhvr>
                                        <p:cTn id="40" dur="26">
                                          <p:stCondLst>
                                            <p:cond delay="1642"/>
                                          </p:stCondLst>
                                        </p:cTn>
                                        <p:tgtEl>
                                          <p:spTgt spid="9"/>
                                        </p:tgtEl>
                                      </p:cBhvr>
                                      <p:to x="100000" y="90000"/>
                                    </p:animScale>
                                    <p:animScale>
                                      <p:cBhvr>
                                        <p:cTn id="41" dur="166" decel="50000">
                                          <p:stCondLst>
                                            <p:cond delay="1668"/>
                                          </p:stCondLst>
                                        </p:cTn>
                                        <p:tgtEl>
                                          <p:spTgt spid="9"/>
                                        </p:tgtEl>
                                      </p:cBhvr>
                                      <p:to x="100000" y="100000"/>
                                    </p:animScale>
                                    <p:animScale>
                                      <p:cBhvr>
                                        <p:cTn id="42" dur="26">
                                          <p:stCondLst>
                                            <p:cond delay="1808"/>
                                          </p:stCondLst>
                                        </p:cTn>
                                        <p:tgtEl>
                                          <p:spTgt spid="9"/>
                                        </p:tgtEl>
                                      </p:cBhvr>
                                      <p:to x="100000" y="95000"/>
                                    </p:animScale>
                                    <p:animScale>
                                      <p:cBhvr>
                                        <p:cTn id="43" dur="166" decel="50000">
                                          <p:stCondLst>
                                            <p:cond delay="1834"/>
                                          </p:stCondLst>
                                        </p:cTn>
                                        <p:tgtEl>
                                          <p:spTgt spid="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circle(in)">
                                      <p:cBhvr>
                                        <p:cTn id="4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3C54C3-2FB4-440B-A341-E5964A857365}"/>
              </a:ext>
            </a:extLst>
          </p:cNvPr>
          <p:cNvSpPr txBox="1"/>
          <p:nvPr/>
        </p:nvSpPr>
        <p:spPr>
          <a:xfrm>
            <a:off x="213065" y="465713"/>
            <a:ext cx="11283518" cy="6555641"/>
          </a:xfrm>
          <a:prstGeom prst="rect">
            <a:avLst/>
          </a:prstGeom>
          <a:noFill/>
        </p:spPr>
        <p:txBody>
          <a:bodyPr wrap="square" rtlCol="0">
            <a:spAutoFit/>
          </a:bodyPr>
          <a:lstStyle/>
          <a:p>
            <a:r>
              <a:rPr lang="en-GB" sz="1200" dirty="0"/>
              <a:t>Welfare &amp; the economy</a:t>
            </a:r>
          </a:p>
          <a:p>
            <a:r>
              <a:rPr lang="en-GB" sz="1200" dirty="0"/>
              <a:t>•	Tackle personal tax avoidance to raise funds and ‘close loops’</a:t>
            </a:r>
          </a:p>
          <a:p>
            <a:r>
              <a:rPr lang="en-GB" sz="1200" dirty="0"/>
              <a:t>•	Review to create a genuine living wage across all sectors</a:t>
            </a:r>
          </a:p>
          <a:p>
            <a:r>
              <a:rPr lang="en-GB" sz="1200" dirty="0"/>
              <a:t>•	Increasing building of new homes to 380,000 a year across the UK, including 150,000 social homes a year, through new garden cities and community-led development of cities and towns</a:t>
            </a:r>
          </a:p>
          <a:p>
            <a:r>
              <a:rPr lang="en-GB" sz="1200" dirty="0"/>
              <a:t>•	Banning no-fault evictions</a:t>
            </a:r>
          </a:p>
          <a:p>
            <a:r>
              <a:rPr lang="en-GB" sz="1200" dirty="0"/>
              <a:t>•	Support pensioners by protecting the triple lock</a:t>
            </a:r>
          </a:p>
          <a:p>
            <a:endParaRPr lang="en-GB" sz="1200" dirty="0"/>
          </a:p>
          <a:p>
            <a:r>
              <a:rPr lang="en-GB" sz="1200" dirty="0"/>
              <a:t>NHS &amp; Education</a:t>
            </a:r>
          </a:p>
          <a:p>
            <a:r>
              <a:rPr lang="en-GB" sz="1200" dirty="0"/>
              <a:t>•	£8.4 billion package to reform the HNS</a:t>
            </a:r>
          </a:p>
          <a:p>
            <a:r>
              <a:rPr lang="en-GB" sz="1200" dirty="0"/>
              <a:t>•	Give everyone the right to see a GP within seven days, or within 24 hours if they urgently need to, with 8,000 more GPs to deliver on it</a:t>
            </a:r>
          </a:p>
          <a:p>
            <a:r>
              <a:rPr lang="en-GB" sz="1200" dirty="0"/>
              <a:t>•	Extend free school meals to all children in poverty</a:t>
            </a:r>
          </a:p>
          <a:p>
            <a:r>
              <a:rPr lang="en-GB" sz="1200" dirty="0"/>
              <a:t>•	Put a dedicated, qualified mental health professional in every primary and secondary school</a:t>
            </a:r>
          </a:p>
          <a:p>
            <a:r>
              <a:rPr lang="en-GB" sz="1200" dirty="0"/>
              <a:t>•	Increase school and college funding per pupil above the rate of inflation every year</a:t>
            </a:r>
          </a:p>
          <a:p>
            <a:endParaRPr lang="en-GB" sz="1200" dirty="0"/>
          </a:p>
          <a:p>
            <a:r>
              <a:rPr lang="en-GB" sz="1200" dirty="0"/>
              <a:t>Environment</a:t>
            </a:r>
          </a:p>
          <a:p>
            <a:r>
              <a:rPr lang="en-GB" sz="1200" dirty="0"/>
              <a:t>•	Meet the UK’s commitment under the Paris Agreement to reduce emissions by at least 68% from 1990 levels by 2030</a:t>
            </a:r>
          </a:p>
          <a:p>
            <a:r>
              <a:rPr lang="en-GB" sz="1200" dirty="0"/>
              <a:t>•	Introduce a ban on new coal mines.</a:t>
            </a:r>
          </a:p>
          <a:p>
            <a:endParaRPr lang="en-GB" sz="1200" dirty="0"/>
          </a:p>
          <a:p>
            <a:endParaRPr lang="en-GB" sz="1200" dirty="0"/>
          </a:p>
          <a:p>
            <a:r>
              <a:rPr lang="en-GB" sz="1200" dirty="0"/>
              <a:t>Police &amp; Migration</a:t>
            </a:r>
          </a:p>
          <a:p>
            <a:r>
              <a:rPr lang="en-GB" sz="1200" dirty="0"/>
              <a:t>•	Restore proper community policing</a:t>
            </a:r>
          </a:p>
          <a:p>
            <a:r>
              <a:rPr lang="en-GB" sz="1200" dirty="0"/>
              <a:t>•	End prison overcrowding. 	</a:t>
            </a:r>
          </a:p>
          <a:p>
            <a:r>
              <a:rPr lang="en-GB" sz="1200" dirty="0"/>
              <a:t>•	Fix the Work Visa System to help address the labour shortages</a:t>
            </a:r>
          </a:p>
          <a:p>
            <a:endParaRPr lang="en-GB" sz="1200" dirty="0"/>
          </a:p>
          <a:p>
            <a:endParaRPr lang="en-GB" sz="1200" dirty="0"/>
          </a:p>
          <a:p>
            <a:r>
              <a:rPr lang="en-GB" sz="1200" dirty="0"/>
              <a:t>Defence &amp; Foreign Policy</a:t>
            </a:r>
          </a:p>
          <a:p>
            <a:r>
              <a:rPr lang="en-GB" sz="1200" dirty="0"/>
              <a:t>•	</a:t>
            </a:r>
            <a:r>
              <a:rPr lang="en-GB" sz="1200" dirty="0" err="1"/>
              <a:t>Rejoin</a:t>
            </a:r>
            <a:r>
              <a:rPr lang="en-GB" sz="1200" dirty="0"/>
              <a:t> the Single Market</a:t>
            </a:r>
          </a:p>
          <a:p>
            <a:r>
              <a:rPr lang="en-GB" sz="1200" dirty="0"/>
              <a:t>•	Longer term, </a:t>
            </a:r>
            <a:r>
              <a:rPr lang="en-GB" sz="1200" dirty="0" err="1"/>
              <a:t>Rejoin</a:t>
            </a:r>
            <a:r>
              <a:rPr lang="en-GB" sz="1200" dirty="0"/>
              <a:t> the EU</a:t>
            </a:r>
          </a:p>
          <a:p>
            <a:r>
              <a:rPr lang="en-GB" sz="1200" dirty="0"/>
              <a:t>•	Spend at least 2.5% of GDP on defence</a:t>
            </a:r>
          </a:p>
          <a:p>
            <a:endParaRPr lang="en-GB" sz="1200" dirty="0"/>
          </a:p>
          <a:p>
            <a:r>
              <a:rPr lang="en-GB" sz="1200" dirty="0"/>
              <a:t>Rights</a:t>
            </a:r>
          </a:p>
          <a:p>
            <a:r>
              <a:rPr lang="en-GB" sz="1200" dirty="0"/>
              <a:t>•	Giving 16- and 17-year-olds the right to vote</a:t>
            </a:r>
          </a:p>
          <a:p>
            <a:r>
              <a:rPr lang="en-GB" sz="1200" dirty="0"/>
              <a:t>•	Reform the House of Lords</a:t>
            </a:r>
          </a:p>
          <a:p>
            <a:r>
              <a:rPr lang="en-GB" sz="1200" dirty="0"/>
              <a:t>•	Reform the gender recognition process to remove the requirement for medical reports, recognise non-binary identities in law, and remove the spousal veto</a:t>
            </a:r>
          </a:p>
        </p:txBody>
      </p:sp>
      <p:sp>
        <p:nvSpPr>
          <p:cNvPr id="5" name="TextBox 4">
            <a:extLst>
              <a:ext uri="{FF2B5EF4-FFF2-40B4-BE49-F238E27FC236}">
                <a16:creationId xmlns:a16="http://schemas.microsoft.com/office/drawing/2014/main" id="{DF42E526-53BB-4558-865B-60A7E0ED7149}"/>
              </a:ext>
            </a:extLst>
          </p:cNvPr>
          <p:cNvSpPr txBox="1"/>
          <p:nvPr/>
        </p:nvSpPr>
        <p:spPr>
          <a:xfrm>
            <a:off x="1722268" y="186431"/>
            <a:ext cx="9774315" cy="646331"/>
          </a:xfrm>
          <a:prstGeom prst="rect">
            <a:avLst/>
          </a:prstGeom>
          <a:noFill/>
        </p:spPr>
        <p:txBody>
          <a:bodyPr wrap="square" rtlCol="0">
            <a:spAutoFit/>
          </a:bodyPr>
          <a:lstStyle/>
          <a:p>
            <a:r>
              <a:rPr lang="en-GB" dirty="0"/>
              <a:t>Where was it on the political spectrum?</a:t>
            </a:r>
          </a:p>
          <a:p>
            <a:r>
              <a:rPr lang="en-GB" dirty="0"/>
              <a:t>Which political party did you think it was?</a:t>
            </a:r>
          </a:p>
        </p:txBody>
      </p:sp>
      <p:pic>
        <p:nvPicPr>
          <p:cNvPr id="3" name="Picture 2">
            <a:extLst>
              <a:ext uri="{FF2B5EF4-FFF2-40B4-BE49-F238E27FC236}">
                <a16:creationId xmlns:a16="http://schemas.microsoft.com/office/drawing/2014/main" id="{1EB2EB8F-D1D8-4DD8-974B-47EA639C8808}"/>
              </a:ext>
            </a:extLst>
          </p:cNvPr>
          <p:cNvPicPr>
            <a:picLocks noChangeAspect="1"/>
          </p:cNvPicPr>
          <p:nvPr/>
        </p:nvPicPr>
        <p:blipFill>
          <a:blip r:embed="rId2"/>
          <a:stretch>
            <a:fillRect/>
          </a:stretch>
        </p:blipFill>
        <p:spPr>
          <a:xfrm>
            <a:off x="2159776" y="0"/>
            <a:ext cx="7872448" cy="6858000"/>
          </a:xfrm>
          <a:prstGeom prst="rect">
            <a:avLst/>
          </a:prstGeom>
        </p:spPr>
      </p:pic>
      <p:sp>
        <p:nvSpPr>
          <p:cNvPr id="7" name="Rectangle 6">
            <a:extLst>
              <a:ext uri="{FF2B5EF4-FFF2-40B4-BE49-F238E27FC236}">
                <a16:creationId xmlns:a16="http://schemas.microsoft.com/office/drawing/2014/main" id="{346CE89D-ECE8-4B82-AA61-98D071FD3705}"/>
              </a:ext>
            </a:extLst>
          </p:cNvPr>
          <p:cNvSpPr/>
          <p:nvPr/>
        </p:nvSpPr>
        <p:spPr>
          <a:xfrm>
            <a:off x="7066624" y="2492886"/>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1</a:t>
            </a:r>
          </a:p>
        </p:txBody>
      </p:sp>
      <p:sp>
        <p:nvSpPr>
          <p:cNvPr id="9" name="Rectangle 8">
            <a:extLst>
              <a:ext uri="{FF2B5EF4-FFF2-40B4-BE49-F238E27FC236}">
                <a16:creationId xmlns:a16="http://schemas.microsoft.com/office/drawing/2014/main" id="{B7111D45-AF00-4CD8-BEFA-C38830433B24}"/>
              </a:ext>
            </a:extLst>
          </p:cNvPr>
          <p:cNvSpPr/>
          <p:nvPr/>
        </p:nvSpPr>
        <p:spPr>
          <a:xfrm>
            <a:off x="4897512" y="3870404"/>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2</a:t>
            </a:r>
          </a:p>
        </p:txBody>
      </p:sp>
      <p:sp>
        <p:nvSpPr>
          <p:cNvPr id="8" name="Rectangle 7">
            <a:extLst>
              <a:ext uri="{FF2B5EF4-FFF2-40B4-BE49-F238E27FC236}">
                <a16:creationId xmlns:a16="http://schemas.microsoft.com/office/drawing/2014/main" id="{277B0E70-4CC0-4648-B94D-96E35AEA9018}"/>
              </a:ext>
            </a:extLst>
          </p:cNvPr>
          <p:cNvSpPr/>
          <p:nvPr/>
        </p:nvSpPr>
        <p:spPr>
          <a:xfrm>
            <a:off x="4897511" y="4149686"/>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3</a:t>
            </a:r>
          </a:p>
        </p:txBody>
      </p:sp>
      <p:pic>
        <p:nvPicPr>
          <p:cNvPr id="11" name="Picture 10">
            <a:extLst>
              <a:ext uri="{FF2B5EF4-FFF2-40B4-BE49-F238E27FC236}">
                <a16:creationId xmlns:a16="http://schemas.microsoft.com/office/drawing/2014/main" id="{54F3337C-7EBF-4FD4-856A-C3DFAC2D4129}"/>
              </a:ext>
            </a:extLst>
          </p:cNvPr>
          <p:cNvPicPr>
            <a:picLocks noChangeAspect="1"/>
          </p:cNvPicPr>
          <p:nvPr/>
        </p:nvPicPr>
        <p:blipFill>
          <a:blip r:embed="rId3"/>
          <a:stretch>
            <a:fillRect/>
          </a:stretch>
        </p:blipFill>
        <p:spPr>
          <a:xfrm>
            <a:off x="8593583" y="186431"/>
            <a:ext cx="3080551" cy="1405807"/>
          </a:xfrm>
          <a:prstGeom prst="rect">
            <a:avLst/>
          </a:prstGeom>
        </p:spPr>
      </p:pic>
    </p:spTree>
    <p:extLst>
      <p:ext uri="{BB962C8B-B14F-4D97-AF65-F5344CB8AC3E}">
        <p14:creationId xmlns:p14="http://schemas.microsoft.com/office/powerpoint/2010/main" val="113550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80">
                                          <p:stCondLst>
                                            <p:cond delay="0"/>
                                          </p:stCondLst>
                                        </p:cTn>
                                        <p:tgtEl>
                                          <p:spTgt spid="9"/>
                                        </p:tgtEl>
                                      </p:cBhvr>
                                    </p:animEffect>
                                    <p:anim calcmode="lin" valueType="num">
                                      <p:cBhvr>
                                        <p:cTn id="3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gtEl>
                                      </p:cBhvr>
                                      <p:to x="100000" y="60000"/>
                                    </p:animScale>
                                    <p:animScale>
                                      <p:cBhvr>
                                        <p:cTn id="37" dur="166" decel="50000">
                                          <p:stCondLst>
                                            <p:cond delay="676"/>
                                          </p:stCondLst>
                                        </p:cTn>
                                        <p:tgtEl>
                                          <p:spTgt spid="9"/>
                                        </p:tgtEl>
                                      </p:cBhvr>
                                      <p:to x="100000" y="100000"/>
                                    </p:animScale>
                                    <p:animScale>
                                      <p:cBhvr>
                                        <p:cTn id="38" dur="26">
                                          <p:stCondLst>
                                            <p:cond delay="1312"/>
                                          </p:stCondLst>
                                        </p:cTn>
                                        <p:tgtEl>
                                          <p:spTgt spid="9"/>
                                        </p:tgtEl>
                                      </p:cBhvr>
                                      <p:to x="100000" y="80000"/>
                                    </p:animScale>
                                    <p:animScale>
                                      <p:cBhvr>
                                        <p:cTn id="39" dur="166" decel="50000">
                                          <p:stCondLst>
                                            <p:cond delay="1338"/>
                                          </p:stCondLst>
                                        </p:cTn>
                                        <p:tgtEl>
                                          <p:spTgt spid="9"/>
                                        </p:tgtEl>
                                      </p:cBhvr>
                                      <p:to x="100000" y="100000"/>
                                    </p:animScale>
                                    <p:animScale>
                                      <p:cBhvr>
                                        <p:cTn id="40" dur="26">
                                          <p:stCondLst>
                                            <p:cond delay="1642"/>
                                          </p:stCondLst>
                                        </p:cTn>
                                        <p:tgtEl>
                                          <p:spTgt spid="9"/>
                                        </p:tgtEl>
                                      </p:cBhvr>
                                      <p:to x="100000" y="90000"/>
                                    </p:animScale>
                                    <p:animScale>
                                      <p:cBhvr>
                                        <p:cTn id="41" dur="166" decel="50000">
                                          <p:stCondLst>
                                            <p:cond delay="1668"/>
                                          </p:stCondLst>
                                        </p:cTn>
                                        <p:tgtEl>
                                          <p:spTgt spid="9"/>
                                        </p:tgtEl>
                                      </p:cBhvr>
                                      <p:to x="100000" y="100000"/>
                                    </p:animScale>
                                    <p:animScale>
                                      <p:cBhvr>
                                        <p:cTn id="42" dur="26">
                                          <p:stCondLst>
                                            <p:cond delay="1808"/>
                                          </p:stCondLst>
                                        </p:cTn>
                                        <p:tgtEl>
                                          <p:spTgt spid="9"/>
                                        </p:tgtEl>
                                      </p:cBhvr>
                                      <p:to x="100000" y="95000"/>
                                    </p:animScale>
                                    <p:animScale>
                                      <p:cBhvr>
                                        <p:cTn id="43" dur="166" decel="50000">
                                          <p:stCondLst>
                                            <p:cond delay="1834"/>
                                          </p:stCondLst>
                                        </p:cTn>
                                        <p:tgtEl>
                                          <p:spTgt spid="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80">
                                          <p:stCondLst>
                                            <p:cond delay="0"/>
                                          </p:stCondLst>
                                        </p:cTn>
                                        <p:tgtEl>
                                          <p:spTgt spid="8"/>
                                        </p:tgtEl>
                                      </p:cBhvr>
                                    </p:animEffect>
                                    <p:anim calcmode="lin" valueType="num">
                                      <p:cBhvr>
                                        <p:cTn id="4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4" dur="26">
                                          <p:stCondLst>
                                            <p:cond delay="650"/>
                                          </p:stCondLst>
                                        </p:cTn>
                                        <p:tgtEl>
                                          <p:spTgt spid="8"/>
                                        </p:tgtEl>
                                      </p:cBhvr>
                                      <p:to x="100000" y="60000"/>
                                    </p:animScale>
                                    <p:animScale>
                                      <p:cBhvr>
                                        <p:cTn id="55" dur="166" decel="50000">
                                          <p:stCondLst>
                                            <p:cond delay="676"/>
                                          </p:stCondLst>
                                        </p:cTn>
                                        <p:tgtEl>
                                          <p:spTgt spid="8"/>
                                        </p:tgtEl>
                                      </p:cBhvr>
                                      <p:to x="100000" y="100000"/>
                                    </p:animScale>
                                    <p:animScale>
                                      <p:cBhvr>
                                        <p:cTn id="56" dur="26">
                                          <p:stCondLst>
                                            <p:cond delay="1312"/>
                                          </p:stCondLst>
                                        </p:cTn>
                                        <p:tgtEl>
                                          <p:spTgt spid="8"/>
                                        </p:tgtEl>
                                      </p:cBhvr>
                                      <p:to x="100000" y="80000"/>
                                    </p:animScale>
                                    <p:animScale>
                                      <p:cBhvr>
                                        <p:cTn id="57" dur="166" decel="50000">
                                          <p:stCondLst>
                                            <p:cond delay="1338"/>
                                          </p:stCondLst>
                                        </p:cTn>
                                        <p:tgtEl>
                                          <p:spTgt spid="8"/>
                                        </p:tgtEl>
                                      </p:cBhvr>
                                      <p:to x="100000" y="100000"/>
                                    </p:animScale>
                                    <p:animScale>
                                      <p:cBhvr>
                                        <p:cTn id="58" dur="26">
                                          <p:stCondLst>
                                            <p:cond delay="1642"/>
                                          </p:stCondLst>
                                        </p:cTn>
                                        <p:tgtEl>
                                          <p:spTgt spid="8"/>
                                        </p:tgtEl>
                                      </p:cBhvr>
                                      <p:to x="100000" y="90000"/>
                                    </p:animScale>
                                    <p:animScale>
                                      <p:cBhvr>
                                        <p:cTn id="59" dur="166" decel="50000">
                                          <p:stCondLst>
                                            <p:cond delay="1668"/>
                                          </p:stCondLst>
                                        </p:cTn>
                                        <p:tgtEl>
                                          <p:spTgt spid="8"/>
                                        </p:tgtEl>
                                      </p:cBhvr>
                                      <p:to x="100000" y="100000"/>
                                    </p:animScale>
                                    <p:animScale>
                                      <p:cBhvr>
                                        <p:cTn id="60" dur="26">
                                          <p:stCondLst>
                                            <p:cond delay="1808"/>
                                          </p:stCondLst>
                                        </p:cTn>
                                        <p:tgtEl>
                                          <p:spTgt spid="8"/>
                                        </p:tgtEl>
                                      </p:cBhvr>
                                      <p:to x="100000" y="95000"/>
                                    </p:animScale>
                                    <p:animScale>
                                      <p:cBhvr>
                                        <p:cTn id="61" dur="166" decel="50000">
                                          <p:stCondLst>
                                            <p:cond delay="1834"/>
                                          </p:stCondLst>
                                        </p:cTn>
                                        <p:tgtEl>
                                          <p:spTgt spid="8"/>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circle(in)">
                                      <p:cBhvr>
                                        <p:cTn id="6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3C54C3-2FB4-440B-A341-E5964A857365}"/>
              </a:ext>
            </a:extLst>
          </p:cNvPr>
          <p:cNvSpPr txBox="1"/>
          <p:nvPr/>
        </p:nvSpPr>
        <p:spPr>
          <a:xfrm>
            <a:off x="213065" y="465713"/>
            <a:ext cx="11283518" cy="6186309"/>
          </a:xfrm>
          <a:prstGeom prst="rect">
            <a:avLst/>
          </a:prstGeom>
          <a:noFill/>
        </p:spPr>
        <p:txBody>
          <a:bodyPr wrap="square" rtlCol="0">
            <a:spAutoFit/>
          </a:bodyPr>
          <a:lstStyle/>
          <a:p>
            <a:r>
              <a:rPr lang="en-GB" sz="1200" dirty="0"/>
              <a:t>Party 4 - ‘Our contract with you’</a:t>
            </a:r>
          </a:p>
          <a:p>
            <a:r>
              <a:rPr lang="en-GB" sz="1200" dirty="0"/>
              <a:t>Welfare &amp; the economy</a:t>
            </a:r>
          </a:p>
          <a:p>
            <a:r>
              <a:rPr lang="en-GB" sz="1200" dirty="0"/>
              <a:t>•	Raise Inheritance Tax to only those with above £2million </a:t>
            </a:r>
          </a:p>
          <a:p>
            <a:r>
              <a:rPr lang="en-GB" sz="1200" dirty="0"/>
              <a:t>•	Reform the UK Tax System</a:t>
            </a:r>
          </a:p>
          <a:p>
            <a:r>
              <a:rPr lang="en-GB" sz="1200" dirty="0"/>
              <a:t>•	Enforce a 2-strike rule for job offers for those on benefits, where if they refuse two job offers they lose their benefits</a:t>
            </a:r>
          </a:p>
          <a:p>
            <a:r>
              <a:rPr lang="en-GB" sz="1200" dirty="0"/>
              <a:t>•	Allow married couples with children to have a transferable marriage tax allowance</a:t>
            </a:r>
          </a:p>
          <a:p>
            <a:endParaRPr lang="en-GB" sz="1200" dirty="0"/>
          </a:p>
          <a:p>
            <a:r>
              <a:rPr lang="en-GB" sz="1200" dirty="0"/>
              <a:t>NHS &amp; Education</a:t>
            </a:r>
          </a:p>
          <a:p>
            <a:r>
              <a:rPr lang="en-GB" sz="1200" dirty="0"/>
              <a:t>•	All NHS and Social Care front line staff to pay no income tax for 3 years to improve retention</a:t>
            </a:r>
          </a:p>
          <a:p>
            <a:r>
              <a:rPr lang="en-GB" sz="1200" dirty="0"/>
              <a:t>•	Ban transgender ideology in Primary and Secondary schools, classing teaching of gender identity etc as a ‘safeguarding’ issue</a:t>
            </a:r>
          </a:p>
          <a:p>
            <a:r>
              <a:rPr lang="en-GB" sz="1200" dirty="0"/>
              <a:t>•	Require Single Sex toilet facilities based on biological sex</a:t>
            </a:r>
          </a:p>
          <a:p>
            <a:r>
              <a:rPr lang="en-GB" sz="1200" dirty="0"/>
              <a:t>•	Ban the teaching of Critical Race Theory</a:t>
            </a:r>
          </a:p>
          <a:p>
            <a:endParaRPr lang="en-GB" sz="1200" dirty="0"/>
          </a:p>
          <a:p>
            <a:r>
              <a:rPr lang="en-GB" sz="1200" dirty="0"/>
              <a:t>Environment</a:t>
            </a:r>
          </a:p>
          <a:p>
            <a:r>
              <a:rPr lang="en-GB" sz="1200" dirty="0"/>
              <a:t>•	Scrap Net Zero</a:t>
            </a:r>
          </a:p>
          <a:p>
            <a:r>
              <a:rPr lang="en-GB" sz="1200" dirty="0"/>
              <a:t>•	Scrap Renewable Energy subsidies </a:t>
            </a:r>
          </a:p>
          <a:p>
            <a:r>
              <a:rPr lang="en-GB" sz="1200" dirty="0"/>
              <a:t>•	Focus on cheap, secure energy sources</a:t>
            </a:r>
          </a:p>
          <a:p>
            <a:endParaRPr lang="en-GB" sz="1200" dirty="0"/>
          </a:p>
          <a:p>
            <a:r>
              <a:rPr lang="en-GB" sz="1200" dirty="0"/>
              <a:t>Police &amp; Migration</a:t>
            </a:r>
          </a:p>
          <a:p>
            <a:r>
              <a:rPr lang="en-GB" sz="1200" dirty="0"/>
              <a:t>•	Increase recruitment to go from 235 police officers per 100,000 people to 300 police officers per 100,000 people – equal to 40,000 more police officers over 5 years</a:t>
            </a:r>
          </a:p>
          <a:p>
            <a:r>
              <a:rPr lang="en-GB" sz="1200" dirty="0"/>
              <a:t>•	Scrap all Diversity, Equality and Inclusion Roles</a:t>
            </a:r>
          </a:p>
          <a:p>
            <a:r>
              <a:rPr lang="en-GB" sz="1200" dirty="0"/>
              <a:t>•	Freeze all non-essential immigration</a:t>
            </a:r>
          </a:p>
          <a:p>
            <a:r>
              <a:rPr lang="en-GB" sz="1200" dirty="0"/>
              <a:t>•	Create a 6 point plan to stop the boats</a:t>
            </a:r>
          </a:p>
          <a:p>
            <a:endParaRPr lang="en-GB" sz="1200" dirty="0"/>
          </a:p>
          <a:p>
            <a:r>
              <a:rPr lang="en-GB" sz="1200" dirty="0"/>
              <a:t>Defence &amp; Foreign Policy</a:t>
            </a:r>
          </a:p>
          <a:p>
            <a:r>
              <a:rPr lang="en-GB" sz="1200" dirty="0"/>
              <a:t>•	Leave the European Convention on Human Rights (ECHR)</a:t>
            </a:r>
          </a:p>
          <a:p>
            <a:r>
              <a:rPr lang="en-GB" sz="1200" dirty="0"/>
              <a:t>•	Cut foreign aid by 50%</a:t>
            </a:r>
          </a:p>
          <a:p>
            <a:r>
              <a:rPr lang="en-GB" sz="1200" dirty="0"/>
              <a:t>•	Increase defence spending to 2.5% and then 3% of GDP within 6 years</a:t>
            </a:r>
          </a:p>
          <a:p>
            <a:endParaRPr lang="en-GB" sz="1200" dirty="0"/>
          </a:p>
          <a:p>
            <a:r>
              <a:rPr lang="en-GB" sz="1200" dirty="0"/>
              <a:t>Rights</a:t>
            </a:r>
          </a:p>
          <a:p>
            <a:r>
              <a:rPr lang="en-GB" sz="1200" dirty="0"/>
              <a:t>•	Return to single sex spaces and facilities</a:t>
            </a:r>
          </a:p>
          <a:p>
            <a:r>
              <a:rPr lang="en-GB" sz="1200" dirty="0"/>
              <a:t>•	Replace the Equality Act and scrap all Diversity, Equality and Inclusion rules</a:t>
            </a:r>
          </a:p>
        </p:txBody>
      </p:sp>
      <p:sp>
        <p:nvSpPr>
          <p:cNvPr id="5" name="TextBox 4">
            <a:extLst>
              <a:ext uri="{FF2B5EF4-FFF2-40B4-BE49-F238E27FC236}">
                <a16:creationId xmlns:a16="http://schemas.microsoft.com/office/drawing/2014/main" id="{DF42E526-53BB-4558-865B-60A7E0ED7149}"/>
              </a:ext>
            </a:extLst>
          </p:cNvPr>
          <p:cNvSpPr txBox="1"/>
          <p:nvPr/>
        </p:nvSpPr>
        <p:spPr>
          <a:xfrm>
            <a:off x="1722268" y="186431"/>
            <a:ext cx="9774315" cy="646331"/>
          </a:xfrm>
          <a:prstGeom prst="rect">
            <a:avLst/>
          </a:prstGeom>
          <a:noFill/>
        </p:spPr>
        <p:txBody>
          <a:bodyPr wrap="square" rtlCol="0">
            <a:spAutoFit/>
          </a:bodyPr>
          <a:lstStyle/>
          <a:p>
            <a:r>
              <a:rPr lang="en-GB" dirty="0"/>
              <a:t>Where was it on the political spectrum?</a:t>
            </a:r>
          </a:p>
          <a:p>
            <a:r>
              <a:rPr lang="en-GB" dirty="0"/>
              <a:t>Which political party did you think it was?</a:t>
            </a:r>
          </a:p>
        </p:txBody>
      </p:sp>
      <p:pic>
        <p:nvPicPr>
          <p:cNvPr id="3" name="Picture 2">
            <a:extLst>
              <a:ext uri="{FF2B5EF4-FFF2-40B4-BE49-F238E27FC236}">
                <a16:creationId xmlns:a16="http://schemas.microsoft.com/office/drawing/2014/main" id="{DD2DA629-8DB9-4792-A40D-29E5721C738E}"/>
              </a:ext>
            </a:extLst>
          </p:cNvPr>
          <p:cNvPicPr>
            <a:picLocks noChangeAspect="1"/>
          </p:cNvPicPr>
          <p:nvPr/>
        </p:nvPicPr>
        <p:blipFill>
          <a:blip r:embed="rId2"/>
          <a:stretch>
            <a:fillRect/>
          </a:stretch>
        </p:blipFill>
        <p:spPr>
          <a:xfrm>
            <a:off x="2159776" y="0"/>
            <a:ext cx="7872448" cy="6858000"/>
          </a:xfrm>
          <a:prstGeom prst="rect">
            <a:avLst/>
          </a:prstGeom>
        </p:spPr>
      </p:pic>
      <p:sp>
        <p:nvSpPr>
          <p:cNvPr id="7" name="Rectangle 6">
            <a:extLst>
              <a:ext uri="{FF2B5EF4-FFF2-40B4-BE49-F238E27FC236}">
                <a16:creationId xmlns:a16="http://schemas.microsoft.com/office/drawing/2014/main" id="{346CE89D-ECE8-4B82-AA61-98D071FD3705}"/>
              </a:ext>
            </a:extLst>
          </p:cNvPr>
          <p:cNvSpPr/>
          <p:nvPr/>
        </p:nvSpPr>
        <p:spPr>
          <a:xfrm>
            <a:off x="7066624" y="2492886"/>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1</a:t>
            </a:r>
          </a:p>
        </p:txBody>
      </p:sp>
      <p:sp>
        <p:nvSpPr>
          <p:cNvPr id="9" name="Rectangle 8">
            <a:extLst>
              <a:ext uri="{FF2B5EF4-FFF2-40B4-BE49-F238E27FC236}">
                <a16:creationId xmlns:a16="http://schemas.microsoft.com/office/drawing/2014/main" id="{B7111D45-AF00-4CD8-BEFA-C38830433B24}"/>
              </a:ext>
            </a:extLst>
          </p:cNvPr>
          <p:cNvSpPr/>
          <p:nvPr/>
        </p:nvSpPr>
        <p:spPr>
          <a:xfrm>
            <a:off x="4897512" y="3870404"/>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2</a:t>
            </a:r>
          </a:p>
        </p:txBody>
      </p:sp>
      <p:sp>
        <p:nvSpPr>
          <p:cNvPr id="8" name="Rectangle 7">
            <a:extLst>
              <a:ext uri="{FF2B5EF4-FFF2-40B4-BE49-F238E27FC236}">
                <a16:creationId xmlns:a16="http://schemas.microsoft.com/office/drawing/2014/main" id="{277B0E70-4CC0-4648-B94D-96E35AEA9018}"/>
              </a:ext>
            </a:extLst>
          </p:cNvPr>
          <p:cNvSpPr/>
          <p:nvPr/>
        </p:nvSpPr>
        <p:spPr>
          <a:xfrm>
            <a:off x="4897511" y="4149686"/>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3</a:t>
            </a:r>
          </a:p>
        </p:txBody>
      </p:sp>
      <p:sp>
        <p:nvSpPr>
          <p:cNvPr id="10" name="Rectangle 9">
            <a:extLst>
              <a:ext uri="{FF2B5EF4-FFF2-40B4-BE49-F238E27FC236}">
                <a16:creationId xmlns:a16="http://schemas.microsoft.com/office/drawing/2014/main" id="{AF57E086-FFB1-41F8-BF28-A3838E46DA31}"/>
              </a:ext>
            </a:extLst>
          </p:cNvPr>
          <p:cNvSpPr/>
          <p:nvPr/>
        </p:nvSpPr>
        <p:spPr>
          <a:xfrm>
            <a:off x="7665867" y="1332651"/>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4</a:t>
            </a:r>
          </a:p>
        </p:txBody>
      </p:sp>
      <p:pic>
        <p:nvPicPr>
          <p:cNvPr id="12" name="Picture 11">
            <a:extLst>
              <a:ext uri="{FF2B5EF4-FFF2-40B4-BE49-F238E27FC236}">
                <a16:creationId xmlns:a16="http://schemas.microsoft.com/office/drawing/2014/main" id="{89D39F5A-87B0-48F8-B22F-2318081089A7}"/>
              </a:ext>
            </a:extLst>
          </p:cNvPr>
          <p:cNvPicPr>
            <a:picLocks noChangeAspect="1"/>
          </p:cNvPicPr>
          <p:nvPr/>
        </p:nvPicPr>
        <p:blipFill>
          <a:blip r:embed="rId3"/>
          <a:stretch>
            <a:fillRect/>
          </a:stretch>
        </p:blipFill>
        <p:spPr>
          <a:xfrm>
            <a:off x="9590351" y="67860"/>
            <a:ext cx="1844087" cy="1844087"/>
          </a:xfrm>
          <a:prstGeom prst="rect">
            <a:avLst/>
          </a:prstGeom>
        </p:spPr>
      </p:pic>
    </p:spTree>
    <p:extLst>
      <p:ext uri="{BB962C8B-B14F-4D97-AF65-F5344CB8AC3E}">
        <p14:creationId xmlns:p14="http://schemas.microsoft.com/office/powerpoint/2010/main" val="332103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80">
                                          <p:stCondLst>
                                            <p:cond delay="0"/>
                                          </p:stCondLst>
                                        </p:cTn>
                                        <p:tgtEl>
                                          <p:spTgt spid="9"/>
                                        </p:tgtEl>
                                      </p:cBhvr>
                                    </p:animEffect>
                                    <p:anim calcmode="lin" valueType="num">
                                      <p:cBhvr>
                                        <p:cTn id="3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gtEl>
                                      </p:cBhvr>
                                      <p:to x="100000" y="60000"/>
                                    </p:animScale>
                                    <p:animScale>
                                      <p:cBhvr>
                                        <p:cTn id="37" dur="166" decel="50000">
                                          <p:stCondLst>
                                            <p:cond delay="676"/>
                                          </p:stCondLst>
                                        </p:cTn>
                                        <p:tgtEl>
                                          <p:spTgt spid="9"/>
                                        </p:tgtEl>
                                      </p:cBhvr>
                                      <p:to x="100000" y="100000"/>
                                    </p:animScale>
                                    <p:animScale>
                                      <p:cBhvr>
                                        <p:cTn id="38" dur="26">
                                          <p:stCondLst>
                                            <p:cond delay="1312"/>
                                          </p:stCondLst>
                                        </p:cTn>
                                        <p:tgtEl>
                                          <p:spTgt spid="9"/>
                                        </p:tgtEl>
                                      </p:cBhvr>
                                      <p:to x="100000" y="80000"/>
                                    </p:animScale>
                                    <p:animScale>
                                      <p:cBhvr>
                                        <p:cTn id="39" dur="166" decel="50000">
                                          <p:stCondLst>
                                            <p:cond delay="1338"/>
                                          </p:stCondLst>
                                        </p:cTn>
                                        <p:tgtEl>
                                          <p:spTgt spid="9"/>
                                        </p:tgtEl>
                                      </p:cBhvr>
                                      <p:to x="100000" y="100000"/>
                                    </p:animScale>
                                    <p:animScale>
                                      <p:cBhvr>
                                        <p:cTn id="40" dur="26">
                                          <p:stCondLst>
                                            <p:cond delay="1642"/>
                                          </p:stCondLst>
                                        </p:cTn>
                                        <p:tgtEl>
                                          <p:spTgt spid="9"/>
                                        </p:tgtEl>
                                      </p:cBhvr>
                                      <p:to x="100000" y="90000"/>
                                    </p:animScale>
                                    <p:animScale>
                                      <p:cBhvr>
                                        <p:cTn id="41" dur="166" decel="50000">
                                          <p:stCondLst>
                                            <p:cond delay="1668"/>
                                          </p:stCondLst>
                                        </p:cTn>
                                        <p:tgtEl>
                                          <p:spTgt spid="9"/>
                                        </p:tgtEl>
                                      </p:cBhvr>
                                      <p:to x="100000" y="100000"/>
                                    </p:animScale>
                                    <p:animScale>
                                      <p:cBhvr>
                                        <p:cTn id="42" dur="26">
                                          <p:stCondLst>
                                            <p:cond delay="1808"/>
                                          </p:stCondLst>
                                        </p:cTn>
                                        <p:tgtEl>
                                          <p:spTgt spid="9"/>
                                        </p:tgtEl>
                                      </p:cBhvr>
                                      <p:to x="100000" y="95000"/>
                                    </p:animScale>
                                    <p:animScale>
                                      <p:cBhvr>
                                        <p:cTn id="43" dur="166" decel="50000">
                                          <p:stCondLst>
                                            <p:cond delay="1834"/>
                                          </p:stCondLst>
                                        </p:cTn>
                                        <p:tgtEl>
                                          <p:spTgt spid="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80">
                                          <p:stCondLst>
                                            <p:cond delay="0"/>
                                          </p:stCondLst>
                                        </p:cTn>
                                        <p:tgtEl>
                                          <p:spTgt spid="8"/>
                                        </p:tgtEl>
                                      </p:cBhvr>
                                    </p:animEffect>
                                    <p:anim calcmode="lin" valueType="num">
                                      <p:cBhvr>
                                        <p:cTn id="4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4" dur="26">
                                          <p:stCondLst>
                                            <p:cond delay="650"/>
                                          </p:stCondLst>
                                        </p:cTn>
                                        <p:tgtEl>
                                          <p:spTgt spid="8"/>
                                        </p:tgtEl>
                                      </p:cBhvr>
                                      <p:to x="100000" y="60000"/>
                                    </p:animScale>
                                    <p:animScale>
                                      <p:cBhvr>
                                        <p:cTn id="55" dur="166" decel="50000">
                                          <p:stCondLst>
                                            <p:cond delay="676"/>
                                          </p:stCondLst>
                                        </p:cTn>
                                        <p:tgtEl>
                                          <p:spTgt spid="8"/>
                                        </p:tgtEl>
                                      </p:cBhvr>
                                      <p:to x="100000" y="100000"/>
                                    </p:animScale>
                                    <p:animScale>
                                      <p:cBhvr>
                                        <p:cTn id="56" dur="26">
                                          <p:stCondLst>
                                            <p:cond delay="1312"/>
                                          </p:stCondLst>
                                        </p:cTn>
                                        <p:tgtEl>
                                          <p:spTgt spid="8"/>
                                        </p:tgtEl>
                                      </p:cBhvr>
                                      <p:to x="100000" y="80000"/>
                                    </p:animScale>
                                    <p:animScale>
                                      <p:cBhvr>
                                        <p:cTn id="57" dur="166" decel="50000">
                                          <p:stCondLst>
                                            <p:cond delay="1338"/>
                                          </p:stCondLst>
                                        </p:cTn>
                                        <p:tgtEl>
                                          <p:spTgt spid="8"/>
                                        </p:tgtEl>
                                      </p:cBhvr>
                                      <p:to x="100000" y="100000"/>
                                    </p:animScale>
                                    <p:animScale>
                                      <p:cBhvr>
                                        <p:cTn id="58" dur="26">
                                          <p:stCondLst>
                                            <p:cond delay="1642"/>
                                          </p:stCondLst>
                                        </p:cTn>
                                        <p:tgtEl>
                                          <p:spTgt spid="8"/>
                                        </p:tgtEl>
                                      </p:cBhvr>
                                      <p:to x="100000" y="90000"/>
                                    </p:animScale>
                                    <p:animScale>
                                      <p:cBhvr>
                                        <p:cTn id="59" dur="166" decel="50000">
                                          <p:stCondLst>
                                            <p:cond delay="1668"/>
                                          </p:stCondLst>
                                        </p:cTn>
                                        <p:tgtEl>
                                          <p:spTgt spid="8"/>
                                        </p:tgtEl>
                                      </p:cBhvr>
                                      <p:to x="100000" y="100000"/>
                                    </p:animScale>
                                    <p:animScale>
                                      <p:cBhvr>
                                        <p:cTn id="60" dur="26">
                                          <p:stCondLst>
                                            <p:cond delay="1808"/>
                                          </p:stCondLst>
                                        </p:cTn>
                                        <p:tgtEl>
                                          <p:spTgt spid="8"/>
                                        </p:tgtEl>
                                      </p:cBhvr>
                                      <p:to x="100000" y="95000"/>
                                    </p:animScale>
                                    <p:animScale>
                                      <p:cBhvr>
                                        <p:cTn id="61" dur="166" decel="50000">
                                          <p:stCondLst>
                                            <p:cond delay="1834"/>
                                          </p:stCondLst>
                                        </p:cTn>
                                        <p:tgtEl>
                                          <p:spTgt spid="8"/>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down)">
                                      <p:cBhvr>
                                        <p:cTn id="66" dur="580">
                                          <p:stCondLst>
                                            <p:cond delay="0"/>
                                          </p:stCondLst>
                                        </p:cTn>
                                        <p:tgtEl>
                                          <p:spTgt spid="10"/>
                                        </p:tgtEl>
                                      </p:cBhvr>
                                    </p:animEffect>
                                    <p:anim calcmode="lin" valueType="num">
                                      <p:cBhvr>
                                        <p:cTn id="6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2" dur="26">
                                          <p:stCondLst>
                                            <p:cond delay="650"/>
                                          </p:stCondLst>
                                        </p:cTn>
                                        <p:tgtEl>
                                          <p:spTgt spid="10"/>
                                        </p:tgtEl>
                                      </p:cBhvr>
                                      <p:to x="100000" y="60000"/>
                                    </p:animScale>
                                    <p:animScale>
                                      <p:cBhvr>
                                        <p:cTn id="73" dur="166" decel="50000">
                                          <p:stCondLst>
                                            <p:cond delay="676"/>
                                          </p:stCondLst>
                                        </p:cTn>
                                        <p:tgtEl>
                                          <p:spTgt spid="10"/>
                                        </p:tgtEl>
                                      </p:cBhvr>
                                      <p:to x="100000" y="100000"/>
                                    </p:animScale>
                                    <p:animScale>
                                      <p:cBhvr>
                                        <p:cTn id="74" dur="26">
                                          <p:stCondLst>
                                            <p:cond delay="1312"/>
                                          </p:stCondLst>
                                        </p:cTn>
                                        <p:tgtEl>
                                          <p:spTgt spid="10"/>
                                        </p:tgtEl>
                                      </p:cBhvr>
                                      <p:to x="100000" y="80000"/>
                                    </p:animScale>
                                    <p:animScale>
                                      <p:cBhvr>
                                        <p:cTn id="75" dur="166" decel="50000">
                                          <p:stCondLst>
                                            <p:cond delay="1338"/>
                                          </p:stCondLst>
                                        </p:cTn>
                                        <p:tgtEl>
                                          <p:spTgt spid="10"/>
                                        </p:tgtEl>
                                      </p:cBhvr>
                                      <p:to x="100000" y="100000"/>
                                    </p:animScale>
                                    <p:animScale>
                                      <p:cBhvr>
                                        <p:cTn id="76" dur="26">
                                          <p:stCondLst>
                                            <p:cond delay="1642"/>
                                          </p:stCondLst>
                                        </p:cTn>
                                        <p:tgtEl>
                                          <p:spTgt spid="10"/>
                                        </p:tgtEl>
                                      </p:cBhvr>
                                      <p:to x="100000" y="90000"/>
                                    </p:animScale>
                                    <p:animScale>
                                      <p:cBhvr>
                                        <p:cTn id="77" dur="166" decel="50000">
                                          <p:stCondLst>
                                            <p:cond delay="1668"/>
                                          </p:stCondLst>
                                        </p:cTn>
                                        <p:tgtEl>
                                          <p:spTgt spid="10"/>
                                        </p:tgtEl>
                                      </p:cBhvr>
                                      <p:to x="100000" y="100000"/>
                                    </p:animScale>
                                    <p:animScale>
                                      <p:cBhvr>
                                        <p:cTn id="78" dur="26">
                                          <p:stCondLst>
                                            <p:cond delay="1808"/>
                                          </p:stCondLst>
                                        </p:cTn>
                                        <p:tgtEl>
                                          <p:spTgt spid="10"/>
                                        </p:tgtEl>
                                      </p:cBhvr>
                                      <p:to x="100000" y="95000"/>
                                    </p:animScale>
                                    <p:animScale>
                                      <p:cBhvr>
                                        <p:cTn id="79" dur="166" decel="50000">
                                          <p:stCondLst>
                                            <p:cond delay="1834"/>
                                          </p:stCondLst>
                                        </p:cTn>
                                        <p:tgtEl>
                                          <p:spTgt spid="10"/>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nodeType="click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circle(in)">
                                      <p:cBhvr>
                                        <p:cTn id="8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42E526-53BB-4558-865B-60A7E0ED7149}"/>
              </a:ext>
            </a:extLst>
          </p:cNvPr>
          <p:cNvSpPr txBox="1"/>
          <p:nvPr/>
        </p:nvSpPr>
        <p:spPr>
          <a:xfrm>
            <a:off x="1722268" y="186431"/>
            <a:ext cx="9774315" cy="646331"/>
          </a:xfrm>
          <a:prstGeom prst="rect">
            <a:avLst/>
          </a:prstGeom>
          <a:noFill/>
        </p:spPr>
        <p:txBody>
          <a:bodyPr wrap="square" rtlCol="0">
            <a:spAutoFit/>
          </a:bodyPr>
          <a:lstStyle/>
          <a:p>
            <a:r>
              <a:rPr lang="en-GB" dirty="0"/>
              <a:t>Where was it on the political spectrum?</a:t>
            </a:r>
          </a:p>
          <a:p>
            <a:r>
              <a:rPr lang="en-GB" dirty="0"/>
              <a:t>Which political party did you think it was?</a:t>
            </a:r>
          </a:p>
        </p:txBody>
      </p:sp>
      <p:sp>
        <p:nvSpPr>
          <p:cNvPr id="2" name="TextBox 1">
            <a:extLst>
              <a:ext uri="{FF2B5EF4-FFF2-40B4-BE49-F238E27FC236}">
                <a16:creationId xmlns:a16="http://schemas.microsoft.com/office/drawing/2014/main" id="{B53C54C3-2FB4-440B-A341-E5964A857365}"/>
              </a:ext>
            </a:extLst>
          </p:cNvPr>
          <p:cNvSpPr txBox="1"/>
          <p:nvPr/>
        </p:nvSpPr>
        <p:spPr>
          <a:xfrm>
            <a:off x="213065" y="465713"/>
            <a:ext cx="11283518" cy="6186309"/>
          </a:xfrm>
          <a:prstGeom prst="rect">
            <a:avLst/>
          </a:prstGeom>
          <a:noFill/>
        </p:spPr>
        <p:txBody>
          <a:bodyPr wrap="square" rtlCol="0">
            <a:spAutoFit/>
          </a:bodyPr>
          <a:lstStyle/>
          <a:p>
            <a:r>
              <a:rPr lang="en-GB" sz="1200" dirty="0"/>
              <a:t>Party 5 - ‘Real hope, real change!’</a:t>
            </a:r>
          </a:p>
          <a:p>
            <a:r>
              <a:rPr lang="en-GB" sz="1200" dirty="0"/>
              <a:t>Welfare &amp; the economy</a:t>
            </a:r>
          </a:p>
          <a:p>
            <a:r>
              <a:rPr lang="en-GB" sz="1200" dirty="0"/>
              <a:t>•	Introduce a minimum wage of £15 an hour for all, no matter your age</a:t>
            </a:r>
          </a:p>
          <a:p>
            <a:r>
              <a:rPr lang="en-GB" sz="1200" dirty="0"/>
              <a:t>•	Introduce a wealth tax. </a:t>
            </a:r>
          </a:p>
          <a:p>
            <a:r>
              <a:rPr lang="en-GB" sz="1200" dirty="0"/>
              <a:t>•	£29bn over the next five years to insulate homes to EPC B standard or above</a:t>
            </a:r>
          </a:p>
          <a:p>
            <a:r>
              <a:rPr lang="en-GB" sz="1200" dirty="0"/>
              <a:t>•	Provide 150,000 new social homes a year and end the so-called ‘right to buy’, so that these homes can belong to communities for ever</a:t>
            </a:r>
          </a:p>
          <a:p>
            <a:endParaRPr lang="en-GB" sz="1200" dirty="0"/>
          </a:p>
          <a:p>
            <a:r>
              <a:rPr lang="en-GB" sz="1200" dirty="0"/>
              <a:t>NHS &amp; Education</a:t>
            </a:r>
          </a:p>
          <a:p>
            <a:r>
              <a:rPr lang="en-GB" sz="1200" dirty="0"/>
              <a:t>•	We would guarantee rapid access to a GP and same day access in case of urgent need. </a:t>
            </a:r>
          </a:p>
          <a:p>
            <a:r>
              <a:rPr lang="en-GB" sz="1200" dirty="0"/>
              <a:t>•	Guaranteed access to an NHS dentist for everybody with £3 billion investment by 2030</a:t>
            </a:r>
          </a:p>
          <a:p>
            <a:r>
              <a:rPr lang="en-GB" sz="1200" dirty="0"/>
              <a:t>•	Reduces the stress in our education system by ending high-stakes, formal testing at primary and secondary schools and by abolishing OFSTED.</a:t>
            </a:r>
          </a:p>
          <a:p>
            <a:r>
              <a:rPr lang="en-GB" sz="1200" dirty="0"/>
              <a:t>•	End of all university tuition fees.</a:t>
            </a:r>
          </a:p>
          <a:p>
            <a:r>
              <a:rPr lang="en-GB" sz="1200" dirty="0"/>
              <a:t>•	£8bn investment in schools that would include £2bn for a pay uplift for teachers.</a:t>
            </a:r>
          </a:p>
          <a:p>
            <a:endParaRPr lang="en-GB" sz="1200" dirty="0"/>
          </a:p>
          <a:p>
            <a:r>
              <a:rPr lang="en-GB" sz="1200" dirty="0"/>
              <a:t>Environment</a:t>
            </a:r>
          </a:p>
          <a:p>
            <a:r>
              <a:rPr lang="en-GB" sz="1200" dirty="0"/>
              <a:t>•	Invest £40bn per year over the course of the next parliament, including £7bn annually on climate adaptation</a:t>
            </a:r>
          </a:p>
          <a:p>
            <a:r>
              <a:rPr lang="en-GB" sz="1200" dirty="0"/>
              <a:t>•	Use wind to provide around 70% of the UK’s electricity by 2030</a:t>
            </a:r>
          </a:p>
          <a:p>
            <a:r>
              <a:rPr lang="en-GB" sz="1200" dirty="0"/>
              <a:t>•	Transition to a zero-carbon society as soon as possible, and more than a decade ahead of 2050.</a:t>
            </a:r>
          </a:p>
          <a:p>
            <a:endParaRPr lang="en-GB" sz="1200" dirty="0"/>
          </a:p>
          <a:p>
            <a:r>
              <a:rPr lang="en-GB" sz="1200" dirty="0"/>
              <a:t>Police &amp; Migration</a:t>
            </a:r>
          </a:p>
          <a:p>
            <a:r>
              <a:rPr lang="en-GB" sz="1200" dirty="0"/>
              <a:t>•	End violence against women and girls. </a:t>
            </a:r>
          </a:p>
          <a:p>
            <a:r>
              <a:rPr lang="en-GB" sz="1200" dirty="0"/>
              <a:t>•	An end to the routine use of stop and search</a:t>
            </a:r>
          </a:p>
          <a:p>
            <a:r>
              <a:rPr lang="en-GB" sz="1200" dirty="0"/>
              <a:t>•	Work with other countries to establish safe routes by which those fleeing persecution, war, or climate disaster may arrive in the country of their choice to make their case without having to risk their lives.</a:t>
            </a:r>
          </a:p>
          <a:p>
            <a:endParaRPr lang="en-GB" sz="1200" dirty="0"/>
          </a:p>
          <a:p>
            <a:r>
              <a:rPr lang="en-GB" sz="1200" dirty="0"/>
              <a:t>Defence &amp; Foreign Policy</a:t>
            </a:r>
          </a:p>
          <a:p>
            <a:r>
              <a:rPr lang="en-GB" sz="1200" dirty="0"/>
              <a:t>•	</a:t>
            </a:r>
            <a:r>
              <a:rPr lang="en-GB" sz="1200" dirty="0" err="1"/>
              <a:t>Rejoin</a:t>
            </a:r>
            <a:r>
              <a:rPr lang="en-GB" sz="1200" dirty="0"/>
              <a:t> and play its full part in the family of nations that is the European Union, as soon as possible</a:t>
            </a:r>
          </a:p>
          <a:p>
            <a:r>
              <a:rPr lang="en-GB" sz="1200" dirty="0"/>
              <a:t>•	Recognition of the state of Palestine and an urgent international effort to end the illegal occupation of Palestinian land.</a:t>
            </a:r>
          </a:p>
          <a:p>
            <a:r>
              <a:rPr lang="en-GB" sz="1200" dirty="0"/>
              <a:t>•	An end to all UK arms exports to and military cooperation with Israel, which make the British government complicit in these war crimes.</a:t>
            </a:r>
          </a:p>
          <a:p>
            <a:endParaRPr lang="en-GB" sz="1200" dirty="0"/>
          </a:p>
          <a:p>
            <a:r>
              <a:rPr lang="en-GB" sz="1200" dirty="0"/>
              <a:t>Rights</a:t>
            </a:r>
          </a:p>
          <a:p>
            <a:r>
              <a:rPr lang="en-GB" sz="1200" dirty="0"/>
              <a:t>•	Support self-ID, so that trans and non-binary people could be legally recognised in their chosen gender through self-declaration</a:t>
            </a:r>
          </a:p>
          <a:p>
            <a:r>
              <a:rPr lang="en-GB" sz="1200" dirty="0"/>
              <a:t>•	Votes for 16-year-olds and residence-based voting rights.</a:t>
            </a:r>
          </a:p>
        </p:txBody>
      </p:sp>
      <p:pic>
        <p:nvPicPr>
          <p:cNvPr id="3" name="Picture 2">
            <a:extLst>
              <a:ext uri="{FF2B5EF4-FFF2-40B4-BE49-F238E27FC236}">
                <a16:creationId xmlns:a16="http://schemas.microsoft.com/office/drawing/2014/main" id="{8A8DBCFE-774E-4047-AC11-8627FFF056BD}"/>
              </a:ext>
            </a:extLst>
          </p:cNvPr>
          <p:cNvPicPr>
            <a:picLocks noChangeAspect="1"/>
          </p:cNvPicPr>
          <p:nvPr/>
        </p:nvPicPr>
        <p:blipFill>
          <a:blip r:embed="rId2"/>
          <a:stretch>
            <a:fillRect/>
          </a:stretch>
        </p:blipFill>
        <p:spPr>
          <a:xfrm>
            <a:off x="2159776" y="0"/>
            <a:ext cx="7872448" cy="6858000"/>
          </a:xfrm>
          <a:prstGeom prst="rect">
            <a:avLst/>
          </a:prstGeom>
        </p:spPr>
      </p:pic>
      <p:sp>
        <p:nvSpPr>
          <p:cNvPr id="7" name="Rectangle 6">
            <a:extLst>
              <a:ext uri="{FF2B5EF4-FFF2-40B4-BE49-F238E27FC236}">
                <a16:creationId xmlns:a16="http://schemas.microsoft.com/office/drawing/2014/main" id="{346CE89D-ECE8-4B82-AA61-98D071FD3705}"/>
              </a:ext>
            </a:extLst>
          </p:cNvPr>
          <p:cNvSpPr/>
          <p:nvPr/>
        </p:nvSpPr>
        <p:spPr>
          <a:xfrm>
            <a:off x="7066624" y="2492886"/>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1</a:t>
            </a:r>
          </a:p>
        </p:txBody>
      </p:sp>
      <p:sp>
        <p:nvSpPr>
          <p:cNvPr id="9" name="Rectangle 8">
            <a:extLst>
              <a:ext uri="{FF2B5EF4-FFF2-40B4-BE49-F238E27FC236}">
                <a16:creationId xmlns:a16="http://schemas.microsoft.com/office/drawing/2014/main" id="{B7111D45-AF00-4CD8-BEFA-C38830433B24}"/>
              </a:ext>
            </a:extLst>
          </p:cNvPr>
          <p:cNvSpPr/>
          <p:nvPr/>
        </p:nvSpPr>
        <p:spPr>
          <a:xfrm>
            <a:off x="4897512" y="3870404"/>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2</a:t>
            </a:r>
          </a:p>
        </p:txBody>
      </p:sp>
      <p:sp>
        <p:nvSpPr>
          <p:cNvPr id="8" name="Rectangle 7">
            <a:extLst>
              <a:ext uri="{FF2B5EF4-FFF2-40B4-BE49-F238E27FC236}">
                <a16:creationId xmlns:a16="http://schemas.microsoft.com/office/drawing/2014/main" id="{277B0E70-4CC0-4648-B94D-96E35AEA9018}"/>
              </a:ext>
            </a:extLst>
          </p:cNvPr>
          <p:cNvSpPr/>
          <p:nvPr/>
        </p:nvSpPr>
        <p:spPr>
          <a:xfrm>
            <a:off x="4897511" y="4149686"/>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3</a:t>
            </a:r>
          </a:p>
        </p:txBody>
      </p:sp>
      <p:sp>
        <p:nvSpPr>
          <p:cNvPr id="10" name="Rectangle 9">
            <a:extLst>
              <a:ext uri="{FF2B5EF4-FFF2-40B4-BE49-F238E27FC236}">
                <a16:creationId xmlns:a16="http://schemas.microsoft.com/office/drawing/2014/main" id="{AF57E086-FFB1-41F8-BF28-A3838E46DA31}"/>
              </a:ext>
            </a:extLst>
          </p:cNvPr>
          <p:cNvSpPr/>
          <p:nvPr/>
        </p:nvSpPr>
        <p:spPr>
          <a:xfrm>
            <a:off x="7665867" y="1332651"/>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4</a:t>
            </a:r>
          </a:p>
        </p:txBody>
      </p:sp>
      <p:sp>
        <p:nvSpPr>
          <p:cNvPr id="11" name="Rectangle 10">
            <a:extLst>
              <a:ext uri="{FF2B5EF4-FFF2-40B4-BE49-F238E27FC236}">
                <a16:creationId xmlns:a16="http://schemas.microsoft.com/office/drawing/2014/main" id="{E4325B95-A031-4EC4-AC0D-219694E2BA5D}"/>
              </a:ext>
            </a:extLst>
          </p:cNvPr>
          <p:cNvSpPr/>
          <p:nvPr/>
        </p:nvSpPr>
        <p:spPr>
          <a:xfrm>
            <a:off x="3332618" y="4475122"/>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5</a:t>
            </a:r>
          </a:p>
        </p:txBody>
      </p:sp>
      <p:pic>
        <p:nvPicPr>
          <p:cNvPr id="13" name="Picture 12">
            <a:extLst>
              <a:ext uri="{FF2B5EF4-FFF2-40B4-BE49-F238E27FC236}">
                <a16:creationId xmlns:a16="http://schemas.microsoft.com/office/drawing/2014/main" id="{9AE27229-89BE-43CC-84BC-99FFB360087F}"/>
              </a:ext>
            </a:extLst>
          </p:cNvPr>
          <p:cNvPicPr>
            <a:picLocks noChangeAspect="1"/>
          </p:cNvPicPr>
          <p:nvPr/>
        </p:nvPicPr>
        <p:blipFill>
          <a:blip r:embed="rId3"/>
          <a:stretch>
            <a:fillRect/>
          </a:stretch>
        </p:blipFill>
        <p:spPr>
          <a:xfrm>
            <a:off x="9823649" y="71021"/>
            <a:ext cx="1672934" cy="1779153"/>
          </a:xfrm>
          <a:prstGeom prst="rect">
            <a:avLst/>
          </a:prstGeom>
        </p:spPr>
      </p:pic>
    </p:spTree>
    <p:extLst>
      <p:ext uri="{BB962C8B-B14F-4D97-AF65-F5344CB8AC3E}">
        <p14:creationId xmlns:p14="http://schemas.microsoft.com/office/powerpoint/2010/main" val="427576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80">
                                          <p:stCondLst>
                                            <p:cond delay="0"/>
                                          </p:stCondLst>
                                        </p:cTn>
                                        <p:tgtEl>
                                          <p:spTgt spid="9"/>
                                        </p:tgtEl>
                                      </p:cBhvr>
                                    </p:animEffect>
                                    <p:anim calcmode="lin" valueType="num">
                                      <p:cBhvr>
                                        <p:cTn id="3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gtEl>
                                      </p:cBhvr>
                                      <p:to x="100000" y="60000"/>
                                    </p:animScale>
                                    <p:animScale>
                                      <p:cBhvr>
                                        <p:cTn id="37" dur="166" decel="50000">
                                          <p:stCondLst>
                                            <p:cond delay="676"/>
                                          </p:stCondLst>
                                        </p:cTn>
                                        <p:tgtEl>
                                          <p:spTgt spid="9"/>
                                        </p:tgtEl>
                                      </p:cBhvr>
                                      <p:to x="100000" y="100000"/>
                                    </p:animScale>
                                    <p:animScale>
                                      <p:cBhvr>
                                        <p:cTn id="38" dur="26">
                                          <p:stCondLst>
                                            <p:cond delay="1312"/>
                                          </p:stCondLst>
                                        </p:cTn>
                                        <p:tgtEl>
                                          <p:spTgt spid="9"/>
                                        </p:tgtEl>
                                      </p:cBhvr>
                                      <p:to x="100000" y="80000"/>
                                    </p:animScale>
                                    <p:animScale>
                                      <p:cBhvr>
                                        <p:cTn id="39" dur="166" decel="50000">
                                          <p:stCondLst>
                                            <p:cond delay="1338"/>
                                          </p:stCondLst>
                                        </p:cTn>
                                        <p:tgtEl>
                                          <p:spTgt spid="9"/>
                                        </p:tgtEl>
                                      </p:cBhvr>
                                      <p:to x="100000" y="100000"/>
                                    </p:animScale>
                                    <p:animScale>
                                      <p:cBhvr>
                                        <p:cTn id="40" dur="26">
                                          <p:stCondLst>
                                            <p:cond delay="1642"/>
                                          </p:stCondLst>
                                        </p:cTn>
                                        <p:tgtEl>
                                          <p:spTgt spid="9"/>
                                        </p:tgtEl>
                                      </p:cBhvr>
                                      <p:to x="100000" y="90000"/>
                                    </p:animScale>
                                    <p:animScale>
                                      <p:cBhvr>
                                        <p:cTn id="41" dur="166" decel="50000">
                                          <p:stCondLst>
                                            <p:cond delay="1668"/>
                                          </p:stCondLst>
                                        </p:cTn>
                                        <p:tgtEl>
                                          <p:spTgt spid="9"/>
                                        </p:tgtEl>
                                      </p:cBhvr>
                                      <p:to x="100000" y="100000"/>
                                    </p:animScale>
                                    <p:animScale>
                                      <p:cBhvr>
                                        <p:cTn id="42" dur="26">
                                          <p:stCondLst>
                                            <p:cond delay="1808"/>
                                          </p:stCondLst>
                                        </p:cTn>
                                        <p:tgtEl>
                                          <p:spTgt spid="9"/>
                                        </p:tgtEl>
                                      </p:cBhvr>
                                      <p:to x="100000" y="95000"/>
                                    </p:animScale>
                                    <p:animScale>
                                      <p:cBhvr>
                                        <p:cTn id="43" dur="166" decel="50000">
                                          <p:stCondLst>
                                            <p:cond delay="1834"/>
                                          </p:stCondLst>
                                        </p:cTn>
                                        <p:tgtEl>
                                          <p:spTgt spid="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80">
                                          <p:stCondLst>
                                            <p:cond delay="0"/>
                                          </p:stCondLst>
                                        </p:cTn>
                                        <p:tgtEl>
                                          <p:spTgt spid="8"/>
                                        </p:tgtEl>
                                      </p:cBhvr>
                                    </p:animEffect>
                                    <p:anim calcmode="lin" valueType="num">
                                      <p:cBhvr>
                                        <p:cTn id="4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4" dur="26">
                                          <p:stCondLst>
                                            <p:cond delay="650"/>
                                          </p:stCondLst>
                                        </p:cTn>
                                        <p:tgtEl>
                                          <p:spTgt spid="8"/>
                                        </p:tgtEl>
                                      </p:cBhvr>
                                      <p:to x="100000" y="60000"/>
                                    </p:animScale>
                                    <p:animScale>
                                      <p:cBhvr>
                                        <p:cTn id="55" dur="166" decel="50000">
                                          <p:stCondLst>
                                            <p:cond delay="676"/>
                                          </p:stCondLst>
                                        </p:cTn>
                                        <p:tgtEl>
                                          <p:spTgt spid="8"/>
                                        </p:tgtEl>
                                      </p:cBhvr>
                                      <p:to x="100000" y="100000"/>
                                    </p:animScale>
                                    <p:animScale>
                                      <p:cBhvr>
                                        <p:cTn id="56" dur="26">
                                          <p:stCondLst>
                                            <p:cond delay="1312"/>
                                          </p:stCondLst>
                                        </p:cTn>
                                        <p:tgtEl>
                                          <p:spTgt spid="8"/>
                                        </p:tgtEl>
                                      </p:cBhvr>
                                      <p:to x="100000" y="80000"/>
                                    </p:animScale>
                                    <p:animScale>
                                      <p:cBhvr>
                                        <p:cTn id="57" dur="166" decel="50000">
                                          <p:stCondLst>
                                            <p:cond delay="1338"/>
                                          </p:stCondLst>
                                        </p:cTn>
                                        <p:tgtEl>
                                          <p:spTgt spid="8"/>
                                        </p:tgtEl>
                                      </p:cBhvr>
                                      <p:to x="100000" y="100000"/>
                                    </p:animScale>
                                    <p:animScale>
                                      <p:cBhvr>
                                        <p:cTn id="58" dur="26">
                                          <p:stCondLst>
                                            <p:cond delay="1642"/>
                                          </p:stCondLst>
                                        </p:cTn>
                                        <p:tgtEl>
                                          <p:spTgt spid="8"/>
                                        </p:tgtEl>
                                      </p:cBhvr>
                                      <p:to x="100000" y="90000"/>
                                    </p:animScale>
                                    <p:animScale>
                                      <p:cBhvr>
                                        <p:cTn id="59" dur="166" decel="50000">
                                          <p:stCondLst>
                                            <p:cond delay="1668"/>
                                          </p:stCondLst>
                                        </p:cTn>
                                        <p:tgtEl>
                                          <p:spTgt spid="8"/>
                                        </p:tgtEl>
                                      </p:cBhvr>
                                      <p:to x="100000" y="100000"/>
                                    </p:animScale>
                                    <p:animScale>
                                      <p:cBhvr>
                                        <p:cTn id="60" dur="26">
                                          <p:stCondLst>
                                            <p:cond delay="1808"/>
                                          </p:stCondLst>
                                        </p:cTn>
                                        <p:tgtEl>
                                          <p:spTgt spid="8"/>
                                        </p:tgtEl>
                                      </p:cBhvr>
                                      <p:to x="100000" y="95000"/>
                                    </p:animScale>
                                    <p:animScale>
                                      <p:cBhvr>
                                        <p:cTn id="61" dur="166" decel="50000">
                                          <p:stCondLst>
                                            <p:cond delay="1834"/>
                                          </p:stCondLst>
                                        </p:cTn>
                                        <p:tgtEl>
                                          <p:spTgt spid="8"/>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down)">
                                      <p:cBhvr>
                                        <p:cTn id="66" dur="580">
                                          <p:stCondLst>
                                            <p:cond delay="0"/>
                                          </p:stCondLst>
                                        </p:cTn>
                                        <p:tgtEl>
                                          <p:spTgt spid="10"/>
                                        </p:tgtEl>
                                      </p:cBhvr>
                                    </p:animEffect>
                                    <p:anim calcmode="lin" valueType="num">
                                      <p:cBhvr>
                                        <p:cTn id="6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2" dur="26">
                                          <p:stCondLst>
                                            <p:cond delay="650"/>
                                          </p:stCondLst>
                                        </p:cTn>
                                        <p:tgtEl>
                                          <p:spTgt spid="10"/>
                                        </p:tgtEl>
                                      </p:cBhvr>
                                      <p:to x="100000" y="60000"/>
                                    </p:animScale>
                                    <p:animScale>
                                      <p:cBhvr>
                                        <p:cTn id="73" dur="166" decel="50000">
                                          <p:stCondLst>
                                            <p:cond delay="676"/>
                                          </p:stCondLst>
                                        </p:cTn>
                                        <p:tgtEl>
                                          <p:spTgt spid="10"/>
                                        </p:tgtEl>
                                      </p:cBhvr>
                                      <p:to x="100000" y="100000"/>
                                    </p:animScale>
                                    <p:animScale>
                                      <p:cBhvr>
                                        <p:cTn id="74" dur="26">
                                          <p:stCondLst>
                                            <p:cond delay="1312"/>
                                          </p:stCondLst>
                                        </p:cTn>
                                        <p:tgtEl>
                                          <p:spTgt spid="10"/>
                                        </p:tgtEl>
                                      </p:cBhvr>
                                      <p:to x="100000" y="80000"/>
                                    </p:animScale>
                                    <p:animScale>
                                      <p:cBhvr>
                                        <p:cTn id="75" dur="166" decel="50000">
                                          <p:stCondLst>
                                            <p:cond delay="1338"/>
                                          </p:stCondLst>
                                        </p:cTn>
                                        <p:tgtEl>
                                          <p:spTgt spid="10"/>
                                        </p:tgtEl>
                                      </p:cBhvr>
                                      <p:to x="100000" y="100000"/>
                                    </p:animScale>
                                    <p:animScale>
                                      <p:cBhvr>
                                        <p:cTn id="76" dur="26">
                                          <p:stCondLst>
                                            <p:cond delay="1642"/>
                                          </p:stCondLst>
                                        </p:cTn>
                                        <p:tgtEl>
                                          <p:spTgt spid="10"/>
                                        </p:tgtEl>
                                      </p:cBhvr>
                                      <p:to x="100000" y="90000"/>
                                    </p:animScale>
                                    <p:animScale>
                                      <p:cBhvr>
                                        <p:cTn id="77" dur="166" decel="50000">
                                          <p:stCondLst>
                                            <p:cond delay="1668"/>
                                          </p:stCondLst>
                                        </p:cTn>
                                        <p:tgtEl>
                                          <p:spTgt spid="10"/>
                                        </p:tgtEl>
                                      </p:cBhvr>
                                      <p:to x="100000" y="100000"/>
                                    </p:animScale>
                                    <p:animScale>
                                      <p:cBhvr>
                                        <p:cTn id="78" dur="26">
                                          <p:stCondLst>
                                            <p:cond delay="1808"/>
                                          </p:stCondLst>
                                        </p:cTn>
                                        <p:tgtEl>
                                          <p:spTgt spid="10"/>
                                        </p:tgtEl>
                                      </p:cBhvr>
                                      <p:to x="100000" y="95000"/>
                                    </p:animScale>
                                    <p:animScale>
                                      <p:cBhvr>
                                        <p:cTn id="79" dur="166" decel="50000">
                                          <p:stCondLst>
                                            <p:cond delay="1834"/>
                                          </p:stCondLst>
                                        </p:cTn>
                                        <p:tgtEl>
                                          <p:spTgt spid="10"/>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wipe(down)">
                                      <p:cBhvr>
                                        <p:cTn id="84" dur="580">
                                          <p:stCondLst>
                                            <p:cond delay="0"/>
                                          </p:stCondLst>
                                        </p:cTn>
                                        <p:tgtEl>
                                          <p:spTgt spid="11"/>
                                        </p:tgtEl>
                                      </p:cBhvr>
                                    </p:animEffect>
                                    <p:anim calcmode="lin" valueType="num">
                                      <p:cBhvr>
                                        <p:cTn id="8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0" dur="26">
                                          <p:stCondLst>
                                            <p:cond delay="650"/>
                                          </p:stCondLst>
                                        </p:cTn>
                                        <p:tgtEl>
                                          <p:spTgt spid="11"/>
                                        </p:tgtEl>
                                      </p:cBhvr>
                                      <p:to x="100000" y="60000"/>
                                    </p:animScale>
                                    <p:animScale>
                                      <p:cBhvr>
                                        <p:cTn id="91" dur="166" decel="50000">
                                          <p:stCondLst>
                                            <p:cond delay="676"/>
                                          </p:stCondLst>
                                        </p:cTn>
                                        <p:tgtEl>
                                          <p:spTgt spid="11"/>
                                        </p:tgtEl>
                                      </p:cBhvr>
                                      <p:to x="100000" y="100000"/>
                                    </p:animScale>
                                    <p:animScale>
                                      <p:cBhvr>
                                        <p:cTn id="92" dur="26">
                                          <p:stCondLst>
                                            <p:cond delay="1312"/>
                                          </p:stCondLst>
                                        </p:cTn>
                                        <p:tgtEl>
                                          <p:spTgt spid="11"/>
                                        </p:tgtEl>
                                      </p:cBhvr>
                                      <p:to x="100000" y="80000"/>
                                    </p:animScale>
                                    <p:animScale>
                                      <p:cBhvr>
                                        <p:cTn id="93" dur="166" decel="50000">
                                          <p:stCondLst>
                                            <p:cond delay="1338"/>
                                          </p:stCondLst>
                                        </p:cTn>
                                        <p:tgtEl>
                                          <p:spTgt spid="11"/>
                                        </p:tgtEl>
                                      </p:cBhvr>
                                      <p:to x="100000" y="100000"/>
                                    </p:animScale>
                                    <p:animScale>
                                      <p:cBhvr>
                                        <p:cTn id="94" dur="26">
                                          <p:stCondLst>
                                            <p:cond delay="1642"/>
                                          </p:stCondLst>
                                        </p:cTn>
                                        <p:tgtEl>
                                          <p:spTgt spid="11"/>
                                        </p:tgtEl>
                                      </p:cBhvr>
                                      <p:to x="100000" y="90000"/>
                                    </p:animScale>
                                    <p:animScale>
                                      <p:cBhvr>
                                        <p:cTn id="95" dur="166" decel="50000">
                                          <p:stCondLst>
                                            <p:cond delay="1668"/>
                                          </p:stCondLst>
                                        </p:cTn>
                                        <p:tgtEl>
                                          <p:spTgt spid="11"/>
                                        </p:tgtEl>
                                      </p:cBhvr>
                                      <p:to x="100000" y="100000"/>
                                    </p:animScale>
                                    <p:animScale>
                                      <p:cBhvr>
                                        <p:cTn id="96" dur="26">
                                          <p:stCondLst>
                                            <p:cond delay="1808"/>
                                          </p:stCondLst>
                                        </p:cTn>
                                        <p:tgtEl>
                                          <p:spTgt spid="11"/>
                                        </p:tgtEl>
                                      </p:cBhvr>
                                      <p:to x="100000" y="95000"/>
                                    </p:animScale>
                                    <p:animScale>
                                      <p:cBhvr>
                                        <p:cTn id="97" dur="166" decel="50000">
                                          <p:stCondLst>
                                            <p:cond delay="1834"/>
                                          </p:stCondLst>
                                        </p:cTn>
                                        <p:tgtEl>
                                          <p:spTgt spid="11"/>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nodeType="click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circle(in)">
                                      <p:cBhvr>
                                        <p:cTn id="10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542 Waving Goodbye Illustrations &amp;amp; Clip Art - iStock">
            <a:extLst>
              <a:ext uri="{FF2B5EF4-FFF2-40B4-BE49-F238E27FC236}">
                <a16:creationId xmlns:a16="http://schemas.microsoft.com/office/drawing/2014/main" id="{DF18AAC7-9DDF-4EF1-A3A2-9ADE46DA14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9183" y="141325"/>
            <a:ext cx="1746945" cy="14358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s politics a science? – INSIDE WESTMINSTER">
            <a:extLst>
              <a:ext uri="{FF2B5EF4-FFF2-40B4-BE49-F238E27FC236}">
                <a16:creationId xmlns:a16="http://schemas.microsoft.com/office/drawing/2014/main" id="{39E74B00-D632-4D5B-BE2A-357054593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958" y="264823"/>
            <a:ext cx="2388634" cy="9676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E3C2CBF-59BD-45A1-9AB7-20BF09C26B22}"/>
              </a:ext>
            </a:extLst>
          </p:cNvPr>
          <p:cNvSpPr txBox="1"/>
          <p:nvPr/>
        </p:nvSpPr>
        <p:spPr>
          <a:xfrm>
            <a:off x="4018327" y="176169"/>
            <a:ext cx="7348756" cy="954107"/>
          </a:xfrm>
          <a:prstGeom prst="rect">
            <a:avLst/>
          </a:prstGeom>
          <a:noFill/>
        </p:spPr>
        <p:txBody>
          <a:bodyPr wrap="square" rtlCol="0">
            <a:spAutoFit/>
          </a:bodyPr>
          <a:lstStyle/>
          <a:p>
            <a:r>
              <a:rPr lang="en-GB" sz="2800" dirty="0"/>
              <a:t>Welcome to the Politics Transition lesson!</a:t>
            </a:r>
          </a:p>
          <a:p>
            <a:r>
              <a:rPr lang="en-GB" sz="2800" dirty="0"/>
              <a:t>Have a go at these questions:</a:t>
            </a:r>
          </a:p>
        </p:txBody>
      </p:sp>
      <p:sp>
        <p:nvSpPr>
          <p:cNvPr id="5" name="TextBox 4">
            <a:extLst>
              <a:ext uri="{FF2B5EF4-FFF2-40B4-BE49-F238E27FC236}">
                <a16:creationId xmlns:a16="http://schemas.microsoft.com/office/drawing/2014/main" id="{D30D1979-E297-4D40-B2AB-96BD76F58CE8}"/>
              </a:ext>
            </a:extLst>
          </p:cNvPr>
          <p:cNvSpPr txBox="1"/>
          <p:nvPr/>
        </p:nvSpPr>
        <p:spPr>
          <a:xfrm>
            <a:off x="607349" y="1110956"/>
            <a:ext cx="9789953" cy="5053691"/>
          </a:xfrm>
          <a:prstGeom prst="rect">
            <a:avLst/>
          </a:prstGeom>
          <a:noFill/>
        </p:spPr>
        <p:txBody>
          <a:bodyPr wrap="square" rtlCol="0">
            <a:spAutoFit/>
          </a:bodyPr>
          <a:lstStyle/>
          <a:p>
            <a:pPr marL="342900" indent="-342900">
              <a:lnSpc>
                <a:spcPct val="200000"/>
              </a:lnSpc>
              <a:buAutoNum type="arabicPeriod"/>
            </a:pPr>
            <a:r>
              <a:rPr lang="en-GB" sz="2400" dirty="0"/>
              <a:t>What is a general election?</a:t>
            </a:r>
          </a:p>
          <a:p>
            <a:pPr marL="342900" indent="-342900">
              <a:lnSpc>
                <a:spcPct val="200000"/>
              </a:lnSpc>
              <a:buAutoNum type="arabicPeriod"/>
            </a:pPr>
            <a:endParaRPr lang="en-GB" sz="2400" dirty="0"/>
          </a:p>
          <a:p>
            <a:pPr marL="342900" indent="-342900">
              <a:lnSpc>
                <a:spcPct val="200000"/>
              </a:lnSpc>
              <a:buAutoNum type="arabicPeriod"/>
            </a:pPr>
            <a:r>
              <a:rPr lang="en-GB" sz="2400" dirty="0"/>
              <a:t>What does left wing and right wing mean?</a:t>
            </a:r>
          </a:p>
          <a:p>
            <a:pPr marL="342900" indent="-342900">
              <a:lnSpc>
                <a:spcPct val="200000"/>
              </a:lnSpc>
              <a:buAutoNum type="arabicPeriod"/>
            </a:pPr>
            <a:endParaRPr lang="en-GB" sz="2400" dirty="0"/>
          </a:p>
          <a:p>
            <a:pPr>
              <a:lnSpc>
                <a:spcPct val="200000"/>
              </a:lnSpc>
            </a:pPr>
            <a:endParaRPr lang="en-GB" sz="2400" dirty="0"/>
          </a:p>
          <a:p>
            <a:pPr>
              <a:lnSpc>
                <a:spcPct val="200000"/>
              </a:lnSpc>
            </a:pPr>
            <a:r>
              <a:rPr lang="en-GB" sz="2400" dirty="0"/>
              <a:t>Go further – which parties are left wing or right wing?</a:t>
            </a:r>
          </a:p>
          <a:p>
            <a:pPr>
              <a:lnSpc>
                <a:spcPct val="200000"/>
              </a:lnSpc>
            </a:pPr>
            <a:endParaRPr lang="en-GB" sz="2000" dirty="0"/>
          </a:p>
        </p:txBody>
      </p:sp>
      <p:sp>
        <p:nvSpPr>
          <p:cNvPr id="3" name="TextBox 2">
            <a:extLst>
              <a:ext uri="{FF2B5EF4-FFF2-40B4-BE49-F238E27FC236}">
                <a16:creationId xmlns:a16="http://schemas.microsoft.com/office/drawing/2014/main" id="{3FFD39E7-7B84-4C0F-B043-3038416174DB}"/>
              </a:ext>
            </a:extLst>
          </p:cNvPr>
          <p:cNvSpPr txBox="1"/>
          <p:nvPr/>
        </p:nvSpPr>
        <p:spPr>
          <a:xfrm>
            <a:off x="932155" y="1828800"/>
            <a:ext cx="9789953" cy="954107"/>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i="1" dirty="0"/>
              <a:t>An election that happens every 4 to 5 years where every MP in the United Kingdom is elected</a:t>
            </a:r>
          </a:p>
        </p:txBody>
      </p:sp>
      <p:sp>
        <p:nvSpPr>
          <p:cNvPr id="14" name="TextBox 13">
            <a:extLst>
              <a:ext uri="{FF2B5EF4-FFF2-40B4-BE49-F238E27FC236}">
                <a16:creationId xmlns:a16="http://schemas.microsoft.com/office/drawing/2014/main" id="{C1F5904A-19DC-477A-9573-605637A75659}"/>
              </a:ext>
            </a:extLst>
          </p:cNvPr>
          <p:cNvSpPr txBox="1"/>
          <p:nvPr/>
        </p:nvSpPr>
        <p:spPr>
          <a:xfrm>
            <a:off x="932154" y="3443554"/>
            <a:ext cx="9789953" cy="954107"/>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i="1" dirty="0"/>
              <a:t>Left wing – wants higher taxes and more public spending</a:t>
            </a:r>
          </a:p>
          <a:p>
            <a:r>
              <a:rPr lang="en-GB" sz="2800" i="1" dirty="0"/>
              <a:t>Right wing – wants lower taxes and less public spending</a:t>
            </a:r>
          </a:p>
        </p:txBody>
      </p:sp>
      <p:sp>
        <p:nvSpPr>
          <p:cNvPr id="15" name="TextBox 14">
            <a:extLst>
              <a:ext uri="{FF2B5EF4-FFF2-40B4-BE49-F238E27FC236}">
                <a16:creationId xmlns:a16="http://schemas.microsoft.com/office/drawing/2014/main" id="{BFC13242-32DA-4C5B-A957-7B14387C9984}"/>
              </a:ext>
            </a:extLst>
          </p:cNvPr>
          <p:cNvSpPr txBox="1"/>
          <p:nvPr/>
        </p:nvSpPr>
        <p:spPr>
          <a:xfrm>
            <a:off x="769751" y="5639070"/>
            <a:ext cx="9789953" cy="954107"/>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i="1" dirty="0"/>
              <a:t>Left wing – Labour, Greens, Liberal Democrats</a:t>
            </a:r>
          </a:p>
          <a:p>
            <a:r>
              <a:rPr lang="en-GB" sz="2800" i="1" dirty="0"/>
              <a:t>Right wing – Conservatives and Reform UK</a:t>
            </a:r>
          </a:p>
        </p:txBody>
      </p:sp>
    </p:spTree>
    <p:extLst>
      <p:ext uri="{BB962C8B-B14F-4D97-AF65-F5344CB8AC3E}">
        <p14:creationId xmlns:p14="http://schemas.microsoft.com/office/powerpoint/2010/main" val="141368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with text and numbers&#10;&#10;AI-generated content may be incorrect.">
            <a:extLst>
              <a:ext uri="{FF2B5EF4-FFF2-40B4-BE49-F238E27FC236}">
                <a16:creationId xmlns:a16="http://schemas.microsoft.com/office/drawing/2014/main" id="{759888D4-0D2F-2387-4B0E-34E2D52BA926}"/>
              </a:ext>
            </a:extLst>
          </p:cNvPr>
          <p:cNvPicPr>
            <a:picLocks noChangeAspect="1"/>
          </p:cNvPicPr>
          <p:nvPr/>
        </p:nvPicPr>
        <p:blipFill>
          <a:blip r:embed="rId2"/>
          <a:stretch>
            <a:fillRect/>
          </a:stretch>
        </p:blipFill>
        <p:spPr>
          <a:xfrm>
            <a:off x="340302" y="93456"/>
            <a:ext cx="9393629" cy="5226256"/>
          </a:xfrm>
          <a:prstGeom prst="rect">
            <a:avLst/>
          </a:prstGeom>
        </p:spPr>
      </p:pic>
      <p:sp>
        <p:nvSpPr>
          <p:cNvPr id="5" name="TextBox 4">
            <a:extLst>
              <a:ext uri="{FF2B5EF4-FFF2-40B4-BE49-F238E27FC236}">
                <a16:creationId xmlns:a16="http://schemas.microsoft.com/office/drawing/2014/main" id="{DD3A4CCE-4D2B-4B3D-BA98-07C62501C373}"/>
              </a:ext>
            </a:extLst>
          </p:cNvPr>
          <p:cNvSpPr txBox="1"/>
          <p:nvPr/>
        </p:nvSpPr>
        <p:spPr>
          <a:xfrm>
            <a:off x="5036152" y="3560369"/>
            <a:ext cx="7156478" cy="3416320"/>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sz="2400" dirty="0"/>
              <a:t>Why do you think Labour were so popular?</a:t>
            </a:r>
            <a:endParaRPr lang="en-GB" sz="2400" dirty="0">
              <a:ea typeface="Calibri"/>
              <a:cs typeface="Calibri"/>
            </a:endParaRPr>
          </a:p>
          <a:p>
            <a:r>
              <a:rPr lang="en-GB" sz="2400" dirty="0"/>
              <a:t>How has that influenced their policies?</a:t>
            </a:r>
            <a:endParaRPr lang="en-GB" sz="2400" dirty="0">
              <a:ea typeface="Calibri"/>
              <a:cs typeface="Calibri"/>
            </a:endParaRPr>
          </a:p>
          <a:p>
            <a:endParaRPr lang="en-GB" sz="2400" dirty="0">
              <a:ea typeface="Calibri"/>
              <a:cs typeface="Calibri"/>
            </a:endParaRPr>
          </a:p>
          <a:p>
            <a:r>
              <a:rPr lang="en-GB" sz="2400" dirty="0"/>
              <a:t>Why were the Conservatives unpopular?</a:t>
            </a:r>
            <a:endParaRPr lang="en-GB" sz="2400" dirty="0">
              <a:ea typeface="Calibri"/>
              <a:cs typeface="Calibri"/>
            </a:endParaRPr>
          </a:p>
          <a:p>
            <a:r>
              <a:rPr lang="en-GB" sz="2400" dirty="0"/>
              <a:t>Is it their policies or other reasons for unpopularity?</a:t>
            </a:r>
            <a:endParaRPr lang="en-GB" sz="2400" dirty="0">
              <a:ea typeface="Calibri"/>
              <a:cs typeface="Calibri"/>
            </a:endParaRPr>
          </a:p>
          <a:p>
            <a:endParaRPr lang="en-GB" sz="2400" dirty="0">
              <a:ea typeface="Calibri"/>
              <a:cs typeface="Calibri"/>
            </a:endParaRPr>
          </a:p>
          <a:p>
            <a:r>
              <a:rPr lang="en-GB" sz="2400" dirty="0"/>
              <a:t>Why are the smaller parties doing less well? Why might reform only win 3 seats when they got more votes than the Lib Dems?</a:t>
            </a:r>
            <a:endParaRPr lang="en-GB" sz="2400" dirty="0">
              <a:ea typeface="Calibri"/>
              <a:cs typeface="Calibri"/>
            </a:endParaRPr>
          </a:p>
        </p:txBody>
      </p:sp>
      <p:pic>
        <p:nvPicPr>
          <p:cNvPr id="6" name="Picture 5" descr="A white background with black text&#10;&#10;AI-generated content may be incorrect.">
            <a:extLst>
              <a:ext uri="{FF2B5EF4-FFF2-40B4-BE49-F238E27FC236}">
                <a16:creationId xmlns:a16="http://schemas.microsoft.com/office/drawing/2014/main" id="{83A2219D-99FC-1DDA-7D8A-EC62277AFE29}"/>
              </a:ext>
            </a:extLst>
          </p:cNvPr>
          <p:cNvPicPr>
            <a:picLocks noChangeAspect="1"/>
          </p:cNvPicPr>
          <p:nvPr/>
        </p:nvPicPr>
        <p:blipFill>
          <a:blip r:embed="rId3"/>
          <a:stretch>
            <a:fillRect/>
          </a:stretch>
        </p:blipFill>
        <p:spPr>
          <a:xfrm>
            <a:off x="6095938" y="1257361"/>
            <a:ext cx="6244565" cy="1661432"/>
          </a:xfrm>
          <a:prstGeom prst="rect">
            <a:avLst/>
          </a:prstGeom>
        </p:spPr>
      </p:pic>
    </p:spTree>
    <p:extLst>
      <p:ext uri="{BB962C8B-B14F-4D97-AF65-F5344CB8AC3E}">
        <p14:creationId xmlns:p14="http://schemas.microsoft.com/office/powerpoint/2010/main" val="462958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graph&#10;&#10;AI-generated content may be incorrect.">
            <a:extLst>
              <a:ext uri="{FF2B5EF4-FFF2-40B4-BE49-F238E27FC236}">
                <a16:creationId xmlns:a16="http://schemas.microsoft.com/office/drawing/2014/main" id="{7EE996F8-E66A-F5A2-4782-2BFDD7ED0489}"/>
              </a:ext>
            </a:extLst>
          </p:cNvPr>
          <p:cNvPicPr>
            <a:picLocks noChangeAspect="1"/>
          </p:cNvPicPr>
          <p:nvPr/>
        </p:nvPicPr>
        <p:blipFill>
          <a:blip r:embed="rId2"/>
          <a:stretch>
            <a:fillRect/>
          </a:stretch>
        </p:blipFill>
        <p:spPr>
          <a:xfrm>
            <a:off x="618506" y="407967"/>
            <a:ext cx="6858000" cy="5448300"/>
          </a:xfrm>
          <a:prstGeom prst="rect">
            <a:avLst/>
          </a:prstGeom>
        </p:spPr>
      </p:pic>
      <p:sp>
        <p:nvSpPr>
          <p:cNvPr id="5" name="TextBox 4">
            <a:extLst>
              <a:ext uri="{FF2B5EF4-FFF2-40B4-BE49-F238E27FC236}">
                <a16:creationId xmlns:a16="http://schemas.microsoft.com/office/drawing/2014/main" id="{122587B5-C1B4-92F0-A8F3-2DA14AB7D34A}"/>
              </a:ext>
            </a:extLst>
          </p:cNvPr>
          <p:cNvSpPr txBox="1"/>
          <p:nvPr/>
        </p:nvSpPr>
        <p:spPr>
          <a:xfrm>
            <a:off x="7808025" y="1118259"/>
            <a:ext cx="4116779"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ea typeface="Calibri"/>
                <a:cs typeface="Calibri"/>
              </a:rPr>
              <a:t>First Past the Post can be a very unrepresentative voting system!</a:t>
            </a:r>
          </a:p>
        </p:txBody>
      </p:sp>
    </p:spTree>
    <p:extLst>
      <p:ext uri="{BB962C8B-B14F-4D97-AF65-F5344CB8AC3E}">
        <p14:creationId xmlns:p14="http://schemas.microsoft.com/office/powerpoint/2010/main" val="1270874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58E106-EFD0-28C4-743D-6424659E350E}"/>
              </a:ext>
            </a:extLst>
          </p:cNvPr>
          <p:cNvPicPr>
            <a:picLocks noChangeAspect="1"/>
          </p:cNvPicPr>
          <p:nvPr/>
        </p:nvPicPr>
        <p:blipFill>
          <a:blip r:embed="rId2"/>
          <a:stretch>
            <a:fillRect/>
          </a:stretch>
        </p:blipFill>
        <p:spPr>
          <a:xfrm>
            <a:off x="238579" y="152400"/>
            <a:ext cx="7810500" cy="6553200"/>
          </a:xfrm>
          <a:prstGeom prst="rect">
            <a:avLst/>
          </a:prstGeom>
        </p:spPr>
      </p:pic>
      <p:sp>
        <p:nvSpPr>
          <p:cNvPr id="3" name="TextBox 2">
            <a:extLst>
              <a:ext uri="{FF2B5EF4-FFF2-40B4-BE49-F238E27FC236}">
                <a16:creationId xmlns:a16="http://schemas.microsoft.com/office/drawing/2014/main" id="{C20F4367-D2E1-EECD-3B11-C969264E64DA}"/>
              </a:ext>
            </a:extLst>
          </p:cNvPr>
          <p:cNvSpPr txBox="1"/>
          <p:nvPr/>
        </p:nvSpPr>
        <p:spPr>
          <a:xfrm>
            <a:off x="7602682" y="308428"/>
            <a:ext cx="4355110"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ea typeface="Calibri"/>
                <a:cs typeface="Calibri"/>
              </a:rPr>
              <a:t>Are we now in a period of 5-party politics?</a:t>
            </a:r>
          </a:p>
          <a:p>
            <a:endParaRPr lang="en-US" sz="4000" dirty="0">
              <a:ea typeface="Calibri"/>
              <a:cs typeface="Calibri"/>
            </a:endParaRPr>
          </a:p>
          <a:p>
            <a:r>
              <a:rPr lang="en-US" sz="4000" dirty="0">
                <a:ea typeface="Calibri"/>
                <a:cs typeface="Calibri"/>
              </a:rPr>
              <a:t>Any ideas why Labour popularity has </a:t>
            </a:r>
            <a:r>
              <a:rPr lang="en-US" sz="4000">
                <a:ea typeface="Calibri"/>
                <a:cs typeface="Calibri"/>
              </a:rPr>
              <a:t>fallen?</a:t>
            </a:r>
          </a:p>
          <a:p>
            <a:r>
              <a:rPr lang="en-US" sz="4000" dirty="0">
                <a:ea typeface="Calibri"/>
                <a:cs typeface="Calibri"/>
              </a:rPr>
              <a:t>Why has Reform popularity increased?</a:t>
            </a:r>
          </a:p>
        </p:txBody>
      </p:sp>
    </p:spTree>
    <p:extLst>
      <p:ext uri="{BB962C8B-B14F-4D97-AF65-F5344CB8AC3E}">
        <p14:creationId xmlns:p14="http://schemas.microsoft.com/office/powerpoint/2010/main" val="2211988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K Prime Minister Keir Starmer resigns as leader of Labour Party. Follow  live: https://bbc.in/3SoxEn1">
            <a:extLst>
              <a:ext uri="{FF2B5EF4-FFF2-40B4-BE49-F238E27FC236}">
                <a16:creationId xmlns:a16="http://schemas.microsoft.com/office/drawing/2014/main" id="{8A9EC8B0-0B68-C01F-DA8C-0BDFEEE27AF9}"/>
              </a:ext>
            </a:extLst>
          </p:cNvPr>
          <p:cNvPicPr>
            <a:picLocks noChangeAspect="1"/>
          </p:cNvPicPr>
          <p:nvPr/>
        </p:nvPicPr>
        <p:blipFill>
          <a:blip r:embed="rId2"/>
          <a:stretch>
            <a:fillRect/>
          </a:stretch>
        </p:blipFill>
        <p:spPr>
          <a:xfrm>
            <a:off x="129721" y="152400"/>
            <a:ext cx="7810500" cy="6553200"/>
          </a:xfrm>
          <a:prstGeom prst="rect">
            <a:avLst/>
          </a:prstGeom>
        </p:spPr>
      </p:pic>
      <p:sp>
        <p:nvSpPr>
          <p:cNvPr id="3" name="TextBox 2">
            <a:extLst>
              <a:ext uri="{FF2B5EF4-FFF2-40B4-BE49-F238E27FC236}">
                <a16:creationId xmlns:a16="http://schemas.microsoft.com/office/drawing/2014/main" id="{BA438EF1-2563-7264-A248-D7529CFA7058}"/>
              </a:ext>
            </a:extLst>
          </p:cNvPr>
          <p:cNvSpPr txBox="1"/>
          <p:nvPr/>
        </p:nvSpPr>
        <p:spPr>
          <a:xfrm>
            <a:off x="7920038" y="462030"/>
            <a:ext cx="4264211"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ea typeface="Calibri"/>
                <a:cs typeface="Calibri"/>
              </a:rPr>
              <a:t>Why did Keir Starmer resign as </a:t>
            </a:r>
            <a:r>
              <a:rPr lang="en-US" sz="3600">
                <a:ea typeface="Calibri"/>
                <a:cs typeface="Calibri"/>
              </a:rPr>
              <a:t>Prime Minister?</a:t>
            </a:r>
            <a:endParaRPr lang="en-US" sz="3600" dirty="0">
              <a:ea typeface="Calibri"/>
              <a:cs typeface="Calibri"/>
            </a:endParaRPr>
          </a:p>
          <a:p>
            <a:r>
              <a:rPr lang="en-US" sz="3600" i="1">
                <a:ea typeface="Calibri"/>
                <a:cs typeface="Calibri"/>
              </a:rPr>
              <a:t>How many reasons can you think of?</a:t>
            </a:r>
            <a:endParaRPr lang="en-US" sz="3600" i="1" dirty="0">
              <a:ea typeface="Calibri"/>
              <a:cs typeface="Calibri"/>
            </a:endParaRPr>
          </a:p>
        </p:txBody>
      </p:sp>
    </p:spTree>
    <p:extLst>
      <p:ext uri="{BB962C8B-B14F-4D97-AF65-F5344CB8AC3E}">
        <p14:creationId xmlns:p14="http://schemas.microsoft.com/office/powerpoint/2010/main" val="771273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3262B-0F51-5E47-5D60-C578C2DAB3F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D703488-D8D6-E906-F30C-5785C0F057D3}"/>
              </a:ext>
            </a:extLst>
          </p:cNvPr>
          <p:cNvSpPr txBox="1"/>
          <p:nvPr/>
        </p:nvSpPr>
        <p:spPr>
          <a:xfrm>
            <a:off x="6824209" y="868430"/>
            <a:ext cx="4264211"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ea typeface="Calibri"/>
                <a:cs typeface="Calibri"/>
              </a:rPr>
              <a:t>Why is Andy Burnham so popular?</a:t>
            </a:r>
          </a:p>
          <a:p>
            <a:r>
              <a:rPr lang="en-US" sz="3200" i="1">
                <a:ea typeface="Calibri"/>
                <a:cs typeface="Calibri"/>
              </a:rPr>
              <a:t>How many reasons can you think of?</a:t>
            </a:r>
          </a:p>
          <a:p>
            <a:endParaRPr lang="en-US" sz="3200" i="1" dirty="0">
              <a:ea typeface="Calibri"/>
              <a:cs typeface="Calibri"/>
            </a:endParaRPr>
          </a:p>
          <a:p>
            <a:endParaRPr lang="en-US" sz="3200" i="1" dirty="0">
              <a:ea typeface="Calibri"/>
              <a:cs typeface="Calibri"/>
            </a:endParaRPr>
          </a:p>
          <a:p>
            <a:r>
              <a:rPr lang="en-US" sz="3200" dirty="0">
                <a:ea typeface="+mn-lt"/>
                <a:cs typeface="+mn-lt"/>
                <a:hlinkClick r:id="rId2"/>
              </a:rPr>
              <a:t>https://www.youtube.com/shorts/SDN-oAberXM?feature=share</a:t>
            </a:r>
            <a:endParaRPr lang="en-US">
              <a:ea typeface="+mn-lt"/>
              <a:cs typeface="+mn-lt"/>
            </a:endParaRPr>
          </a:p>
          <a:p>
            <a:endParaRPr lang="en-US" sz="3200" dirty="0">
              <a:ea typeface="Calibri"/>
              <a:cs typeface="Calibri"/>
            </a:endParaRPr>
          </a:p>
          <a:p>
            <a:r>
              <a:rPr lang="en-US" sz="3200" dirty="0">
                <a:ea typeface="Calibri"/>
                <a:cs typeface="Calibri"/>
              </a:rPr>
              <a:t>What is </a:t>
            </a:r>
            <a:r>
              <a:rPr lang="en-US" sz="3200" dirty="0" err="1">
                <a:ea typeface="Calibri"/>
                <a:cs typeface="Calibri"/>
              </a:rPr>
              <a:t>Manchesterism</a:t>
            </a:r>
            <a:r>
              <a:rPr lang="en-US" sz="3200" dirty="0">
                <a:ea typeface="Calibri"/>
                <a:cs typeface="Calibri"/>
              </a:rPr>
              <a:t>?</a:t>
            </a:r>
          </a:p>
        </p:txBody>
      </p:sp>
      <p:pic>
        <p:nvPicPr>
          <p:cNvPr id="4" name="Picture 3" descr="Labour's Andy Burnham wins the Makerfield by-election, paving the way for him to challenge Keir Starmer as Prime Minister. Read more: https://bbc.in/4vVJQtP">
            <a:extLst>
              <a:ext uri="{FF2B5EF4-FFF2-40B4-BE49-F238E27FC236}">
                <a16:creationId xmlns:a16="http://schemas.microsoft.com/office/drawing/2014/main" id="{A0C8BFAB-2876-E363-93D1-794522E79880}"/>
              </a:ext>
            </a:extLst>
          </p:cNvPr>
          <p:cNvPicPr>
            <a:picLocks noChangeAspect="1"/>
          </p:cNvPicPr>
          <p:nvPr/>
        </p:nvPicPr>
        <p:blipFill>
          <a:blip r:embed="rId3"/>
          <a:stretch>
            <a:fillRect/>
          </a:stretch>
        </p:blipFill>
        <p:spPr>
          <a:xfrm>
            <a:off x="182109" y="-1588"/>
            <a:ext cx="5231039" cy="6527346"/>
          </a:xfrm>
          <a:prstGeom prst="rect">
            <a:avLst/>
          </a:prstGeom>
        </p:spPr>
      </p:pic>
    </p:spTree>
    <p:extLst>
      <p:ext uri="{BB962C8B-B14F-4D97-AF65-F5344CB8AC3E}">
        <p14:creationId xmlns:p14="http://schemas.microsoft.com/office/powerpoint/2010/main" val="1921843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52022-06BA-42BC-A001-8E76E52B0F04}"/>
              </a:ext>
            </a:extLst>
          </p:cNvPr>
          <p:cNvSpPr>
            <a:spLocks noGrp="1"/>
          </p:cNvSpPr>
          <p:nvPr>
            <p:ph type="title"/>
          </p:nvPr>
        </p:nvSpPr>
        <p:spPr>
          <a:xfrm>
            <a:off x="646814" y="0"/>
            <a:ext cx="10515600" cy="1325563"/>
          </a:xfrm>
        </p:spPr>
        <p:txBody>
          <a:bodyPr>
            <a:normAutofit/>
          </a:bodyPr>
          <a:lstStyle/>
          <a:p>
            <a:r>
              <a:rPr lang="en-GB" sz="3600" i="1" dirty="0"/>
              <a:t>Transition work – for first lesson back in September</a:t>
            </a:r>
          </a:p>
        </p:txBody>
      </p:sp>
      <p:sp>
        <p:nvSpPr>
          <p:cNvPr id="3" name="Content Placeholder 2">
            <a:extLst>
              <a:ext uri="{FF2B5EF4-FFF2-40B4-BE49-F238E27FC236}">
                <a16:creationId xmlns:a16="http://schemas.microsoft.com/office/drawing/2014/main" id="{EDC2C0C5-5F67-4DD8-91B9-47B494369333}"/>
              </a:ext>
            </a:extLst>
          </p:cNvPr>
          <p:cNvSpPr>
            <a:spLocks noGrp="1"/>
          </p:cNvSpPr>
          <p:nvPr>
            <p:ph idx="1"/>
          </p:nvPr>
        </p:nvSpPr>
        <p:spPr>
          <a:xfrm>
            <a:off x="223283" y="1467292"/>
            <a:ext cx="11791507" cy="5167423"/>
          </a:xfrm>
        </p:spPr>
        <p:txBody>
          <a:bodyPr>
            <a:normAutofit fontScale="40000" lnSpcReduction="20000"/>
          </a:bodyPr>
          <a:lstStyle/>
          <a:p>
            <a:pPr marL="0" indent="0">
              <a:buNone/>
            </a:pPr>
            <a:r>
              <a:rPr lang="en-GB" b="1" u="sng" dirty="0"/>
              <a:t>Knowledge Tasks</a:t>
            </a:r>
            <a:endParaRPr lang="en-GB" dirty="0"/>
          </a:p>
          <a:p>
            <a:pPr marL="0" indent="0">
              <a:buNone/>
            </a:pPr>
            <a:r>
              <a:rPr lang="en-GB" b="1" u="sng" dirty="0"/>
              <a:t>Task 1 – Read through the ‘Democracy’ sheet and answer these questions:</a:t>
            </a:r>
            <a:endParaRPr lang="en-GB" dirty="0"/>
          </a:p>
          <a:p>
            <a:pPr marL="0" lvl="0" indent="0">
              <a:buNone/>
            </a:pPr>
            <a:r>
              <a:rPr lang="en-GB" dirty="0"/>
              <a:t>What are the 3 parts of democracy? </a:t>
            </a:r>
          </a:p>
          <a:p>
            <a:pPr marL="0" lvl="0" indent="0">
              <a:buNone/>
            </a:pPr>
            <a:r>
              <a:rPr lang="en-GB" dirty="0"/>
              <a:t>What does each of these mean?</a:t>
            </a:r>
          </a:p>
          <a:p>
            <a:pPr marL="0" lvl="0" indent="0">
              <a:buNone/>
            </a:pPr>
            <a:r>
              <a:rPr lang="en-GB" dirty="0"/>
              <a:t>Why is Democracy so important?</a:t>
            </a:r>
          </a:p>
          <a:p>
            <a:pPr marL="0" indent="0">
              <a:buNone/>
            </a:pPr>
            <a:r>
              <a:rPr lang="en-GB" b="1" u="sng" dirty="0"/>
              <a:t>Task 2 – Read through the ‘Constitution’ sheet and answer these questions:</a:t>
            </a:r>
            <a:endParaRPr lang="en-GB" dirty="0"/>
          </a:p>
          <a:p>
            <a:pPr marL="0" lvl="0" indent="0">
              <a:buNone/>
            </a:pPr>
            <a:r>
              <a:rPr lang="en-GB" dirty="0"/>
              <a:t>What are the functions of a Constitution?</a:t>
            </a:r>
          </a:p>
          <a:p>
            <a:pPr marL="0" lvl="0" indent="0">
              <a:buNone/>
            </a:pPr>
            <a:r>
              <a:rPr lang="en-GB" dirty="0"/>
              <a:t>What is the difference between a Codified and an uncodified constitution?</a:t>
            </a:r>
          </a:p>
          <a:p>
            <a:pPr marL="0" indent="0">
              <a:buNone/>
            </a:pPr>
            <a:r>
              <a:rPr lang="en-GB" b="1" u="sng" dirty="0"/>
              <a:t>Task 3 – Read through the ‘What is Government?’ sheet and answer these questions:</a:t>
            </a:r>
            <a:endParaRPr lang="en-GB" dirty="0"/>
          </a:p>
          <a:p>
            <a:pPr marL="0" lvl="0" indent="0">
              <a:buNone/>
            </a:pPr>
            <a:r>
              <a:rPr lang="en-GB" dirty="0"/>
              <a:t>What is legitimacy and how can it be gained?</a:t>
            </a:r>
          </a:p>
          <a:p>
            <a:pPr marL="0" lvl="0" indent="0">
              <a:buNone/>
            </a:pPr>
            <a:r>
              <a:rPr lang="en-GB" dirty="0"/>
              <a:t>What is the source of all political power in the UK?</a:t>
            </a:r>
          </a:p>
          <a:p>
            <a:pPr marL="0" lvl="0" indent="0">
              <a:buNone/>
            </a:pPr>
            <a:r>
              <a:rPr lang="en-GB" dirty="0"/>
              <a:t>What is sovereignty and what are the differences between legal, political and popular sovereignty?</a:t>
            </a:r>
          </a:p>
          <a:p>
            <a:pPr marL="0" lvl="0" indent="0">
              <a:buNone/>
            </a:pPr>
            <a:r>
              <a:rPr lang="en-GB" dirty="0"/>
              <a:t>What is the difference between the state and the Government?</a:t>
            </a:r>
          </a:p>
          <a:p>
            <a:pPr marL="0" lvl="0" indent="0">
              <a:buNone/>
            </a:pPr>
            <a:r>
              <a:rPr lang="en-GB" dirty="0"/>
              <a:t>What are the three branches of Government and what are their roles?</a:t>
            </a:r>
          </a:p>
          <a:p>
            <a:pPr marL="0" indent="0">
              <a:buNone/>
            </a:pPr>
            <a:r>
              <a:rPr lang="en-GB" b="1" u="sng" dirty="0"/>
              <a:t>Task 4 – Political news stories</a:t>
            </a:r>
            <a:endParaRPr lang="en-GB" dirty="0"/>
          </a:p>
          <a:p>
            <a:pPr marL="0" indent="0">
              <a:buNone/>
            </a:pPr>
            <a:r>
              <a:rPr lang="en-GB" dirty="0"/>
              <a:t>Over the summer use some of the sources of information below to keep up to date about politics in the UK. </a:t>
            </a:r>
            <a:r>
              <a:rPr lang="en-GB" b="1" u="sng" dirty="0"/>
              <a:t>We’d like you to find out about 5 stories in the news</a:t>
            </a:r>
          </a:p>
          <a:p>
            <a:pPr marL="0" indent="0">
              <a:buNone/>
            </a:pPr>
            <a:r>
              <a:rPr lang="en-GB" b="1" u="sng" dirty="0"/>
              <a:t>Extension task:</a:t>
            </a:r>
            <a:endParaRPr lang="en-GB" dirty="0"/>
          </a:p>
          <a:p>
            <a:pPr marL="0" indent="0">
              <a:buNone/>
            </a:pPr>
            <a:r>
              <a:rPr lang="en-GB" dirty="0"/>
              <a:t>1 Go to this website and take the quiz to see where you are on the Political Spectrum. </a:t>
            </a:r>
          </a:p>
          <a:p>
            <a:pPr marL="0" indent="0">
              <a:buNone/>
            </a:pPr>
            <a:r>
              <a:rPr lang="en-GB" u="sng" dirty="0">
                <a:hlinkClick r:id="rId2"/>
              </a:rPr>
              <a:t>https://www.politicalcompass.org/</a:t>
            </a:r>
            <a:r>
              <a:rPr lang="en-GB" dirty="0"/>
              <a:t> - you could also find out which party is closest to you on the political spectrum.</a:t>
            </a:r>
          </a:p>
          <a:p>
            <a:pPr marL="0" indent="0">
              <a:buNone/>
            </a:pPr>
            <a:r>
              <a:rPr lang="en-GB" dirty="0"/>
              <a:t>2 Read or watch one of the books from the Reading List attached at the back of this sheet </a:t>
            </a:r>
          </a:p>
        </p:txBody>
      </p:sp>
    </p:spTree>
    <p:extLst>
      <p:ext uri="{BB962C8B-B14F-4D97-AF65-F5344CB8AC3E}">
        <p14:creationId xmlns:p14="http://schemas.microsoft.com/office/powerpoint/2010/main" val="2807912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F5050-FB90-4416-BE49-D9F2882FE648}"/>
              </a:ext>
            </a:extLst>
          </p:cNvPr>
          <p:cNvSpPr>
            <a:spLocks noGrp="1"/>
          </p:cNvSpPr>
          <p:nvPr>
            <p:ph type="title"/>
          </p:nvPr>
        </p:nvSpPr>
        <p:spPr/>
        <p:txBody>
          <a:bodyPr/>
          <a:lstStyle/>
          <a:p>
            <a:r>
              <a:rPr lang="en-GB" i="1" dirty="0"/>
              <a:t>Before September…</a:t>
            </a:r>
          </a:p>
        </p:txBody>
      </p:sp>
      <p:sp>
        <p:nvSpPr>
          <p:cNvPr id="3" name="Content Placeholder 2">
            <a:extLst>
              <a:ext uri="{FF2B5EF4-FFF2-40B4-BE49-F238E27FC236}">
                <a16:creationId xmlns:a16="http://schemas.microsoft.com/office/drawing/2014/main" id="{872EFFCE-9129-4AF5-A8DB-5CAB9CCFCA19}"/>
              </a:ext>
            </a:extLst>
          </p:cNvPr>
          <p:cNvSpPr>
            <a:spLocks noGrp="1"/>
          </p:cNvSpPr>
          <p:nvPr>
            <p:ph idx="1"/>
          </p:nvPr>
        </p:nvSpPr>
        <p:spPr>
          <a:xfrm>
            <a:off x="6626603" y="365124"/>
            <a:ext cx="4815980" cy="1002281"/>
          </a:xfrm>
        </p:spPr>
        <p:txBody>
          <a:bodyPr>
            <a:normAutofit fontScale="77500" lnSpcReduction="20000"/>
          </a:bodyPr>
          <a:lstStyle/>
          <a:p>
            <a:pPr marL="0" indent="0">
              <a:buNone/>
            </a:pPr>
            <a:r>
              <a:rPr lang="en-GB" dirty="0"/>
              <a:t>You must be reading the news!</a:t>
            </a:r>
          </a:p>
          <a:p>
            <a:pPr marL="0" indent="0">
              <a:buNone/>
            </a:pPr>
            <a:r>
              <a:rPr lang="en-GB" dirty="0"/>
              <a:t>Download one of these apps on your phone</a:t>
            </a:r>
          </a:p>
        </p:txBody>
      </p:sp>
      <p:pic>
        <p:nvPicPr>
          <p:cNvPr id="5" name="Picture 4">
            <a:extLst>
              <a:ext uri="{FF2B5EF4-FFF2-40B4-BE49-F238E27FC236}">
                <a16:creationId xmlns:a16="http://schemas.microsoft.com/office/drawing/2014/main" id="{D6DA1391-0333-4BE6-9428-411FD2C2B704}"/>
              </a:ext>
            </a:extLst>
          </p:cNvPr>
          <p:cNvPicPr>
            <a:picLocks noChangeAspect="1"/>
          </p:cNvPicPr>
          <p:nvPr/>
        </p:nvPicPr>
        <p:blipFill>
          <a:blip r:embed="rId2"/>
          <a:stretch>
            <a:fillRect/>
          </a:stretch>
        </p:blipFill>
        <p:spPr>
          <a:xfrm>
            <a:off x="1131436" y="2240406"/>
            <a:ext cx="1657581" cy="1571844"/>
          </a:xfrm>
          <a:prstGeom prst="rect">
            <a:avLst/>
          </a:prstGeom>
        </p:spPr>
      </p:pic>
      <p:pic>
        <p:nvPicPr>
          <p:cNvPr id="6" name="Picture 5">
            <a:extLst>
              <a:ext uri="{FF2B5EF4-FFF2-40B4-BE49-F238E27FC236}">
                <a16:creationId xmlns:a16="http://schemas.microsoft.com/office/drawing/2014/main" id="{10F45CDA-76FC-42F8-BD07-864FFEC0EA59}"/>
              </a:ext>
            </a:extLst>
          </p:cNvPr>
          <p:cNvPicPr>
            <a:picLocks noChangeAspect="1"/>
          </p:cNvPicPr>
          <p:nvPr/>
        </p:nvPicPr>
        <p:blipFill>
          <a:blip r:embed="rId3"/>
          <a:stretch>
            <a:fillRect/>
          </a:stretch>
        </p:blipFill>
        <p:spPr>
          <a:xfrm>
            <a:off x="3453905" y="2266001"/>
            <a:ext cx="1537545" cy="1490953"/>
          </a:xfrm>
          <a:prstGeom prst="rect">
            <a:avLst/>
          </a:prstGeom>
        </p:spPr>
      </p:pic>
      <p:pic>
        <p:nvPicPr>
          <p:cNvPr id="7" name="Picture 6">
            <a:extLst>
              <a:ext uri="{FF2B5EF4-FFF2-40B4-BE49-F238E27FC236}">
                <a16:creationId xmlns:a16="http://schemas.microsoft.com/office/drawing/2014/main" id="{43B71DCD-8C31-47D3-9A53-77E061E7AD1A}"/>
              </a:ext>
            </a:extLst>
          </p:cNvPr>
          <p:cNvPicPr>
            <a:picLocks noChangeAspect="1"/>
          </p:cNvPicPr>
          <p:nvPr/>
        </p:nvPicPr>
        <p:blipFill>
          <a:blip r:embed="rId4"/>
          <a:stretch>
            <a:fillRect/>
          </a:stretch>
        </p:blipFill>
        <p:spPr>
          <a:xfrm>
            <a:off x="5855721" y="2240405"/>
            <a:ext cx="2231266" cy="1446191"/>
          </a:xfrm>
          <a:prstGeom prst="rect">
            <a:avLst/>
          </a:prstGeom>
        </p:spPr>
      </p:pic>
      <p:pic>
        <p:nvPicPr>
          <p:cNvPr id="8" name="Picture 7">
            <a:extLst>
              <a:ext uri="{FF2B5EF4-FFF2-40B4-BE49-F238E27FC236}">
                <a16:creationId xmlns:a16="http://schemas.microsoft.com/office/drawing/2014/main" id="{8DDEFC22-DB69-4881-A7B7-31A591979F78}"/>
              </a:ext>
            </a:extLst>
          </p:cNvPr>
          <p:cNvPicPr>
            <a:picLocks noChangeAspect="1"/>
          </p:cNvPicPr>
          <p:nvPr/>
        </p:nvPicPr>
        <p:blipFill>
          <a:blip r:embed="rId5"/>
          <a:stretch>
            <a:fillRect/>
          </a:stretch>
        </p:blipFill>
        <p:spPr>
          <a:xfrm>
            <a:off x="9204135" y="2266001"/>
            <a:ext cx="1686160" cy="1752845"/>
          </a:xfrm>
          <a:prstGeom prst="rect">
            <a:avLst/>
          </a:prstGeom>
        </p:spPr>
      </p:pic>
      <p:pic>
        <p:nvPicPr>
          <p:cNvPr id="9" name="Picture 8">
            <a:extLst>
              <a:ext uri="{FF2B5EF4-FFF2-40B4-BE49-F238E27FC236}">
                <a16:creationId xmlns:a16="http://schemas.microsoft.com/office/drawing/2014/main" id="{D9652B18-9B30-42D9-9B3A-D93186FDEE62}"/>
              </a:ext>
            </a:extLst>
          </p:cNvPr>
          <p:cNvPicPr>
            <a:picLocks noChangeAspect="1"/>
          </p:cNvPicPr>
          <p:nvPr/>
        </p:nvPicPr>
        <p:blipFill>
          <a:blip r:embed="rId6"/>
          <a:stretch>
            <a:fillRect/>
          </a:stretch>
        </p:blipFill>
        <p:spPr>
          <a:xfrm>
            <a:off x="4424129" y="4018846"/>
            <a:ext cx="3343742" cy="1247949"/>
          </a:xfrm>
          <a:prstGeom prst="rect">
            <a:avLst/>
          </a:prstGeom>
        </p:spPr>
      </p:pic>
    </p:spTree>
    <p:extLst>
      <p:ext uri="{BB962C8B-B14F-4D97-AF65-F5344CB8AC3E}">
        <p14:creationId xmlns:p14="http://schemas.microsoft.com/office/powerpoint/2010/main" val="3984267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2"/>
          <p:cNvSpPr txBox="1">
            <a:spLocks noChangeArrowheads="1"/>
          </p:cNvSpPr>
          <p:nvPr/>
        </p:nvSpPr>
        <p:spPr bwMode="auto">
          <a:xfrm>
            <a:off x="1524000" y="188913"/>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r>
              <a:rPr lang="en-GB" altLang="en-US" sz="3600"/>
              <a:t>Should people who are unelected decide our laws?</a:t>
            </a:r>
          </a:p>
        </p:txBody>
      </p:sp>
      <p:pic>
        <p:nvPicPr>
          <p:cNvPr id="3277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0587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1524000" y="101601"/>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r>
              <a:rPr lang="en-GB" altLang="en-US" sz="4400"/>
              <a:t>How much influence do pressure groups have on our Government?</a:t>
            </a:r>
          </a:p>
        </p:txBody>
      </p:sp>
      <p:pic>
        <p:nvPicPr>
          <p:cNvPr id="3481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5375" y="1547813"/>
            <a:ext cx="6705600"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7766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1524000" y="101601"/>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r>
              <a:rPr lang="en-GB" altLang="en-US" sz="4400"/>
              <a:t>Why does the UK not have a written constitution?</a:t>
            </a:r>
          </a:p>
        </p:txBody>
      </p:sp>
      <p:pic>
        <p:nvPicPr>
          <p:cNvPr id="3584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7700" y="1673225"/>
            <a:ext cx="8358188" cy="503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168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p:cNvSpPr/>
          <p:nvPr/>
        </p:nvSpPr>
        <p:spPr>
          <a:xfrm>
            <a:off x="1524000" y="2"/>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080670" y="2753388"/>
            <a:ext cx="8030661" cy="646331"/>
          </a:xfrm>
          <a:prstGeom prst="rect">
            <a:avLst/>
          </a:prstGeom>
          <a:noFill/>
        </p:spPr>
        <p:txBody>
          <a:bodyPr wrap="square" rtlCol="0">
            <a:spAutoFit/>
          </a:bodyPr>
          <a:lstStyle/>
          <a:p>
            <a:pPr algn="ctr" defTabSz="457200"/>
            <a:r>
              <a:rPr lang="en-US" sz="3600" b="1" dirty="0">
                <a:latin typeface="Arial" panose="020B0604020202020204" pitchFamily="34" charset="0"/>
                <a:ea typeface="Verdana" panose="020B0604030504040204" pitchFamily="34" charset="0"/>
                <a:cs typeface="Arial" panose="020B0604020202020204" pitchFamily="34" charset="0"/>
              </a:rPr>
              <a:t>What is a general election?</a:t>
            </a:r>
            <a:endParaRPr lang="en-US" sz="2400" b="1"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514524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1524000" y="101601"/>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r>
              <a:rPr lang="en-GB" altLang="en-US" sz="4400" dirty="0"/>
              <a:t>Is Parliament working properly for the people of Britain? How does it work?</a:t>
            </a:r>
          </a:p>
        </p:txBody>
      </p:sp>
      <p:pic>
        <p:nvPicPr>
          <p:cNvPr id="368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2939" y="1581151"/>
            <a:ext cx="8029575"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0836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
          <p:cNvSpPr txBox="1">
            <a:spLocks noChangeArrowheads="1"/>
          </p:cNvSpPr>
          <p:nvPr/>
        </p:nvSpPr>
        <p:spPr bwMode="auto">
          <a:xfrm>
            <a:off x="1524000" y="101601"/>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r>
              <a:rPr lang="en-GB" altLang="en-US" sz="4400" dirty="0">
                <a:latin typeface="Times New Roman"/>
                <a:ea typeface="ＭＳ Ｐゴシック"/>
                <a:cs typeface="Times New Roman"/>
              </a:rPr>
              <a:t>Are Judges more powerful than </a:t>
            </a:r>
            <a:r>
              <a:rPr lang="en-GB" altLang="en-US" sz="4400">
                <a:latin typeface="Times New Roman"/>
                <a:ea typeface="ＭＳ Ｐゴシック"/>
                <a:cs typeface="Times New Roman"/>
              </a:rPr>
              <a:t>politicians?</a:t>
            </a:r>
          </a:p>
        </p:txBody>
      </p:sp>
      <p:pic>
        <p:nvPicPr>
          <p:cNvPr id="3789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1339" y="1501776"/>
            <a:ext cx="8537575"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433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
          <p:cNvSpPr txBox="1">
            <a:spLocks noChangeArrowheads="1"/>
          </p:cNvSpPr>
          <p:nvPr/>
        </p:nvSpPr>
        <p:spPr bwMode="auto">
          <a:xfrm>
            <a:off x="1524000" y="101601"/>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r>
              <a:rPr lang="en-GB" altLang="en-US" sz="4400"/>
              <a:t>Are these the most successful politicians of our generation?</a:t>
            </a:r>
          </a:p>
        </p:txBody>
      </p:sp>
      <p:pic>
        <p:nvPicPr>
          <p:cNvPr id="3891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68500"/>
            <a:ext cx="6858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5790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1524000" y="101601"/>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r>
              <a:rPr lang="en-GB" altLang="en-US" sz="4400"/>
              <a:t>Is this the most dangerous man in the world?</a:t>
            </a:r>
          </a:p>
        </p:txBody>
      </p:sp>
      <p:pic>
        <p:nvPicPr>
          <p:cNvPr id="3993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70164" y="1547813"/>
            <a:ext cx="7051675" cy="528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0847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
          <p:cNvSpPr txBox="1">
            <a:spLocks noChangeArrowheads="1"/>
          </p:cNvSpPr>
          <p:nvPr/>
        </p:nvSpPr>
        <p:spPr bwMode="auto">
          <a:xfrm>
            <a:off x="1524000" y="2667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r>
              <a:rPr lang="en-GB" altLang="en-US" sz="4400"/>
              <a:t>Is China a superpower?</a:t>
            </a:r>
          </a:p>
        </p:txBody>
      </p:sp>
      <p:pic>
        <p:nvPicPr>
          <p:cNvPr id="4096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0689" y="1255713"/>
            <a:ext cx="88106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202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
          <p:cNvSpPr txBox="1">
            <a:spLocks noChangeArrowheads="1"/>
          </p:cNvSpPr>
          <p:nvPr/>
        </p:nvSpPr>
        <p:spPr bwMode="auto">
          <a:xfrm>
            <a:off x="1524000" y="101601"/>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r>
              <a:rPr lang="en-GB" altLang="en-US" sz="4400"/>
              <a:t>Do nuclear weapons make the world safer?</a:t>
            </a:r>
          </a:p>
        </p:txBody>
      </p:sp>
      <p:pic>
        <p:nvPicPr>
          <p:cNvPr id="4301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7525" y="1797051"/>
            <a:ext cx="8616950" cy="484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4617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1524000" y="101601"/>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r>
              <a:rPr lang="en-GB" altLang="en-US" sz="4400"/>
              <a:t>What is the best way to deal with climate change on a global level?</a:t>
            </a:r>
          </a:p>
        </p:txBody>
      </p:sp>
      <p:pic>
        <p:nvPicPr>
          <p:cNvPr id="4403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1150" y="1820863"/>
            <a:ext cx="90297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305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will you study?</a:t>
            </a:r>
          </a:p>
        </p:txBody>
      </p:sp>
      <p:sp>
        <p:nvSpPr>
          <p:cNvPr id="7" name="Content Placeholder 6"/>
          <p:cNvSpPr>
            <a:spLocks noGrp="1"/>
          </p:cNvSpPr>
          <p:nvPr>
            <p:ph sz="half" idx="2"/>
          </p:nvPr>
        </p:nvSpPr>
        <p:spPr>
          <a:xfrm>
            <a:off x="6061075" y="1249363"/>
            <a:ext cx="3371850" cy="3797300"/>
          </a:xfrm>
        </p:spPr>
        <p:txBody>
          <a:bodyPr>
            <a:noAutofit/>
          </a:bodyPr>
          <a:lstStyle/>
          <a:p>
            <a:pPr marL="0" lvl="1" indent="0">
              <a:buNone/>
              <a:defRPr/>
            </a:pPr>
            <a:r>
              <a:rPr lang="en-GB" sz="2100" u="sng" dirty="0"/>
              <a:t>Unit 1: UK Politics (33% of final grade)</a:t>
            </a:r>
          </a:p>
          <a:p>
            <a:pPr marL="0" indent="0">
              <a:buNone/>
              <a:defRPr/>
            </a:pPr>
            <a:r>
              <a:rPr lang="en-GB" b="1" dirty="0"/>
              <a:t>Political participation: </a:t>
            </a:r>
            <a:r>
              <a:rPr lang="en-GB" dirty="0"/>
              <a:t>Democracy and participation, political parties, electoral systems, voting behaviour and the media. </a:t>
            </a:r>
          </a:p>
          <a:p>
            <a:pPr marL="0" indent="0">
              <a:buNone/>
              <a:defRPr/>
            </a:pPr>
            <a:r>
              <a:rPr lang="en-GB" b="1" dirty="0"/>
              <a:t>Ideologies</a:t>
            </a:r>
            <a:r>
              <a:rPr lang="en-GB" dirty="0"/>
              <a:t>: conservatism, liberalism, socialism.</a:t>
            </a:r>
            <a:endParaRPr lang="en-US" sz="6600" u="sng" dirty="0"/>
          </a:p>
        </p:txBody>
      </p:sp>
      <p:pic>
        <p:nvPicPr>
          <p:cNvPr id="45060"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854325" y="2041525"/>
            <a:ext cx="3005138" cy="3005138"/>
          </a:xfrm>
        </p:spPr>
      </p:pic>
      <p:sp>
        <p:nvSpPr>
          <p:cNvPr id="3" name="Rounded Rectangle 2"/>
          <p:cNvSpPr/>
          <p:nvPr/>
        </p:nvSpPr>
        <p:spPr>
          <a:xfrm>
            <a:off x="1604964" y="4800600"/>
            <a:ext cx="1095375" cy="120015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sz="2700" dirty="0"/>
              <a:t>2 hour exam</a:t>
            </a:r>
          </a:p>
        </p:txBody>
      </p:sp>
    </p:spTree>
    <p:extLst>
      <p:ext uri="{BB962C8B-B14F-4D97-AF65-F5344CB8AC3E}">
        <p14:creationId xmlns:p14="http://schemas.microsoft.com/office/powerpoint/2010/main" val="2838249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will you study?</a:t>
            </a:r>
          </a:p>
        </p:txBody>
      </p:sp>
      <p:sp>
        <p:nvSpPr>
          <p:cNvPr id="5" name="Content Placeholder 4"/>
          <p:cNvSpPr>
            <a:spLocks noGrp="1"/>
          </p:cNvSpPr>
          <p:nvPr>
            <p:ph sz="half" idx="2"/>
          </p:nvPr>
        </p:nvSpPr>
        <p:spPr>
          <a:xfrm>
            <a:off x="6153150" y="2057400"/>
            <a:ext cx="3371850" cy="3906838"/>
          </a:xfrm>
        </p:spPr>
        <p:txBody>
          <a:bodyPr>
            <a:normAutofit fontScale="77500" lnSpcReduction="20000"/>
          </a:bodyPr>
          <a:lstStyle/>
          <a:p>
            <a:pPr marL="42863" indent="0">
              <a:buNone/>
              <a:defRPr/>
            </a:pPr>
            <a:r>
              <a:rPr lang="en-GB" sz="3000" u="sng" dirty="0"/>
              <a:t>Unit 2: UK Government (33% of final grade)</a:t>
            </a:r>
          </a:p>
          <a:p>
            <a:pPr marL="0" indent="0">
              <a:buNone/>
              <a:defRPr/>
            </a:pPr>
            <a:r>
              <a:rPr lang="en-GB" sz="3000" b="1" dirty="0"/>
              <a:t>UK Government</a:t>
            </a:r>
            <a:r>
              <a:rPr lang="en-GB" sz="3000" dirty="0"/>
              <a:t>: The constitution, parliament, Prime Minister and executive, relationships between the branches.</a:t>
            </a:r>
          </a:p>
          <a:p>
            <a:pPr marL="0" indent="0">
              <a:buNone/>
              <a:defRPr/>
            </a:pPr>
            <a:r>
              <a:rPr lang="en-GB" sz="3000" dirty="0"/>
              <a:t>Optional ideologies: One idea from the following: anarchism, </a:t>
            </a:r>
            <a:r>
              <a:rPr lang="en-GB" sz="3000" dirty="0" err="1"/>
              <a:t>ecologism</a:t>
            </a:r>
            <a:r>
              <a:rPr lang="en-GB" sz="3000" dirty="0"/>
              <a:t>, feminism, nationalism, multiculturalism.</a:t>
            </a:r>
            <a:endParaRPr lang="en-GB" sz="3000" u="sng" dirty="0"/>
          </a:p>
        </p:txBody>
      </p:sp>
      <p:pic>
        <p:nvPicPr>
          <p:cNvPr id="46084"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667000" y="2324101"/>
            <a:ext cx="3486150" cy="3082925"/>
          </a:xfrm>
        </p:spPr>
      </p:pic>
      <p:sp>
        <p:nvSpPr>
          <p:cNvPr id="7" name="Rounded Rectangle 6"/>
          <p:cNvSpPr/>
          <p:nvPr/>
        </p:nvSpPr>
        <p:spPr>
          <a:xfrm>
            <a:off x="1524001" y="4764088"/>
            <a:ext cx="1095375" cy="120015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sz="2700" dirty="0"/>
              <a:t>2 hour exam</a:t>
            </a:r>
          </a:p>
        </p:txBody>
      </p:sp>
    </p:spTree>
    <p:extLst>
      <p:ext uri="{BB962C8B-B14F-4D97-AF65-F5344CB8AC3E}">
        <p14:creationId xmlns:p14="http://schemas.microsoft.com/office/powerpoint/2010/main" val="3673807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will you study?</a:t>
            </a:r>
          </a:p>
        </p:txBody>
      </p:sp>
      <p:sp>
        <p:nvSpPr>
          <p:cNvPr id="10" name="Content Placeholder 9"/>
          <p:cNvSpPr>
            <a:spLocks noGrp="1"/>
          </p:cNvSpPr>
          <p:nvPr>
            <p:ph sz="half" idx="2"/>
          </p:nvPr>
        </p:nvSpPr>
        <p:spPr>
          <a:xfrm>
            <a:off x="6094413" y="1341438"/>
            <a:ext cx="3371850" cy="3943350"/>
          </a:xfrm>
        </p:spPr>
        <p:txBody>
          <a:bodyPr>
            <a:noAutofit/>
          </a:bodyPr>
          <a:lstStyle/>
          <a:p>
            <a:pPr marL="0" indent="0">
              <a:buNone/>
              <a:defRPr/>
            </a:pPr>
            <a:r>
              <a:rPr lang="en-US" u="sng" dirty="0"/>
              <a:t>Unit 3 – Global Politics (33% of your final grade)</a:t>
            </a:r>
          </a:p>
          <a:p>
            <a:pPr marL="0" indent="0">
              <a:buNone/>
              <a:defRPr/>
            </a:pPr>
            <a:r>
              <a:rPr lang="en-GB" dirty="0"/>
              <a:t>Theories of Global Politics</a:t>
            </a:r>
          </a:p>
          <a:p>
            <a:pPr marL="0" indent="0">
              <a:buNone/>
              <a:defRPr/>
            </a:pPr>
            <a:r>
              <a:rPr lang="en-GB" dirty="0"/>
              <a:t>Sovereignty and globalisation</a:t>
            </a:r>
          </a:p>
          <a:p>
            <a:pPr marL="0" indent="0">
              <a:buNone/>
              <a:defRPr/>
            </a:pPr>
            <a:r>
              <a:rPr lang="en-GB" dirty="0"/>
              <a:t>Global governance</a:t>
            </a:r>
          </a:p>
          <a:p>
            <a:pPr marL="0" indent="0">
              <a:buNone/>
              <a:defRPr/>
            </a:pPr>
            <a:r>
              <a:rPr lang="en-GB" dirty="0"/>
              <a:t>Power and developments</a:t>
            </a:r>
          </a:p>
          <a:p>
            <a:pPr marL="0" indent="0">
              <a:buNone/>
              <a:defRPr/>
            </a:pPr>
            <a:r>
              <a:rPr lang="en-GB" dirty="0"/>
              <a:t>Regionalism and the European Union.</a:t>
            </a:r>
            <a:endParaRPr lang="en-US" u="sng" dirty="0"/>
          </a:p>
        </p:txBody>
      </p:sp>
      <p:pic>
        <p:nvPicPr>
          <p:cNvPr id="47108"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757489" y="2043114"/>
            <a:ext cx="3152775" cy="3241675"/>
          </a:xfrm>
        </p:spPr>
      </p:pic>
      <p:sp>
        <p:nvSpPr>
          <p:cNvPr id="5" name="Rounded Rectangle 4"/>
          <p:cNvSpPr/>
          <p:nvPr/>
        </p:nvSpPr>
        <p:spPr>
          <a:xfrm>
            <a:off x="1604964" y="4800600"/>
            <a:ext cx="1095375" cy="120015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sz="2700" dirty="0"/>
              <a:t>2 hour exam</a:t>
            </a:r>
          </a:p>
        </p:txBody>
      </p:sp>
      <p:sp>
        <p:nvSpPr>
          <p:cNvPr id="6" name="Rounded Rectangle 5"/>
          <p:cNvSpPr/>
          <p:nvPr/>
        </p:nvSpPr>
        <p:spPr>
          <a:xfrm>
            <a:off x="9572626" y="4800600"/>
            <a:ext cx="1095375" cy="120015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sz="1500" dirty="0"/>
              <a:t>Mixture of longer and shorter questions</a:t>
            </a:r>
          </a:p>
        </p:txBody>
      </p:sp>
    </p:spTree>
    <p:extLst>
      <p:ext uri="{BB962C8B-B14F-4D97-AF65-F5344CB8AC3E}">
        <p14:creationId xmlns:p14="http://schemas.microsoft.com/office/powerpoint/2010/main" val="2407863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p:cNvSpPr/>
          <p:nvPr/>
        </p:nvSpPr>
        <p:spPr>
          <a:xfrm>
            <a:off x="152400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524000" y="2"/>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5144928" y="1536476"/>
            <a:ext cx="5347813" cy="4062651"/>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The UK is split into 650 different areas called constituencies.   </a:t>
            </a:r>
          </a:p>
          <a:p>
            <a:endParaRPr lang="en-US"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During a general election the public is asked to vote for which candidate they would like to represent them in Parliament for the constituency they live in.</a:t>
            </a:r>
          </a:p>
          <a:p>
            <a:endParaRPr lang="en-US"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Several candidates compete for votes in each constituency. </a:t>
            </a:r>
            <a:endParaRPr lang="en-GB" dirty="0">
              <a:latin typeface="Century Gothic" panose="020B0502020202020204" pitchFamily="34" charset="0"/>
              <a:cs typeface="Arial" panose="020B0604020202020204" pitchFamily="34" charset="0"/>
            </a:endParaRPr>
          </a:p>
          <a:p>
            <a:endParaRPr lang="en-GB" dirty="0">
              <a:latin typeface="Century Gothic" panose="020B0502020202020204" pitchFamily="34" charset="0"/>
              <a:cs typeface="Arial" panose="020B0604020202020204" pitchFamily="34" charset="0"/>
            </a:endParaRPr>
          </a:p>
        </p:txBody>
      </p:sp>
      <p:pic>
        <p:nvPicPr>
          <p:cNvPr id="2" name="Picture 1" descr="Constituency Hex Cartogram - everviz">
            <a:extLst>
              <a:ext uri="{FF2B5EF4-FFF2-40B4-BE49-F238E27FC236}">
                <a16:creationId xmlns:a16="http://schemas.microsoft.com/office/drawing/2014/main" id="{2AFAF1AE-B073-772F-605A-CA0F89106A42}"/>
              </a:ext>
            </a:extLst>
          </p:cNvPr>
          <p:cNvPicPr>
            <a:picLocks noChangeAspect="1"/>
          </p:cNvPicPr>
          <p:nvPr/>
        </p:nvPicPr>
        <p:blipFill>
          <a:blip r:embed="rId2"/>
          <a:stretch>
            <a:fillRect/>
          </a:stretch>
        </p:blipFill>
        <p:spPr>
          <a:xfrm>
            <a:off x="484868" y="1331232"/>
            <a:ext cx="4282622" cy="3515178"/>
          </a:xfrm>
          <a:prstGeom prst="rect">
            <a:avLst/>
          </a:prstGeom>
        </p:spPr>
      </p:pic>
    </p:spTree>
    <p:extLst>
      <p:ext uri="{BB962C8B-B14F-4D97-AF65-F5344CB8AC3E}">
        <p14:creationId xmlns:p14="http://schemas.microsoft.com/office/powerpoint/2010/main" val="4268132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959" y="2433962"/>
            <a:ext cx="4572347" cy="3045182"/>
          </a:xfrm>
          <a:prstGeom prst="rect">
            <a:avLst/>
          </a:prstGeom>
        </p:spPr>
      </p:pic>
      <p:sp>
        <p:nvSpPr>
          <p:cNvPr id="24" name="Freeform 23"/>
          <p:cNvSpPr/>
          <p:nvPr/>
        </p:nvSpPr>
        <p:spPr>
          <a:xfrm>
            <a:off x="1524000" y="661424"/>
            <a:ext cx="9144000" cy="5809601"/>
          </a:xfrm>
          <a:custGeom>
            <a:avLst/>
            <a:gdLst>
              <a:gd name="connsiteX0" fmla="*/ 1 w 9144000"/>
              <a:gd name="connsiteY0" fmla="*/ 0 h 5809601"/>
              <a:gd name="connsiteX1" fmla="*/ 9144000 w 9144000"/>
              <a:gd name="connsiteY1" fmla="*/ 0 h 5809601"/>
              <a:gd name="connsiteX2" fmla="*/ 9144000 w 9144000"/>
              <a:gd name="connsiteY2" fmla="*/ 1085143 h 5809601"/>
              <a:gd name="connsiteX3" fmla="*/ 9144000 w 9144000"/>
              <a:gd name="connsiteY3" fmla="*/ 1307632 h 5809601"/>
              <a:gd name="connsiteX4" fmla="*/ 9144000 w 9144000"/>
              <a:gd name="connsiteY4" fmla="*/ 1384548 h 5809601"/>
              <a:gd name="connsiteX5" fmla="*/ 4567954 w 9144000"/>
              <a:gd name="connsiteY5" fmla="*/ 1562731 h 5809601"/>
              <a:gd name="connsiteX6" fmla="*/ 4567954 w 9144000"/>
              <a:gd name="connsiteY6" fmla="*/ 5098145 h 5809601"/>
              <a:gd name="connsiteX7" fmla="*/ 9144000 w 9144000"/>
              <a:gd name="connsiteY7" fmla="*/ 4919962 h 5809601"/>
              <a:gd name="connsiteX8" fmla="*/ 9144000 w 9144000"/>
              <a:gd name="connsiteY8" fmla="*/ 5358412 h 5809601"/>
              <a:gd name="connsiteX9" fmla="*/ 9144000 w 9144000"/>
              <a:gd name="connsiteY9" fmla="*/ 5575417 h 5809601"/>
              <a:gd name="connsiteX10" fmla="*/ 9144000 w 9144000"/>
              <a:gd name="connsiteY10" fmla="*/ 5809601 h 5809601"/>
              <a:gd name="connsiteX11" fmla="*/ 0 w 9144000"/>
              <a:gd name="connsiteY11" fmla="*/ 5809601 h 5809601"/>
              <a:gd name="connsiteX12" fmla="*/ 0 w 9144000"/>
              <a:gd name="connsiteY12" fmla="*/ 5358412 h 5809601"/>
              <a:gd name="connsiteX13" fmla="*/ 0 w 9144000"/>
              <a:gd name="connsiteY13" fmla="*/ 5358412 h 5809601"/>
              <a:gd name="connsiteX14" fmla="*/ 0 w 9144000"/>
              <a:gd name="connsiteY14" fmla="*/ 5276012 h 5809601"/>
              <a:gd name="connsiteX15" fmla="*/ 1 w 9144000"/>
              <a:gd name="connsiteY15" fmla="*/ 5276012 h 5809601"/>
              <a:gd name="connsiteX16" fmla="*/ 1 w 9144000"/>
              <a:gd name="connsiteY16" fmla="*/ 1740598 h 5809601"/>
              <a:gd name="connsiteX17" fmla="*/ 0 w 9144000"/>
              <a:gd name="connsiteY17" fmla="*/ 1740598 h 5809601"/>
              <a:gd name="connsiteX18" fmla="*/ 0 w 9144000"/>
              <a:gd name="connsiteY18" fmla="*/ 1085143 h 5809601"/>
              <a:gd name="connsiteX19" fmla="*/ 1 w 9144000"/>
              <a:gd name="connsiteY19" fmla="*/ 1085143 h 5809601"/>
              <a:gd name="connsiteX20" fmla="*/ 1 w 9144000"/>
              <a:gd name="connsiteY20" fmla="*/ 904183 h 58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4000" h="5809601">
                <a:moveTo>
                  <a:pt x="1" y="0"/>
                </a:moveTo>
                <a:lnTo>
                  <a:pt x="9144000" y="0"/>
                </a:lnTo>
                <a:lnTo>
                  <a:pt x="9144000" y="1085143"/>
                </a:lnTo>
                <a:lnTo>
                  <a:pt x="9144000" y="1307632"/>
                </a:lnTo>
                <a:lnTo>
                  <a:pt x="9144000" y="1384548"/>
                </a:lnTo>
                <a:lnTo>
                  <a:pt x="4567954" y="1562731"/>
                </a:lnTo>
                <a:lnTo>
                  <a:pt x="4567954" y="5098145"/>
                </a:lnTo>
                <a:lnTo>
                  <a:pt x="9144000" y="4919962"/>
                </a:lnTo>
                <a:lnTo>
                  <a:pt x="9144000" y="5358412"/>
                </a:lnTo>
                <a:lnTo>
                  <a:pt x="9144000" y="5575417"/>
                </a:lnTo>
                <a:lnTo>
                  <a:pt x="9144000" y="5809601"/>
                </a:lnTo>
                <a:lnTo>
                  <a:pt x="0" y="5809601"/>
                </a:lnTo>
                <a:lnTo>
                  <a:pt x="0" y="5358412"/>
                </a:lnTo>
                <a:lnTo>
                  <a:pt x="0" y="5358412"/>
                </a:lnTo>
                <a:lnTo>
                  <a:pt x="0" y="5276012"/>
                </a:lnTo>
                <a:lnTo>
                  <a:pt x="1" y="5276012"/>
                </a:lnTo>
                <a:lnTo>
                  <a:pt x="1" y="1740598"/>
                </a:lnTo>
                <a:lnTo>
                  <a:pt x="0" y="1740598"/>
                </a:lnTo>
                <a:lnTo>
                  <a:pt x="0" y="1085143"/>
                </a:lnTo>
                <a:lnTo>
                  <a:pt x="1" y="1085143"/>
                </a:lnTo>
                <a:lnTo>
                  <a:pt x="1" y="90418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524000" y="2"/>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795681" y="1312710"/>
            <a:ext cx="8030661" cy="646331"/>
          </a:xfrm>
          <a:prstGeom prst="rect">
            <a:avLst/>
          </a:prstGeom>
          <a:noFill/>
        </p:spPr>
        <p:txBody>
          <a:bodyPr wrap="square" rtlCol="0">
            <a:spAutoFit/>
          </a:bodyPr>
          <a:lstStyle/>
          <a:p>
            <a:pPr defTabSz="457200"/>
            <a:r>
              <a:rPr lang="en-US" sz="3600" b="1" dirty="0">
                <a:latin typeface="Arial" panose="020B0604020202020204" pitchFamily="34" charset="0"/>
                <a:ea typeface="Verdana" panose="020B0604030504040204" pitchFamily="34" charset="0"/>
                <a:cs typeface="Arial" panose="020B0604020202020204" pitchFamily="34" charset="0"/>
              </a:rPr>
              <a:t>How are candidates elected?</a:t>
            </a:r>
            <a:endParaRPr lang="en-US" sz="2400" b="1" dirty="0">
              <a:latin typeface="Arial" panose="020B0604020202020204" pitchFamily="34" charset="0"/>
              <a:ea typeface="Verdana" panose="020B0604030504040204" pitchFamily="34" charset="0"/>
              <a:cs typeface="Arial" panose="020B0604020202020204" pitchFamily="34" charset="0"/>
            </a:endParaRPr>
          </a:p>
        </p:txBody>
      </p:sp>
      <p:sp>
        <p:nvSpPr>
          <p:cNvPr id="2" name="TextBox 1"/>
          <p:cNvSpPr txBox="1"/>
          <p:nvPr/>
        </p:nvSpPr>
        <p:spPr>
          <a:xfrm>
            <a:off x="1988697" y="2156283"/>
            <a:ext cx="3822314" cy="619272"/>
          </a:xfrm>
          <a:prstGeom prst="rect">
            <a:avLst/>
          </a:prstGeom>
          <a:noFill/>
        </p:spPr>
        <p:txBody>
          <a:bodyPr wrap="square" rtlCol="0">
            <a:spAutoFit/>
          </a:bodyPr>
          <a:lstStyle/>
          <a:p>
            <a:pPr>
              <a:lnSpc>
                <a:spcPct val="107000"/>
              </a:lnSpc>
            </a:pP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endParaRPr lang="en-GB" sz="16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4" name="TextBox 3"/>
          <p:cNvSpPr txBox="1"/>
          <p:nvPr/>
        </p:nvSpPr>
        <p:spPr>
          <a:xfrm>
            <a:off x="1795680" y="2288411"/>
            <a:ext cx="4015331" cy="347787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Candidates are elected using the First Past the Post system. </a:t>
            </a:r>
          </a:p>
          <a:p>
            <a:endParaRPr lang="en-US"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Each eligible person votes once. </a:t>
            </a:r>
          </a:p>
          <a:p>
            <a:endParaRPr lang="en-GB" sz="2000" dirty="0">
              <a:latin typeface="Arial" panose="020B0604020202020204" pitchFamily="34" charset="0"/>
              <a:ea typeface="Verdana" panose="020B0604030504040204" pitchFamily="34" charset="0"/>
              <a:cs typeface="Arial" panose="020B0604020202020204" pitchFamily="34" charset="0"/>
            </a:endParaRPr>
          </a:p>
          <a:p>
            <a:r>
              <a:rPr lang="en-US" sz="2000" dirty="0">
                <a:latin typeface="Arial" panose="020B0604020202020204" pitchFamily="34" charset="0"/>
                <a:ea typeface="Verdana" panose="020B0604030504040204" pitchFamily="34" charset="0"/>
                <a:cs typeface="Arial" panose="020B0604020202020204" pitchFamily="34" charset="0"/>
              </a:rPr>
              <a:t>The candidate with the </a:t>
            </a:r>
            <a:r>
              <a:rPr lang="en-US" sz="2000" b="1" dirty="0">
                <a:latin typeface="Arial" panose="020B0604020202020204" pitchFamily="34" charset="0"/>
                <a:ea typeface="Verdana" panose="020B0604030504040204" pitchFamily="34" charset="0"/>
                <a:cs typeface="Arial" panose="020B0604020202020204" pitchFamily="34" charset="0"/>
              </a:rPr>
              <a:t>most votes </a:t>
            </a:r>
            <a:r>
              <a:rPr lang="en-US" sz="2000" dirty="0">
                <a:latin typeface="Arial" panose="020B0604020202020204" pitchFamily="34" charset="0"/>
                <a:ea typeface="Verdana" panose="020B0604030504040204" pitchFamily="34" charset="0"/>
                <a:cs typeface="Arial" panose="020B0604020202020204" pitchFamily="34" charset="0"/>
              </a:rPr>
              <a:t>in a constituency is chosen as its MP, and will be entitled to take a seat in the </a:t>
            </a:r>
            <a:r>
              <a:rPr lang="en-US" sz="2000" b="1" dirty="0">
                <a:latin typeface="Arial" panose="020B0604020202020204" pitchFamily="34" charset="0"/>
                <a:ea typeface="Verdana" panose="020B0604030504040204" pitchFamily="34" charset="0"/>
                <a:cs typeface="Arial" panose="020B0604020202020204" pitchFamily="34" charset="0"/>
              </a:rPr>
              <a:t>House of Commons.</a:t>
            </a:r>
            <a:r>
              <a:rPr lang="en-US" sz="2000" dirty="0">
                <a:latin typeface="Arial" panose="020B0604020202020204" pitchFamily="34" charset="0"/>
                <a:ea typeface="Verdana" panose="020B060403050404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743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p:cNvSpPr/>
          <p:nvPr/>
        </p:nvSpPr>
        <p:spPr>
          <a:xfrm>
            <a:off x="1524000" y="2"/>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716981" y="1656754"/>
            <a:ext cx="4166657" cy="1261884"/>
          </a:xfrm>
          <a:prstGeom prst="rect">
            <a:avLst/>
          </a:prstGeom>
          <a:noFill/>
        </p:spPr>
        <p:txBody>
          <a:bodyPr wrap="square" rtlCol="0">
            <a:spAutoFit/>
          </a:bodyPr>
          <a:lstStyle/>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dirty="0">
              <a:latin typeface="Century Gothic" panose="020B0502020202020204" pitchFamily="34" charset="0"/>
              <a:cs typeface="Arial" panose="020B0604020202020204" pitchFamily="34" charset="0"/>
            </a:endParaRPr>
          </a:p>
          <a:p>
            <a:endParaRPr lang="en-GB" dirty="0">
              <a:latin typeface="Century Gothic" panose="020B0502020202020204" pitchFamily="34" charset="0"/>
              <a:cs typeface="Arial" panose="020B0604020202020204" pitchFamily="34" charset="0"/>
            </a:endParaRPr>
          </a:p>
        </p:txBody>
      </p:sp>
      <p:sp>
        <p:nvSpPr>
          <p:cNvPr id="2" name="Rectangle 1"/>
          <p:cNvSpPr/>
          <p:nvPr/>
        </p:nvSpPr>
        <p:spPr>
          <a:xfrm>
            <a:off x="1799445" y="1495838"/>
            <a:ext cx="8466219" cy="1846659"/>
          </a:xfrm>
          <a:prstGeom prst="rect">
            <a:avLst/>
          </a:prstGeom>
        </p:spPr>
        <p:txBody>
          <a:bodyPr wrap="square">
            <a:spAutoFit/>
          </a:bodyPr>
          <a:lstStyle/>
          <a:p>
            <a:pPr algn="ctr"/>
            <a:r>
              <a:rPr lang="en-GB" sz="2000" b="1" dirty="0">
                <a:latin typeface="Arial" panose="020B0604020202020204" pitchFamily="34" charset="0"/>
                <a:cs typeface="Arial" panose="020B0604020202020204" pitchFamily="34" charset="0"/>
              </a:rPr>
              <a:t>The First Past the Post system means that a candidate can win even if they don't get the majority of votes.</a:t>
            </a:r>
            <a:r>
              <a:rPr lang="en-GB" sz="2000" dirty="0">
                <a:latin typeface="Arial" panose="020B0604020202020204" pitchFamily="34" charset="0"/>
                <a:cs typeface="Arial" panose="020B0604020202020204" pitchFamily="34" charset="0"/>
              </a:rPr>
              <a:t> </a:t>
            </a:r>
          </a:p>
          <a:p>
            <a:pPr algn="ctr"/>
            <a:endParaRPr lang="en-US"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For example:</a:t>
            </a: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1501" y="3282889"/>
            <a:ext cx="1205607" cy="120560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5022" y="3293156"/>
            <a:ext cx="1318322" cy="1244131"/>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6866" t="-877" r="16389" b="10608"/>
          <a:stretch/>
        </p:blipFill>
        <p:spPr>
          <a:xfrm>
            <a:off x="6352032" y="3270696"/>
            <a:ext cx="1158240" cy="125439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8961" y="3288390"/>
            <a:ext cx="1236705" cy="1236705"/>
          </a:xfrm>
          <a:prstGeom prst="rect">
            <a:avLst/>
          </a:prstGeom>
        </p:spPr>
      </p:pic>
      <p:sp>
        <p:nvSpPr>
          <p:cNvPr id="8" name="TextBox 7"/>
          <p:cNvSpPr txBox="1"/>
          <p:nvPr/>
        </p:nvSpPr>
        <p:spPr>
          <a:xfrm>
            <a:off x="2385936" y="4611099"/>
            <a:ext cx="1576464"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Candidate 1</a:t>
            </a:r>
          </a:p>
          <a:p>
            <a:pPr algn="ctr"/>
            <a:r>
              <a:rPr lang="en-US" dirty="0">
                <a:latin typeface="Arial" panose="020B0604020202020204" pitchFamily="34" charset="0"/>
                <a:cs typeface="Arial" panose="020B0604020202020204" pitchFamily="34" charset="0"/>
              </a:rPr>
              <a:t>27%</a:t>
            </a:r>
            <a:endParaRPr lang="en-GB" dirty="0">
              <a:latin typeface="Arial" panose="020B0604020202020204" pitchFamily="34" charset="0"/>
              <a:cs typeface="Arial" panose="020B0604020202020204" pitchFamily="34" charset="0"/>
            </a:endParaRPr>
          </a:p>
        </p:txBody>
      </p:sp>
      <p:sp>
        <p:nvSpPr>
          <p:cNvPr id="18" name="TextBox 17"/>
          <p:cNvSpPr txBox="1"/>
          <p:nvPr/>
        </p:nvSpPr>
        <p:spPr>
          <a:xfrm>
            <a:off x="4265951" y="4623844"/>
            <a:ext cx="1576464"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Candidate 2</a:t>
            </a:r>
          </a:p>
          <a:p>
            <a:pPr algn="ctr"/>
            <a:r>
              <a:rPr lang="en-US" dirty="0">
                <a:latin typeface="Arial" panose="020B0604020202020204" pitchFamily="34" charset="0"/>
                <a:cs typeface="Arial" panose="020B0604020202020204" pitchFamily="34" charset="0"/>
              </a:rPr>
              <a:t>23%</a:t>
            </a:r>
            <a:endParaRPr lang="en-GB" dirty="0">
              <a:latin typeface="Arial" panose="020B0604020202020204" pitchFamily="34" charset="0"/>
              <a:cs typeface="Arial" panose="020B0604020202020204" pitchFamily="34" charset="0"/>
            </a:endParaRPr>
          </a:p>
        </p:txBody>
      </p:sp>
      <p:sp>
        <p:nvSpPr>
          <p:cNvPr id="19" name="TextBox 18"/>
          <p:cNvSpPr txBox="1"/>
          <p:nvPr/>
        </p:nvSpPr>
        <p:spPr>
          <a:xfrm>
            <a:off x="6145966" y="4654101"/>
            <a:ext cx="1576464"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Candidate 3</a:t>
            </a:r>
          </a:p>
          <a:p>
            <a:pPr algn="ctr"/>
            <a:r>
              <a:rPr lang="en-US" dirty="0">
                <a:latin typeface="Arial" panose="020B0604020202020204" pitchFamily="34" charset="0"/>
                <a:cs typeface="Arial" panose="020B0604020202020204" pitchFamily="34" charset="0"/>
              </a:rPr>
              <a:t>26%</a:t>
            </a:r>
            <a:endParaRPr lang="en-GB" dirty="0">
              <a:latin typeface="Arial" panose="020B0604020202020204" pitchFamily="34" charset="0"/>
              <a:cs typeface="Arial" panose="020B0604020202020204" pitchFamily="34" charset="0"/>
            </a:endParaRPr>
          </a:p>
        </p:txBody>
      </p:sp>
      <p:sp>
        <p:nvSpPr>
          <p:cNvPr id="20" name="TextBox 19"/>
          <p:cNvSpPr txBox="1"/>
          <p:nvPr/>
        </p:nvSpPr>
        <p:spPr>
          <a:xfrm>
            <a:off x="8086941" y="4654100"/>
            <a:ext cx="1576464"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Candidate 4</a:t>
            </a:r>
          </a:p>
          <a:p>
            <a:pPr algn="ctr"/>
            <a:r>
              <a:rPr lang="en-US" dirty="0">
                <a:latin typeface="Arial" panose="020B0604020202020204" pitchFamily="34" charset="0"/>
                <a:cs typeface="Arial" panose="020B0604020202020204" pitchFamily="34" charset="0"/>
              </a:rPr>
              <a:t>24%</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688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p:cNvSpPr/>
          <p:nvPr/>
        </p:nvSpPr>
        <p:spPr>
          <a:xfrm>
            <a:off x="152400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524000" y="2"/>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716981" y="1656754"/>
            <a:ext cx="4166657" cy="1261884"/>
          </a:xfrm>
          <a:prstGeom prst="rect">
            <a:avLst/>
          </a:prstGeom>
          <a:noFill/>
        </p:spPr>
        <p:txBody>
          <a:bodyPr wrap="square" rtlCol="0">
            <a:spAutoFit/>
          </a:bodyPr>
          <a:lstStyle/>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dirty="0">
              <a:latin typeface="Century Gothic" panose="020B0502020202020204" pitchFamily="34" charset="0"/>
              <a:cs typeface="Arial" panose="020B0604020202020204" pitchFamily="34" charset="0"/>
            </a:endParaRPr>
          </a:p>
          <a:p>
            <a:endParaRPr lang="en-GB" dirty="0">
              <a:latin typeface="Century Gothic" panose="020B0502020202020204" pitchFamily="34" charset="0"/>
              <a:cs typeface="Arial" panose="020B0604020202020204" pitchFamily="34" charset="0"/>
            </a:endParaRPr>
          </a:p>
        </p:txBody>
      </p:sp>
      <p:sp>
        <p:nvSpPr>
          <p:cNvPr id="2" name="Rectangle 1"/>
          <p:cNvSpPr/>
          <p:nvPr/>
        </p:nvSpPr>
        <p:spPr>
          <a:xfrm>
            <a:off x="1799445" y="1495837"/>
            <a:ext cx="8466219" cy="1477328"/>
          </a:xfrm>
          <a:prstGeom prst="rect">
            <a:avLst/>
          </a:prstGeom>
        </p:spPr>
        <p:txBody>
          <a:bodyPr wrap="square">
            <a:spAutoFit/>
          </a:bodyPr>
          <a:lstStyle/>
          <a:p>
            <a:pPr algn="ctr"/>
            <a:r>
              <a:rPr lang="en-GB" sz="3600" b="1" dirty="0">
                <a:latin typeface="Arial" panose="020B0604020202020204" pitchFamily="34" charset="0"/>
                <a:cs typeface="Arial" panose="020B0604020202020204" pitchFamily="34" charset="0"/>
              </a:rPr>
              <a:t>And the winner is …</a:t>
            </a:r>
            <a:endParaRPr lang="en-GB" sz="3600"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1137" y="2638410"/>
            <a:ext cx="2066181" cy="2066181"/>
          </a:xfrm>
          <a:prstGeom prst="rect">
            <a:avLst/>
          </a:prstGeom>
        </p:spPr>
      </p:pic>
      <p:sp>
        <p:nvSpPr>
          <p:cNvPr id="8" name="TextBox 7"/>
          <p:cNvSpPr txBox="1"/>
          <p:nvPr/>
        </p:nvSpPr>
        <p:spPr>
          <a:xfrm>
            <a:off x="4851137" y="5017805"/>
            <a:ext cx="2012531"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Candidate 1</a:t>
            </a:r>
          </a:p>
          <a:p>
            <a:pPr algn="ctr"/>
            <a:r>
              <a:rPr lang="en-US" sz="2400" dirty="0">
                <a:latin typeface="Arial" panose="020B0604020202020204" pitchFamily="34" charset="0"/>
                <a:cs typeface="Arial" panose="020B0604020202020204" pitchFamily="34" charset="0"/>
              </a:rPr>
              <a:t>27%</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100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0BCBEF-123F-48A5-AF49-1372320B59E9}"/>
              </a:ext>
            </a:extLst>
          </p:cNvPr>
          <p:cNvPicPr>
            <a:picLocks noChangeAspect="1"/>
          </p:cNvPicPr>
          <p:nvPr/>
        </p:nvPicPr>
        <p:blipFill>
          <a:blip r:embed="rId2"/>
          <a:stretch>
            <a:fillRect/>
          </a:stretch>
        </p:blipFill>
        <p:spPr>
          <a:xfrm>
            <a:off x="2058482" y="1434029"/>
            <a:ext cx="8075035" cy="5122130"/>
          </a:xfrm>
          <a:prstGeom prst="rect">
            <a:avLst/>
          </a:prstGeom>
        </p:spPr>
      </p:pic>
      <p:sp>
        <p:nvSpPr>
          <p:cNvPr id="4" name="TextBox 3">
            <a:extLst>
              <a:ext uri="{FF2B5EF4-FFF2-40B4-BE49-F238E27FC236}">
                <a16:creationId xmlns:a16="http://schemas.microsoft.com/office/drawing/2014/main" id="{DB6D6A22-BFC2-44DD-AE5A-7EC9776E3233}"/>
              </a:ext>
            </a:extLst>
          </p:cNvPr>
          <p:cNvSpPr txBox="1"/>
          <p:nvPr/>
        </p:nvSpPr>
        <p:spPr>
          <a:xfrm>
            <a:off x="763480" y="133165"/>
            <a:ext cx="11052699" cy="1077218"/>
          </a:xfrm>
          <a:prstGeom prst="rect">
            <a:avLst/>
          </a:prstGeom>
          <a:noFill/>
        </p:spPr>
        <p:txBody>
          <a:bodyPr wrap="square" rtlCol="0">
            <a:spAutoFit/>
          </a:bodyPr>
          <a:lstStyle/>
          <a:p>
            <a:pPr algn="ctr"/>
            <a:r>
              <a:rPr lang="en-GB" sz="3200" dirty="0"/>
              <a:t>The way we classify political parties is traditionally into left wing and right wing</a:t>
            </a:r>
          </a:p>
        </p:txBody>
      </p:sp>
    </p:spTree>
    <p:extLst>
      <p:ext uri="{BB962C8B-B14F-4D97-AF65-F5344CB8AC3E}">
        <p14:creationId xmlns:p14="http://schemas.microsoft.com/office/powerpoint/2010/main" val="674334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0C42D1-4FDA-4A6F-8E41-B33EAAC1FAB1}"/>
              </a:ext>
            </a:extLst>
          </p:cNvPr>
          <p:cNvSpPr/>
          <p:nvPr/>
        </p:nvSpPr>
        <p:spPr>
          <a:xfrm>
            <a:off x="887353" y="288070"/>
            <a:ext cx="10662495" cy="369332"/>
          </a:xfrm>
          <a:prstGeom prst="rect">
            <a:avLst/>
          </a:prstGeom>
        </p:spPr>
        <p:txBody>
          <a:bodyPr wrap="square">
            <a:spAutoFit/>
          </a:bodyPr>
          <a:lstStyle/>
          <a:p>
            <a:r>
              <a:rPr lang="en-GB" dirty="0">
                <a:hlinkClick r:id="rId2"/>
              </a:rPr>
              <a:t>https://www.youtube.com/watch?v=XJA3EhyVPc0</a:t>
            </a:r>
            <a:r>
              <a:rPr lang="en-GB" dirty="0"/>
              <a:t> Can you add anything to your notes from this video? </a:t>
            </a:r>
          </a:p>
        </p:txBody>
      </p:sp>
      <p:pic>
        <p:nvPicPr>
          <p:cNvPr id="3" name="Picture 2">
            <a:extLst>
              <a:ext uri="{FF2B5EF4-FFF2-40B4-BE49-F238E27FC236}">
                <a16:creationId xmlns:a16="http://schemas.microsoft.com/office/drawing/2014/main" id="{2E0BCBEF-123F-48A5-AF49-1372320B59E9}"/>
              </a:ext>
            </a:extLst>
          </p:cNvPr>
          <p:cNvPicPr>
            <a:picLocks noChangeAspect="1"/>
          </p:cNvPicPr>
          <p:nvPr/>
        </p:nvPicPr>
        <p:blipFill>
          <a:blip r:embed="rId3"/>
          <a:stretch>
            <a:fillRect/>
          </a:stretch>
        </p:blipFill>
        <p:spPr>
          <a:xfrm>
            <a:off x="2058482" y="1070045"/>
            <a:ext cx="8075035" cy="5122130"/>
          </a:xfrm>
          <a:prstGeom prst="rect">
            <a:avLst/>
          </a:prstGeom>
        </p:spPr>
      </p:pic>
    </p:spTree>
    <p:extLst>
      <p:ext uri="{BB962C8B-B14F-4D97-AF65-F5344CB8AC3E}">
        <p14:creationId xmlns:p14="http://schemas.microsoft.com/office/powerpoint/2010/main" val="3634501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ae4bebc-5183-402f-9a72-94513702be85">
      <Terms xmlns="http://schemas.microsoft.com/office/infopath/2007/PartnerControls"/>
    </lcf76f155ced4ddcb4097134ff3c332f>
    <TaxCatchAll xmlns="0ff20ada-ea1e-4479-af96-12e7f68be8f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530B004E4030438EC8C74B8DAE3C6D" ma:contentTypeVersion="19" ma:contentTypeDescription="Create a new document." ma:contentTypeScope="" ma:versionID="0afcf23cfe9b450c77ddbb6b1274bcae">
  <xsd:schema xmlns:xsd="http://www.w3.org/2001/XMLSchema" xmlns:xs="http://www.w3.org/2001/XMLSchema" xmlns:p="http://schemas.microsoft.com/office/2006/metadata/properties" xmlns:ns2="3ae4bebc-5183-402f-9a72-94513702be85" xmlns:ns3="0ff20ada-ea1e-4479-af96-12e7f68be8f6" targetNamespace="http://schemas.microsoft.com/office/2006/metadata/properties" ma:root="true" ma:fieldsID="e5279740878779e5cf0772960598e39c" ns2:_="" ns3:_="">
    <xsd:import namespace="3ae4bebc-5183-402f-9a72-94513702be85"/>
    <xsd:import namespace="0ff20ada-ea1e-4479-af96-12e7f68be8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e4bebc-5183-402f-9a72-94513702b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d9a6a31-fdfb-4004-be80-b2e333663287" ma:termSetId="09814cd3-568e-fe90-9814-8d621ff8fb84" ma:anchorId="fba54fb3-c3e1-fe81-a776-ca4b69148c4d" ma:open="true" ma:isKeyword="false">
      <xsd:complexType>
        <xsd:sequence>
          <xsd:element ref="pc:Terms" minOccurs="0" maxOccurs="1"/>
        </xsd:sequence>
      </xsd:complex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f20ada-ea1e-4479-af96-12e7f68be8f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7af94c68-3a47-42a6-be9b-7b315d5a8e27}" ma:internalName="TaxCatchAll" ma:showField="CatchAllData" ma:web="0ff20ada-ea1e-4479-af96-12e7f68be8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941E96-89BD-4D89-AF59-4435E6988FAC}">
  <ds:schemaRefs>
    <ds:schemaRef ds:uri="http://schemas.microsoft.com/sharepoint/v3/contenttype/forms"/>
  </ds:schemaRefs>
</ds:datastoreItem>
</file>

<file path=customXml/itemProps2.xml><?xml version="1.0" encoding="utf-8"?>
<ds:datastoreItem xmlns:ds="http://schemas.openxmlformats.org/officeDocument/2006/customXml" ds:itemID="{B5AEF193-D741-4304-A5CF-8CDAE56FFC39}">
  <ds:schemaRefs>
    <ds:schemaRef ds:uri="http://schemas.microsoft.com/office/2006/metadata/properties"/>
    <ds:schemaRef ds:uri="http://schemas.microsoft.com/office/infopath/2007/PartnerControls"/>
    <ds:schemaRef ds:uri="3f7908c0-6ef4-4728-84a5-a619635feab1"/>
  </ds:schemaRefs>
</ds:datastoreItem>
</file>

<file path=customXml/itemProps3.xml><?xml version="1.0" encoding="utf-8"?>
<ds:datastoreItem xmlns:ds="http://schemas.openxmlformats.org/officeDocument/2006/customXml" ds:itemID="{90E1A584-4A91-46E1-8C36-265B04DBAA3A}"/>
</file>

<file path=docProps/app.xml><?xml version="1.0" encoding="utf-8"?>
<Properties xmlns="http://schemas.openxmlformats.org/officeDocument/2006/extended-properties" xmlns:vt="http://schemas.openxmlformats.org/officeDocument/2006/docPropsVTypes">
  <TotalTime>797</TotalTime>
  <Words>3163</Words>
  <Application>Microsoft Office PowerPoint</Application>
  <PresentationFormat>Widescreen</PresentationFormat>
  <Paragraphs>373</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Political party Manifestos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Transition work – for first lesson back in September</vt:lpstr>
      <vt:lpstr>Before September…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will you study?</vt:lpstr>
      <vt:lpstr>What will you study?</vt:lpstr>
      <vt:lpstr>What will you study?</vt:lpstr>
    </vt:vector>
  </TitlesOfParts>
  <Company>Little Heath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most significant influences on how people vote?</dc:title>
  <dc:creator>Mr C Taylor</dc:creator>
  <cp:lastModifiedBy>Mr C Taylor</cp:lastModifiedBy>
  <cp:revision>167</cp:revision>
  <cp:lastPrinted>2023-06-28T14:06:22Z</cp:lastPrinted>
  <dcterms:created xsi:type="dcterms:W3CDTF">2021-06-28T19:31:02Z</dcterms:created>
  <dcterms:modified xsi:type="dcterms:W3CDTF">2026-06-30T11:30:46Z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0x0101008E530B004E4030438EC8C74B8DAE3C6D</vt:lpwstr>
  </property>
  <property fmtid="{D5CDD505-2E9C-101B-9397-08002B2CF9AE}" pid="3" name="Order">
    <vt:r8>324600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