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76" r:id="rId5"/>
    <p:sldId id="277" r:id="rId6"/>
    <p:sldId id="280" r:id="rId7"/>
    <p:sldId id="281" r:id="rId8"/>
    <p:sldId id="282" r:id="rId9"/>
    <p:sldId id="261" r:id="rId10"/>
    <p:sldId id="262" r:id="rId11"/>
    <p:sldId id="263" r:id="rId12"/>
    <p:sldId id="264" r:id="rId13"/>
    <p:sldId id="265" r:id="rId14"/>
    <p:sldId id="266" r:id="rId15"/>
    <p:sldId id="267" r:id="rId16"/>
    <p:sldId id="268" r:id="rId17"/>
    <p:sldId id="269" r:id="rId18"/>
    <p:sldId id="279" r:id="rId19"/>
    <p:sldId id="270" r:id="rId20"/>
    <p:sldId id="271" r:id="rId21"/>
    <p:sldId id="272" r:id="rId22"/>
    <p:sldId id="273" r:id="rId23"/>
    <p:sldId id="274" r:id="rId24"/>
    <p:sldId id="275"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OzWoiyM/jXPOJ2omQUzY1T1fS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4A7BAC-E1B4-4A82-AD23-3585D0747CD1}">
  <a:tblStyle styleId="{A54A7BAC-E1B4-4A82-AD23-3585D0747CD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6F7DBDF-D04C-45C4-B1E6-8D225BF2D32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82000">
              <a:srgbClr val="DDEAF6"/>
            </a:gs>
            <a:gs pos="100000">
              <a:srgbClr val="DDEAF6"/>
            </a:gs>
          </a:gsLst>
          <a:lin ang="5400000" scaled="0"/>
        </a:gra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Calibri"/>
                <a:ea typeface="Calibri"/>
                <a:cs typeface="Calibri"/>
                <a:sym typeface="Calibri"/>
              </a:rPr>
              <a:t>Slide: </a:t>
            </a:r>
            <a:fld id="{00000000-1234-1234-1234-123412341234}" type="slidenum">
              <a:rPr lang="en-GB" sz="1400" b="0" i="0" u="none" strike="noStrike" cap="none">
                <a:solidFill>
                  <a:schemeClr val="dk2"/>
                </a:solidFill>
                <a:latin typeface="Calibri"/>
                <a:ea typeface="Calibri"/>
                <a:cs typeface="Calibri"/>
                <a:sym typeface="Calibri"/>
              </a:rPr>
              <a:t>‹#›</a:t>
            </a:fld>
            <a:endParaRPr sz="1400" b="0" i="0" u="none" strike="noStrike" cap="none">
              <a:solidFill>
                <a:schemeClr val="dk2"/>
              </a:solidFill>
              <a:latin typeface="Calibri"/>
              <a:ea typeface="Calibri"/>
              <a:cs typeface="Calibri"/>
              <a:sym typeface="Calibri"/>
            </a:endParaRPr>
          </a:p>
        </p:txBody>
      </p:sp>
      <p:pic>
        <p:nvPicPr>
          <p:cNvPr id="7" name="Google Shape;7;n"/>
          <p:cNvPicPr preferRelativeResize="0"/>
          <p:nvPr/>
        </p:nvPicPr>
        <p:blipFill rotWithShape="1">
          <a:blip r:embed="rId2">
            <a:alphaModFix/>
          </a:blip>
          <a:srcRect/>
          <a:stretch/>
        </p:blipFill>
        <p:spPr>
          <a:xfrm>
            <a:off x="1" y="0"/>
            <a:ext cx="6858000" cy="602779"/>
          </a:xfrm>
          <a:prstGeom prst="rect">
            <a:avLst/>
          </a:prstGeom>
          <a:noFill/>
          <a:ln>
            <a:noFill/>
          </a:ln>
        </p:spPr>
      </p:pic>
      <p:pic>
        <p:nvPicPr>
          <p:cNvPr id="8" name="Google Shape;8;n"/>
          <p:cNvPicPr preferRelativeResize="0"/>
          <p:nvPr/>
        </p:nvPicPr>
        <p:blipFill rotWithShape="1">
          <a:blip r:embed="rId3">
            <a:alphaModFix/>
          </a:blip>
          <a:srcRect/>
          <a:stretch/>
        </p:blipFill>
        <p:spPr>
          <a:xfrm>
            <a:off x="0" y="33868"/>
            <a:ext cx="1467196" cy="552856"/>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r>
              <a:rPr lang="en-GB"/>
              <a:t>Slide: </a:t>
            </a: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a:spLocks noGrp="1"/>
          </p:cNvSpPr>
          <p:nvPr>
            <p:ph type="pic" idx="2"/>
          </p:nvPr>
        </p:nvSpPr>
        <p:spPr>
          <a:xfrm>
            <a:off x="5183188" y="987425"/>
            <a:ext cx="6172200" cy="4873625"/>
          </a:xfrm>
          <a:prstGeom prst="rect">
            <a:avLst/>
          </a:prstGeom>
          <a:noFill/>
          <a:ln>
            <a:noFill/>
          </a:ln>
        </p:spPr>
      </p:sp>
      <p:sp>
        <p:nvSpPr>
          <p:cNvPr id="62" name="Google Shape;62;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a:stretch/>
        </p:blipFill>
        <p:spPr>
          <a:xfrm>
            <a:off x="9610236" y="4235731"/>
            <a:ext cx="2810827" cy="2810827"/>
          </a:xfrm>
          <a:prstGeom prst="rect">
            <a:avLst/>
          </a:prstGeom>
          <a:noFill/>
          <a:ln>
            <a:noFill/>
          </a:ln>
        </p:spPr>
      </p:pic>
      <p:pic>
        <p:nvPicPr>
          <p:cNvPr id="83" name="Google Shape;83;p1"/>
          <p:cNvPicPr preferRelativeResize="0"/>
          <p:nvPr/>
        </p:nvPicPr>
        <p:blipFill rotWithShape="1">
          <a:blip r:embed="rId4">
            <a:alphaModFix/>
          </a:blip>
          <a:srcRect/>
          <a:stretch/>
        </p:blipFill>
        <p:spPr>
          <a:xfrm>
            <a:off x="0" y="0"/>
            <a:ext cx="3721377" cy="2810827"/>
          </a:xfrm>
          <a:prstGeom prst="rect">
            <a:avLst/>
          </a:prstGeom>
          <a:noFill/>
          <a:ln>
            <a:noFill/>
          </a:ln>
        </p:spPr>
      </p:pic>
      <p:pic>
        <p:nvPicPr>
          <p:cNvPr id="84" name="Google Shape;84;p1"/>
          <p:cNvPicPr preferRelativeResize="0"/>
          <p:nvPr/>
        </p:nvPicPr>
        <p:blipFill rotWithShape="1">
          <a:blip r:embed="rId5">
            <a:alphaModFix/>
          </a:blip>
          <a:srcRect/>
          <a:stretch/>
        </p:blipFill>
        <p:spPr>
          <a:xfrm>
            <a:off x="0" y="4076773"/>
            <a:ext cx="3978910" cy="2733602"/>
          </a:xfrm>
          <a:prstGeom prst="rect">
            <a:avLst/>
          </a:prstGeom>
          <a:noFill/>
          <a:ln>
            <a:noFill/>
          </a:ln>
        </p:spPr>
      </p:pic>
      <p:sp>
        <p:nvSpPr>
          <p:cNvPr id="85" name="Google Shape;85;p1"/>
          <p:cNvSpPr txBox="1"/>
          <p:nvPr/>
        </p:nvSpPr>
        <p:spPr>
          <a:xfrm>
            <a:off x="121920" y="2936240"/>
            <a:ext cx="3599457"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i="1" u="none" strike="noStrike" cap="none">
                <a:solidFill>
                  <a:srgbClr val="0070C0"/>
                </a:solidFill>
                <a:latin typeface="Arial"/>
                <a:ea typeface="Arial"/>
                <a:cs typeface="Arial"/>
                <a:sym typeface="Arial"/>
              </a:rPr>
              <a:t>Thank you for being ready to learn!</a:t>
            </a:r>
            <a:endParaRPr/>
          </a:p>
        </p:txBody>
      </p:sp>
      <p:sp>
        <p:nvSpPr>
          <p:cNvPr id="86" name="Google Shape;86;p1"/>
          <p:cNvSpPr txBox="1"/>
          <p:nvPr/>
        </p:nvSpPr>
        <p:spPr>
          <a:xfrm>
            <a:off x="3391270" y="371475"/>
            <a:ext cx="507935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1" i="0" u="sng" strike="noStrike" cap="none">
                <a:solidFill>
                  <a:srgbClr val="000000"/>
                </a:solidFill>
                <a:latin typeface="Arial"/>
                <a:ea typeface="Arial"/>
                <a:cs typeface="Arial"/>
                <a:sym typeface="Arial"/>
              </a:rPr>
              <a:t>Title: Introduction to ‘A Level Business</a:t>
            </a:r>
            <a:endParaRPr/>
          </a:p>
          <a:p>
            <a:pPr marL="0" marR="0" lvl="0" indent="0" algn="l" rtl="0">
              <a:lnSpc>
                <a:spcPct val="100000"/>
              </a:lnSpc>
              <a:spcBef>
                <a:spcPts val="0"/>
              </a:spcBef>
              <a:spcAft>
                <a:spcPts val="0"/>
              </a:spcAft>
              <a:buNone/>
            </a:pPr>
            <a:endParaRPr sz="2800" b="1" i="0" u="sng" strike="noStrike" cap="none">
              <a:solidFill>
                <a:srgbClr val="000000"/>
              </a:solidFill>
              <a:latin typeface="Arial"/>
              <a:ea typeface="Arial"/>
              <a:cs typeface="Arial"/>
              <a:sym typeface="Arial"/>
            </a:endParaRPr>
          </a:p>
        </p:txBody>
      </p:sp>
      <p:sp>
        <p:nvSpPr>
          <p:cNvPr id="87" name="Google Shape;87;p1"/>
          <p:cNvSpPr txBox="1"/>
          <p:nvPr/>
        </p:nvSpPr>
        <p:spPr>
          <a:xfrm>
            <a:off x="3755406" y="844667"/>
            <a:ext cx="4681200" cy="390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sng" strike="noStrike" cap="none">
                <a:solidFill>
                  <a:srgbClr val="000000"/>
                </a:solidFill>
                <a:latin typeface="Arial"/>
                <a:ea typeface="Arial"/>
                <a:cs typeface="Arial"/>
                <a:sym typeface="Arial"/>
              </a:rPr>
              <a:t>Aims</a:t>
            </a:r>
            <a:r>
              <a:rPr lang="en-GB" sz="20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By the end of the session student will:</a:t>
            </a:r>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Understand the course content and assessment methods</a:t>
            </a:r>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 Understand what is required to succeed in business at A level </a:t>
            </a:r>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Apply some of the business concepts to a business context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sp>
        <p:nvSpPr>
          <p:cNvPr id="88" name="Google Shape;88;p1"/>
          <p:cNvSpPr txBox="1"/>
          <p:nvPr/>
        </p:nvSpPr>
        <p:spPr>
          <a:xfrm>
            <a:off x="8692551" y="368060"/>
            <a:ext cx="3174521" cy="310854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000000"/>
                </a:solidFill>
                <a:latin typeface="Arial"/>
                <a:ea typeface="Arial"/>
                <a:cs typeface="Arial"/>
                <a:sym typeface="Arial"/>
              </a:rPr>
              <a:t>DNA:</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Why are you considering taking Business as one of your A level choices?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Be prepared to feedback</a:t>
            </a:r>
            <a:endParaRPr/>
          </a:p>
          <a:p>
            <a:pPr marL="0" marR="0" lvl="0" indent="0" algn="l" rtl="0">
              <a:lnSpc>
                <a:spcPct val="100000"/>
              </a:lnSpc>
              <a:spcBef>
                <a:spcPts val="0"/>
              </a:spcBef>
              <a:spcAft>
                <a:spcPts val="0"/>
              </a:spcAft>
              <a:buNone/>
            </a:pPr>
            <a:endParaRPr sz="2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800" b="1" i="0" u="none" strike="noStrike" cap="none">
              <a:solidFill>
                <a:srgbClr val="000000"/>
              </a:solidFill>
              <a:latin typeface="Arial"/>
              <a:ea typeface="Arial"/>
              <a:cs typeface="Arial"/>
              <a:sym typeface="Arial"/>
            </a:endParaRPr>
          </a:p>
        </p:txBody>
      </p:sp>
      <p:pic>
        <p:nvPicPr>
          <p:cNvPr id="89" name="Google Shape;89;p1"/>
          <p:cNvPicPr preferRelativeResize="0"/>
          <p:nvPr/>
        </p:nvPicPr>
        <p:blipFill rotWithShape="1">
          <a:blip r:embed="rId6">
            <a:alphaModFix/>
          </a:blip>
          <a:srcRect/>
          <a:stretch/>
        </p:blipFill>
        <p:spPr>
          <a:xfrm>
            <a:off x="7839060" y="4487912"/>
            <a:ext cx="2026577" cy="2108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748005" y="0"/>
            <a:ext cx="10106858" cy="880258"/>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b="1" u="sng" dirty="0"/>
              <a:t>Keeping Organised</a:t>
            </a:r>
            <a:endParaRPr b="1" u="sng" dirty="0"/>
          </a:p>
        </p:txBody>
      </p:sp>
      <p:sp>
        <p:nvSpPr>
          <p:cNvPr id="128" name="Google Shape;128;p7"/>
          <p:cNvSpPr txBox="1">
            <a:spLocks noGrp="1"/>
          </p:cNvSpPr>
          <p:nvPr>
            <p:ph type="body" idx="1"/>
          </p:nvPr>
        </p:nvSpPr>
        <p:spPr>
          <a:xfrm>
            <a:off x="1207363" y="1234500"/>
            <a:ext cx="10273142" cy="4389000"/>
          </a:xfrm>
          <a:prstGeom prst="rect">
            <a:avLst/>
          </a:prstGeom>
          <a:noFill/>
          <a:ln>
            <a:noFill/>
          </a:ln>
        </p:spPr>
        <p:txBody>
          <a:bodyPr spcFirstLastPara="1" wrap="square" lIns="91425" tIns="45700" rIns="91425" bIns="45700" anchor="t" anchorCtr="0">
            <a:noAutofit/>
          </a:bodyPr>
          <a:lstStyle/>
          <a:p>
            <a:pPr marL="274320" lvl="0" indent="-117475" algn="l" rtl="0">
              <a:lnSpc>
                <a:spcPct val="100000"/>
              </a:lnSpc>
              <a:spcBef>
                <a:spcPts val="0"/>
              </a:spcBef>
              <a:spcAft>
                <a:spcPts val="0"/>
              </a:spcAft>
              <a:buSzPts val="2470"/>
              <a:buNone/>
            </a:pPr>
            <a:r>
              <a:rPr lang="en-GB" dirty="0"/>
              <a:t> All students are responsible for keeping their notes, hand outs and assessments organised</a:t>
            </a:r>
          </a:p>
          <a:p>
            <a:pPr marL="274320" lvl="0" indent="-117475" algn="l" rtl="0">
              <a:lnSpc>
                <a:spcPct val="100000"/>
              </a:lnSpc>
              <a:spcBef>
                <a:spcPts val="0"/>
              </a:spcBef>
              <a:spcAft>
                <a:spcPts val="0"/>
              </a:spcAft>
              <a:buSzPts val="2470"/>
              <a:buNone/>
            </a:pPr>
            <a:endParaRPr dirty="0"/>
          </a:p>
          <a:p>
            <a:pPr marL="457200" lvl="0" indent="-337185" algn="l" rtl="0">
              <a:lnSpc>
                <a:spcPct val="100000"/>
              </a:lnSpc>
              <a:spcBef>
                <a:spcPts val="520"/>
              </a:spcBef>
              <a:spcAft>
                <a:spcPts val="0"/>
              </a:spcAft>
              <a:buSzPts val="1710"/>
              <a:buChar char="⚫"/>
            </a:pPr>
            <a:r>
              <a:rPr lang="en-GB" dirty="0"/>
              <a:t>Have a file for each teacher or a large file for the subject.</a:t>
            </a:r>
            <a:endParaRPr dirty="0"/>
          </a:p>
          <a:p>
            <a:pPr marL="274320" lvl="0" indent="-117475" algn="l" rtl="0">
              <a:lnSpc>
                <a:spcPct val="100000"/>
              </a:lnSpc>
              <a:spcBef>
                <a:spcPts val="520"/>
              </a:spcBef>
              <a:spcAft>
                <a:spcPts val="0"/>
              </a:spcAft>
              <a:buSzPts val="2470"/>
              <a:buNone/>
            </a:pPr>
            <a:endParaRPr dirty="0"/>
          </a:p>
          <a:p>
            <a:pPr marL="457200" lvl="0" indent="-337185" algn="l" rtl="0">
              <a:lnSpc>
                <a:spcPct val="100000"/>
              </a:lnSpc>
              <a:spcBef>
                <a:spcPts val="520"/>
              </a:spcBef>
              <a:spcAft>
                <a:spcPts val="0"/>
              </a:spcAft>
              <a:buSzPts val="1710"/>
              <a:buChar char="⚫"/>
            </a:pPr>
            <a:r>
              <a:rPr lang="en-GB" dirty="0"/>
              <a:t>Use file dividers </a:t>
            </a:r>
            <a:endParaRPr dirty="0"/>
          </a:p>
          <a:p>
            <a:pPr marL="457200" lvl="0" indent="0" algn="l" rtl="0">
              <a:lnSpc>
                <a:spcPct val="100000"/>
              </a:lnSpc>
              <a:spcBef>
                <a:spcPts val="520"/>
              </a:spcBef>
              <a:spcAft>
                <a:spcPts val="0"/>
              </a:spcAft>
              <a:buSzPts val="1800"/>
              <a:buNone/>
            </a:pPr>
            <a:endParaRPr dirty="0"/>
          </a:p>
          <a:p>
            <a:pPr marL="457200" lvl="0" indent="-337185" algn="l" rtl="0">
              <a:lnSpc>
                <a:spcPct val="100000"/>
              </a:lnSpc>
              <a:spcBef>
                <a:spcPts val="520"/>
              </a:spcBef>
              <a:spcAft>
                <a:spcPts val="0"/>
              </a:spcAft>
              <a:buSzPts val="1710"/>
              <a:buChar char="⚫"/>
            </a:pPr>
            <a:r>
              <a:rPr lang="en-GB" dirty="0"/>
              <a:t>File all notes, completed work and handouts</a:t>
            </a:r>
            <a:endParaRPr dirty="0"/>
          </a:p>
          <a:p>
            <a:pPr marL="274320" lvl="0" indent="-117475" algn="l" rtl="0">
              <a:lnSpc>
                <a:spcPct val="100000"/>
              </a:lnSpc>
              <a:spcBef>
                <a:spcPts val="520"/>
              </a:spcBef>
              <a:spcAft>
                <a:spcPts val="0"/>
              </a:spcAft>
              <a:buSzPts val="2470"/>
              <a:buNone/>
            </a:pPr>
            <a:endParaRPr dirty="0"/>
          </a:p>
          <a:p>
            <a:pPr marL="457200" lvl="0" indent="-337185" algn="l" rtl="0">
              <a:lnSpc>
                <a:spcPct val="100000"/>
              </a:lnSpc>
              <a:spcBef>
                <a:spcPts val="520"/>
              </a:spcBef>
              <a:spcAft>
                <a:spcPts val="0"/>
              </a:spcAft>
              <a:buSzPts val="1710"/>
              <a:buChar char="⚫"/>
            </a:pPr>
            <a:r>
              <a:rPr lang="en-GB" dirty="0"/>
              <a:t>Ensure that you have a filing session every week!</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1939544" y="218779"/>
            <a:ext cx="6476487" cy="89093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u="sng" dirty="0">
                <a:solidFill>
                  <a:schemeClr val="dk1"/>
                </a:solidFill>
              </a:rPr>
              <a:t>Why do businesses exist?</a:t>
            </a:r>
            <a:endParaRPr u="sng" dirty="0">
              <a:solidFill>
                <a:schemeClr val="dk1"/>
              </a:solidFill>
            </a:endParaRPr>
          </a:p>
        </p:txBody>
      </p:sp>
      <p:sp>
        <p:nvSpPr>
          <p:cNvPr id="134" name="Google Shape;134;p8"/>
          <p:cNvSpPr txBox="1">
            <a:spLocks noGrp="1"/>
          </p:cNvSpPr>
          <p:nvPr>
            <p:ph type="body" idx="1"/>
          </p:nvPr>
        </p:nvSpPr>
        <p:spPr>
          <a:xfrm>
            <a:off x="538578" y="1607006"/>
            <a:ext cx="10972800" cy="2069700"/>
          </a:xfrm>
          <a:prstGeom prst="rect">
            <a:avLst/>
          </a:prstGeom>
          <a:noFill/>
          <a:ln>
            <a:noFill/>
          </a:ln>
        </p:spPr>
        <p:txBody>
          <a:bodyPr spcFirstLastPara="1" wrap="square" lIns="91425" tIns="45700" rIns="91425" bIns="45700" anchor="t" anchorCtr="0">
            <a:noAutofit/>
          </a:bodyPr>
          <a:lstStyle/>
          <a:p>
            <a:pPr marL="274320" lvl="0" indent="-117475" algn="l" rtl="0">
              <a:lnSpc>
                <a:spcPct val="100000"/>
              </a:lnSpc>
              <a:spcBef>
                <a:spcPts val="0"/>
              </a:spcBef>
              <a:spcAft>
                <a:spcPts val="0"/>
              </a:spcAft>
              <a:buSzPts val="2470"/>
              <a:buNone/>
            </a:pPr>
            <a:endParaRPr/>
          </a:p>
          <a:p>
            <a:pPr marL="274320" lvl="0" indent="-274320" algn="l" rtl="0">
              <a:lnSpc>
                <a:spcPct val="100000"/>
              </a:lnSpc>
              <a:spcBef>
                <a:spcPts val="520"/>
              </a:spcBef>
              <a:spcAft>
                <a:spcPts val="0"/>
              </a:spcAft>
              <a:buSzPts val="2470"/>
              <a:buChar char="⚫"/>
            </a:pPr>
            <a:r>
              <a:rPr lang="en-GB"/>
              <a:t>Think about this question</a:t>
            </a:r>
            <a:endParaRPr/>
          </a:p>
          <a:p>
            <a:pPr marL="274320" lvl="0" indent="-117475" algn="l" rtl="0">
              <a:lnSpc>
                <a:spcPct val="100000"/>
              </a:lnSpc>
              <a:spcBef>
                <a:spcPts val="520"/>
              </a:spcBef>
              <a:spcAft>
                <a:spcPts val="0"/>
              </a:spcAft>
              <a:buSzPts val="2470"/>
              <a:buNone/>
            </a:pPr>
            <a:endParaRPr/>
          </a:p>
          <a:p>
            <a:pPr marL="274320" lvl="0" indent="-274320" algn="l" rtl="0">
              <a:lnSpc>
                <a:spcPct val="100000"/>
              </a:lnSpc>
              <a:spcBef>
                <a:spcPts val="520"/>
              </a:spcBef>
              <a:spcAft>
                <a:spcPts val="0"/>
              </a:spcAft>
              <a:buSzPts val="2470"/>
              <a:buChar char="⚫"/>
            </a:pPr>
            <a:r>
              <a:rPr lang="en-GB"/>
              <a:t>Be prepared to feed back</a:t>
            </a:r>
            <a:endParaRPr/>
          </a:p>
        </p:txBody>
      </p:sp>
      <p:pic>
        <p:nvPicPr>
          <p:cNvPr id="135" name="Google Shape;135;p8" descr="http://www.contactvirginmedia.com/wp-content/uploads/2013/05/virgin-media-business.jpg"/>
          <p:cNvPicPr preferRelativeResize="0"/>
          <p:nvPr/>
        </p:nvPicPr>
        <p:blipFill rotWithShape="1">
          <a:blip r:embed="rId3">
            <a:alphaModFix/>
          </a:blip>
          <a:srcRect/>
          <a:stretch/>
        </p:blipFill>
        <p:spPr>
          <a:xfrm>
            <a:off x="3991517" y="3830910"/>
            <a:ext cx="3744416" cy="28083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854225" y="520070"/>
            <a:ext cx="10972800" cy="65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500"/>
              <a:buFont typeface="Calibri"/>
              <a:buNone/>
            </a:pPr>
            <a:r>
              <a:rPr lang="en-GB" sz="4500" u="sng">
                <a:solidFill>
                  <a:schemeClr val="dk1"/>
                </a:solidFill>
              </a:rPr>
              <a:t>What do businesses bring to the UK/World?</a:t>
            </a:r>
            <a:endParaRPr sz="4500" u="sng">
              <a:solidFill>
                <a:schemeClr val="dk1"/>
              </a:solidFill>
            </a:endParaRPr>
          </a:p>
        </p:txBody>
      </p:sp>
      <p:sp>
        <p:nvSpPr>
          <p:cNvPr id="141" name="Google Shape;141;p9"/>
          <p:cNvSpPr txBox="1">
            <a:spLocks noGrp="1"/>
          </p:cNvSpPr>
          <p:nvPr>
            <p:ph type="body" idx="1"/>
          </p:nvPr>
        </p:nvSpPr>
        <p:spPr>
          <a:xfrm>
            <a:off x="854225" y="1429306"/>
            <a:ext cx="9039000" cy="2698811"/>
          </a:xfrm>
          <a:prstGeom prst="rect">
            <a:avLst/>
          </a:prstGeom>
          <a:noFill/>
          <a:ln>
            <a:noFill/>
          </a:ln>
        </p:spPr>
        <p:txBody>
          <a:bodyPr spcFirstLastPara="1" wrap="square" lIns="91425" tIns="45700" rIns="91425" bIns="45700" anchor="t" anchorCtr="0">
            <a:noAutofit/>
          </a:bodyPr>
          <a:lstStyle/>
          <a:p>
            <a:pPr marL="274320" lvl="0" indent="-117475" algn="l" rtl="0">
              <a:lnSpc>
                <a:spcPct val="100000"/>
              </a:lnSpc>
              <a:spcBef>
                <a:spcPts val="520"/>
              </a:spcBef>
              <a:spcAft>
                <a:spcPts val="0"/>
              </a:spcAft>
              <a:buSzPts val="2470"/>
              <a:buNone/>
            </a:pPr>
            <a:endParaRPr/>
          </a:p>
          <a:p>
            <a:pPr marL="274320" lvl="0" indent="-274320" algn="l" rtl="0">
              <a:lnSpc>
                <a:spcPct val="100000"/>
              </a:lnSpc>
              <a:spcBef>
                <a:spcPts val="520"/>
              </a:spcBef>
              <a:spcAft>
                <a:spcPts val="0"/>
              </a:spcAft>
              <a:buSzPts val="2470"/>
              <a:buChar char="⚫"/>
            </a:pPr>
            <a:r>
              <a:rPr lang="en-GB"/>
              <a:t>Discuss this question with the person next to you.</a:t>
            </a:r>
            <a:endParaRPr/>
          </a:p>
          <a:p>
            <a:pPr marL="274320" lvl="0" indent="-117475" algn="l" rtl="0">
              <a:lnSpc>
                <a:spcPct val="100000"/>
              </a:lnSpc>
              <a:spcBef>
                <a:spcPts val="520"/>
              </a:spcBef>
              <a:spcAft>
                <a:spcPts val="0"/>
              </a:spcAft>
              <a:buSzPts val="2470"/>
              <a:buNone/>
            </a:pPr>
            <a:endParaRPr/>
          </a:p>
          <a:p>
            <a:pPr marL="274320" lvl="0" indent="-117475" algn="l" rtl="0">
              <a:lnSpc>
                <a:spcPct val="100000"/>
              </a:lnSpc>
              <a:spcBef>
                <a:spcPts val="520"/>
              </a:spcBef>
              <a:spcAft>
                <a:spcPts val="0"/>
              </a:spcAft>
              <a:buSzPts val="2470"/>
              <a:buNone/>
            </a:pPr>
            <a:endParaRPr/>
          </a:p>
          <a:p>
            <a:pPr marL="274320" lvl="0" indent="-274320" algn="l" rtl="0">
              <a:lnSpc>
                <a:spcPct val="100000"/>
              </a:lnSpc>
              <a:spcBef>
                <a:spcPts val="520"/>
              </a:spcBef>
              <a:spcAft>
                <a:spcPts val="0"/>
              </a:spcAft>
              <a:buSzPts val="2470"/>
              <a:buChar char="⚫"/>
            </a:pPr>
            <a:r>
              <a:rPr lang="en-GB"/>
              <a:t>Be prepared to explain your answers.</a:t>
            </a:r>
            <a:endParaRPr/>
          </a:p>
        </p:txBody>
      </p:sp>
      <p:pic>
        <p:nvPicPr>
          <p:cNvPr id="142" name="Google Shape;142;p9"/>
          <p:cNvPicPr preferRelativeResize="0"/>
          <p:nvPr/>
        </p:nvPicPr>
        <p:blipFill rotWithShape="1">
          <a:blip r:embed="rId3">
            <a:alphaModFix/>
          </a:blip>
          <a:srcRect/>
          <a:stretch/>
        </p:blipFill>
        <p:spPr>
          <a:xfrm>
            <a:off x="6198554" y="4380653"/>
            <a:ext cx="3957229" cy="2029025"/>
          </a:xfrm>
          <a:prstGeom prst="rect">
            <a:avLst/>
          </a:prstGeom>
          <a:noFill/>
          <a:ln>
            <a:noFill/>
          </a:ln>
        </p:spPr>
      </p:pic>
      <p:pic>
        <p:nvPicPr>
          <p:cNvPr id="143" name="Google Shape;143;p9"/>
          <p:cNvPicPr preferRelativeResize="0"/>
          <p:nvPr/>
        </p:nvPicPr>
        <p:blipFill rotWithShape="1">
          <a:blip r:embed="rId4">
            <a:alphaModFix/>
          </a:blip>
          <a:srcRect/>
          <a:stretch/>
        </p:blipFill>
        <p:spPr>
          <a:xfrm>
            <a:off x="2974574" y="4309105"/>
            <a:ext cx="2247900" cy="2028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724276" y="323843"/>
            <a:ext cx="10174083" cy="80784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u="sng">
                <a:solidFill>
                  <a:schemeClr val="dk1"/>
                </a:solidFill>
              </a:rPr>
              <a:t>Different Types of Industry</a:t>
            </a:r>
            <a:endParaRPr u="sng">
              <a:solidFill>
                <a:schemeClr val="dk1"/>
              </a:solidFill>
            </a:endParaRPr>
          </a:p>
        </p:txBody>
      </p:sp>
      <p:sp>
        <p:nvSpPr>
          <p:cNvPr id="149" name="Google Shape;149;p10"/>
          <p:cNvSpPr txBox="1">
            <a:spLocks noGrp="1"/>
          </p:cNvSpPr>
          <p:nvPr>
            <p:ph type="body" idx="1"/>
          </p:nvPr>
        </p:nvSpPr>
        <p:spPr>
          <a:xfrm>
            <a:off x="724276" y="1566250"/>
            <a:ext cx="14630400" cy="3825724"/>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520"/>
              </a:spcBef>
              <a:spcAft>
                <a:spcPts val="0"/>
              </a:spcAft>
              <a:buSzPts val="2470"/>
              <a:buChar char="•"/>
            </a:pPr>
            <a:r>
              <a:rPr lang="en-GB"/>
              <a:t>Primary</a:t>
            </a:r>
            <a:endParaRPr/>
          </a:p>
          <a:p>
            <a:pPr marL="457200" lvl="0" indent="-457200" algn="l" rtl="0">
              <a:lnSpc>
                <a:spcPct val="150000"/>
              </a:lnSpc>
              <a:spcBef>
                <a:spcPts val="520"/>
              </a:spcBef>
              <a:spcAft>
                <a:spcPts val="0"/>
              </a:spcAft>
              <a:buSzPts val="2470"/>
              <a:buChar char="•"/>
            </a:pPr>
            <a:r>
              <a:rPr lang="en-GB"/>
              <a:t>Secondary</a:t>
            </a:r>
            <a:endParaRPr/>
          </a:p>
          <a:p>
            <a:pPr marL="457200" lvl="0" indent="-457200" algn="l" rtl="0">
              <a:lnSpc>
                <a:spcPct val="150000"/>
              </a:lnSpc>
              <a:spcBef>
                <a:spcPts val="520"/>
              </a:spcBef>
              <a:spcAft>
                <a:spcPts val="0"/>
              </a:spcAft>
              <a:buSzPts val="2800"/>
              <a:buChar char="•"/>
            </a:pPr>
            <a:r>
              <a:rPr lang="en-GB"/>
              <a:t>Tertiary</a:t>
            </a:r>
            <a:endParaRPr/>
          </a:p>
          <a:p>
            <a:pPr marL="274320" lvl="0" indent="-117475" algn="l" rtl="0">
              <a:lnSpc>
                <a:spcPct val="100000"/>
              </a:lnSpc>
              <a:spcBef>
                <a:spcPts val="520"/>
              </a:spcBef>
              <a:spcAft>
                <a:spcPts val="0"/>
              </a:spcAft>
              <a:buSzPts val="2470"/>
              <a:buNone/>
            </a:pPr>
            <a:endParaRPr/>
          </a:p>
          <a:p>
            <a:pPr marL="0" lvl="0" indent="0" algn="l" rtl="0">
              <a:lnSpc>
                <a:spcPct val="100000"/>
              </a:lnSpc>
              <a:spcBef>
                <a:spcPts val="520"/>
              </a:spcBef>
              <a:spcAft>
                <a:spcPts val="0"/>
              </a:spcAft>
              <a:buSzPts val="2470"/>
              <a:buNone/>
            </a:pPr>
            <a:r>
              <a:rPr lang="en-GB"/>
              <a:t>Any ideas what these terms mean?</a:t>
            </a:r>
            <a:endParaRPr/>
          </a:p>
        </p:txBody>
      </p:sp>
      <p:pic>
        <p:nvPicPr>
          <p:cNvPr id="150" name="Google Shape;150;p10"/>
          <p:cNvPicPr preferRelativeResize="0"/>
          <p:nvPr/>
        </p:nvPicPr>
        <p:blipFill rotWithShape="1">
          <a:blip r:embed="rId3">
            <a:alphaModFix/>
          </a:blip>
          <a:srcRect/>
          <a:stretch/>
        </p:blipFill>
        <p:spPr>
          <a:xfrm>
            <a:off x="3772937" y="5107771"/>
            <a:ext cx="4646125" cy="14375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893451" y="341925"/>
            <a:ext cx="10020174" cy="7566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u="sng">
                <a:solidFill>
                  <a:schemeClr val="dk1"/>
                </a:solidFill>
              </a:rPr>
              <a:t>Different Types of Industry</a:t>
            </a:r>
            <a:endParaRPr u="sng">
              <a:solidFill>
                <a:schemeClr val="dk1"/>
              </a:solidFill>
            </a:endParaRPr>
          </a:p>
        </p:txBody>
      </p:sp>
      <p:sp>
        <p:nvSpPr>
          <p:cNvPr id="156" name="Google Shape;156;p11"/>
          <p:cNvSpPr txBox="1">
            <a:spLocks noGrp="1"/>
          </p:cNvSpPr>
          <p:nvPr>
            <p:ph type="body" idx="1"/>
          </p:nvPr>
        </p:nvSpPr>
        <p:spPr>
          <a:xfrm>
            <a:off x="647025" y="1098525"/>
            <a:ext cx="10266600" cy="4995000"/>
          </a:xfrm>
          <a:prstGeom prst="rect">
            <a:avLst/>
          </a:prstGeom>
          <a:noFill/>
          <a:ln>
            <a:noFill/>
          </a:ln>
        </p:spPr>
        <p:txBody>
          <a:bodyPr spcFirstLastPara="1" wrap="square" lIns="91425" tIns="45700" rIns="91425" bIns="45700" anchor="t" anchorCtr="0">
            <a:noAutofit/>
          </a:bodyPr>
          <a:lstStyle/>
          <a:p>
            <a:pPr marL="274320" lvl="0" indent="-129237" algn="l" rtl="0">
              <a:lnSpc>
                <a:spcPct val="100000"/>
              </a:lnSpc>
              <a:spcBef>
                <a:spcPts val="0"/>
              </a:spcBef>
              <a:spcAft>
                <a:spcPts val="0"/>
              </a:spcAft>
              <a:buSzPts val="2285"/>
              <a:buNone/>
            </a:pPr>
            <a:endParaRPr sz="2405"/>
          </a:p>
          <a:p>
            <a:pPr marL="274320" lvl="0" indent="-274320" algn="l" rtl="0">
              <a:lnSpc>
                <a:spcPct val="100000"/>
              </a:lnSpc>
              <a:spcBef>
                <a:spcPts val="481"/>
              </a:spcBef>
              <a:spcAft>
                <a:spcPts val="0"/>
              </a:spcAft>
              <a:buSzPts val="2285"/>
              <a:buChar char="⚫"/>
            </a:pPr>
            <a:r>
              <a:rPr lang="en-GB" sz="2405" b="1"/>
              <a:t>Primary</a:t>
            </a:r>
            <a:r>
              <a:rPr lang="en-GB" sz="2405"/>
              <a:t> – The use of raw materials. E.g. Agriculture, forestry, fishing, mining and quarrying, oil and gas extraction.</a:t>
            </a:r>
            <a:endParaRPr/>
          </a:p>
          <a:p>
            <a:pPr marL="274320" lvl="0" indent="-129237" algn="l" rtl="0">
              <a:lnSpc>
                <a:spcPct val="100000"/>
              </a:lnSpc>
              <a:spcBef>
                <a:spcPts val="481"/>
              </a:spcBef>
              <a:spcAft>
                <a:spcPts val="0"/>
              </a:spcAft>
              <a:buSzPts val="2285"/>
              <a:buNone/>
            </a:pPr>
            <a:endParaRPr sz="2405"/>
          </a:p>
          <a:p>
            <a:pPr marL="274320" lvl="0" indent="-274320" algn="l" rtl="0">
              <a:lnSpc>
                <a:spcPct val="100000"/>
              </a:lnSpc>
              <a:spcBef>
                <a:spcPts val="481"/>
              </a:spcBef>
              <a:spcAft>
                <a:spcPts val="0"/>
              </a:spcAft>
              <a:buSzPts val="2285"/>
              <a:buChar char="⚫"/>
            </a:pPr>
            <a:r>
              <a:rPr lang="en-GB" sz="2405" b="1"/>
              <a:t>Secondary</a:t>
            </a:r>
            <a:r>
              <a:rPr lang="en-GB" sz="2405"/>
              <a:t> – The creation of products. E.g. Manufacturing, construction and the supply of utilities.</a:t>
            </a:r>
            <a:endParaRPr/>
          </a:p>
          <a:p>
            <a:pPr marL="274320" lvl="0" indent="-129237" algn="l" rtl="0">
              <a:lnSpc>
                <a:spcPct val="100000"/>
              </a:lnSpc>
              <a:spcBef>
                <a:spcPts val="481"/>
              </a:spcBef>
              <a:spcAft>
                <a:spcPts val="0"/>
              </a:spcAft>
              <a:buSzPts val="2285"/>
              <a:buNone/>
            </a:pPr>
            <a:endParaRPr sz="2405"/>
          </a:p>
          <a:p>
            <a:pPr marL="274320" lvl="0" indent="-274320" algn="l" rtl="0">
              <a:lnSpc>
                <a:spcPct val="100000"/>
              </a:lnSpc>
              <a:spcBef>
                <a:spcPts val="481"/>
              </a:spcBef>
              <a:spcAft>
                <a:spcPts val="0"/>
              </a:spcAft>
              <a:buSzPts val="2285"/>
              <a:buChar char="⚫"/>
            </a:pPr>
            <a:r>
              <a:rPr lang="en-GB" sz="2405" b="1"/>
              <a:t>Tertiary</a:t>
            </a:r>
            <a:r>
              <a:rPr lang="en-GB" sz="2405"/>
              <a:t> – The supply of services, for example hotels, retail shops, catering, transport, education and health.</a:t>
            </a:r>
            <a:endParaRPr sz="2405"/>
          </a:p>
          <a:p>
            <a:pPr marL="457200" lvl="0" indent="0" algn="l" rtl="0">
              <a:lnSpc>
                <a:spcPct val="100000"/>
              </a:lnSpc>
              <a:spcBef>
                <a:spcPts val="481"/>
              </a:spcBef>
              <a:spcAft>
                <a:spcPts val="0"/>
              </a:spcAft>
              <a:buSzPts val="1800"/>
              <a:buNone/>
            </a:pPr>
            <a:endParaRPr sz="2405"/>
          </a:p>
          <a:p>
            <a:pPr marL="274320" lvl="0" indent="-274320" algn="l" rtl="0">
              <a:lnSpc>
                <a:spcPct val="100000"/>
              </a:lnSpc>
              <a:spcBef>
                <a:spcPts val="481"/>
              </a:spcBef>
              <a:spcAft>
                <a:spcPts val="0"/>
              </a:spcAft>
              <a:buSzPts val="2405"/>
              <a:buChar char="⚫"/>
            </a:pPr>
            <a:r>
              <a:rPr lang="en-GB" sz="2405"/>
              <a:t>There is a 4th</a:t>
            </a:r>
            <a:r>
              <a:rPr lang="en-GB" sz="2405" b="1"/>
              <a:t> </a:t>
            </a:r>
            <a:r>
              <a:rPr lang="en-GB" sz="2405"/>
              <a:t>which is part of tertiary </a:t>
            </a:r>
            <a:r>
              <a:rPr lang="en-GB" sz="2405" b="1"/>
              <a:t>- Quaternary</a:t>
            </a:r>
            <a:r>
              <a:rPr lang="en-GB" sz="2405"/>
              <a:t> - </a:t>
            </a:r>
            <a:r>
              <a:rPr lang="en-GB" sz="2405">
                <a:solidFill>
                  <a:srgbClr val="FF0000"/>
                </a:solidFill>
              </a:rPr>
              <a:t>anyone know what this involves?</a:t>
            </a:r>
            <a:endParaRPr sz="3405">
              <a:solidFill>
                <a:srgbClr val="FF0000"/>
              </a:solidFill>
            </a:endParaRPr>
          </a:p>
          <a:p>
            <a:pPr marL="0" lvl="0" indent="0" algn="l" rtl="0">
              <a:lnSpc>
                <a:spcPct val="100000"/>
              </a:lnSpc>
              <a:spcBef>
                <a:spcPts val="481"/>
              </a:spcBef>
              <a:spcAft>
                <a:spcPts val="0"/>
              </a:spcAft>
              <a:buSzPts val="1800"/>
              <a:buNone/>
            </a:pPr>
            <a:endParaRPr sz="2405"/>
          </a:p>
          <a:p>
            <a:pPr marL="0" lvl="0" indent="0" algn="l" rtl="0">
              <a:lnSpc>
                <a:spcPct val="100000"/>
              </a:lnSpc>
              <a:spcBef>
                <a:spcPts val="481"/>
              </a:spcBef>
              <a:spcAft>
                <a:spcPts val="0"/>
              </a:spcAft>
              <a:buSzPts val="1800"/>
              <a:buNone/>
            </a:pPr>
            <a:endParaRPr sz="2405"/>
          </a:p>
          <a:p>
            <a:pPr marL="0" lvl="0" indent="0" algn="l" rtl="0">
              <a:lnSpc>
                <a:spcPct val="100000"/>
              </a:lnSpc>
              <a:spcBef>
                <a:spcPts val="481"/>
              </a:spcBef>
              <a:spcAft>
                <a:spcPts val="0"/>
              </a:spcAft>
              <a:buSzPts val="1800"/>
              <a:buNone/>
            </a:pPr>
            <a:endParaRPr sz="2405"/>
          </a:p>
          <a:p>
            <a:pPr marL="0" lvl="0" indent="0" algn="l" rtl="0">
              <a:lnSpc>
                <a:spcPct val="100000"/>
              </a:lnSpc>
              <a:spcBef>
                <a:spcPts val="481"/>
              </a:spcBef>
              <a:spcAft>
                <a:spcPts val="0"/>
              </a:spcAft>
              <a:buSzPts val="2285"/>
              <a:buNone/>
            </a:pPr>
            <a:endParaRPr sz="240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2120220" y="337621"/>
            <a:ext cx="7320210" cy="7566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u="sng">
                <a:solidFill>
                  <a:schemeClr val="dk1"/>
                </a:solidFill>
              </a:rPr>
              <a:t>Different Types of Industry</a:t>
            </a:r>
            <a:endParaRPr u="sng">
              <a:solidFill>
                <a:schemeClr val="dk1"/>
              </a:solidFill>
            </a:endParaRPr>
          </a:p>
        </p:txBody>
      </p:sp>
      <p:sp>
        <p:nvSpPr>
          <p:cNvPr id="162" name="Google Shape;162;p12"/>
          <p:cNvSpPr txBox="1">
            <a:spLocks noGrp="1"/>
          </p:cNvSpPr>
          <p:nvPr>
            <p:ph type="body" idx="1"/>
          </p:nvPr>
        </p:nvSpPr>
        <p:spPr>
          <a:xfrm>
            <a:off x="647025" y="1521075"/>
            <a:ext cx="10266600" cy="4995000"/>
          </a:xfrm>
          <a:prstGeom prst="rect">
            <a:avLst/>
          </a:prstGeom>
          <a:noFill/>
          <a:ln>
            <a:noFill/>
          </a:ln>
        </p:spPr>
        <p:txBody>
          <a:bodyPr spcFirstLastPara="1" wrap="square" lIns="91425" tIns="45700" rIns="91425" bIns="45700" anchor="t" anchorCtr="0">
            <a:noAutofit/>
          </a:bodyPr>
          <a:lstStyle/>
          <a:p>
            <a:pPr marL="274320" lvl="0" indent="-129237" algn="l" rtl="0">
              <a:lnSpc>
                <a:spcPct val="100000"/>
              </a:lnSpc>
              <a:spcBef>
                <a:spcPts val="0"/>
              </a:spcBef>
              <a:spcAft>
                <a:spcPts val="0"/>
              </a:spcAft>
              <a:buSzPts val="2285"/>
              <a:buNone/>
            </a:pPr>
            <a:endParaRPr sz="2405"/>
          </a:p>
          <a:p>
            <a:pPr marL="0" lvl="0" indent="0" algn="l" rtl="0">
              <a:lnSpc>
                <a:spcPct val="100000"/>
              </a:lnSpc>
              <a:spcBef>
                <a:spcPts val="481"/>
              </a:spcBef>
              <a:spcAft>
                <a:spcPts val="0"/>
              </a:spcAft>
              <a:buSzPts val="2405"/>
              <a:buNone/>
            </a:pPr>
            <a:r>
              <a:rPr lang="en-GB" sz="2405" b="1"/>
              <a:t>Quaternary</a:t>
            </a:r>
            <a:r>
              <a:rPr lang="en-GB" sz="2405"/>
              <a:t> –</a:t>
            </a:r>
            <a:r>
              <a:rPr lang="en-GB" sz="3405"/>
              <a:t> </a:t>
            </a:r>
            <a:r>
              <a:rPr lang="en-GB" sz="2350"/>
              <a:t>involves knowledge-based services like information technology, research and development, media, and consulting</a:t>
            </a:r>
            <a:r>
              <a:rPr lang="en-GB" sz="2350">
                <a:solidFill>
                  <a:srgbClr val="001D35"/>
                </a:solidFill>
                <a:highlight>
                  <a:srgbClr val="FFFFFF"/>
                </a:highlight>
              </a:rPr>
              <a:t>.</a:t>
            </a:r>
            <a:endParaRPr sz="3405"/>
          </a:p>
          <a:p>
            <a:pPr marL="0" lvl="0" indent="0" algn="l" rtl="0">
              <a:lnSpc>
                <a:spcPct val="100000"/>
              </a:lnSpc>
              <a:spcBef>
                <a:spcPts val="481"/>
              </a:spcBef>
              <a:spcAft>
                <a:spcPts val="0"/>
              </a:spcAft>
              <a:buSzPts val="1800"/>
              <a:buNone/>
            </a:pPr>
            <a:endParaRPr sz="2405"/>
          </a:p>
          <a:p>
            <a:pPr marL="0" lvl="0" indent="0" algn="l" rtl="0">
              <a:lnSpc>
                <a:spcPct val="100000"/>
              </a:lnSpc>
              <a:spcBef>
                <a:spcPts val="481"/>
              </a:spcBef>
              <a:spcAft>
                <a:spcPts val="0"/>
              </a:spcAft>
              <a:buSzPts val="1800"/>
              <a:buNone/>
            </a:pPr>
            <a:endParaRPr sz="2405"/>
          </a:p>
          <a:p>
            <a:pPr marL="0" lvl="0" indent="0" algn="l" rtl="0">
              <a:lnSpc>
                <a:spcPct val="100000"/>
              </a:lnSpc>
              <a:spcBef>
                <a:spcPts val="481"/>
              </a:spcBef>
              <a:spcAft>
                <a:spcPts val="0"/>
              </a:spcAft>
              <a:buSzPts val="1800"/>
              <a:buNone/>
            </a:pPr>
            <a:endParaRPr sz="2405"/>
          </a:p>
          <a:p>
            <a:pPr marL="0" lvl="0" indent="0" algn="l" rtl="0">
              <a:lnSpc>
                <a:spcPct val="100000"/>
              </a:lnSpc>
              <a:spcBef>
                <a:spcPts val="481"/>
              </a:spcBef>
              <a:spcAft>
                <a:spcPts val="0"/>
              </a:spcAft>
              <a:buSzPts val="2285"/>
              <a:buNone/>
            </a:pPr>
            <a:endParaRPr sz="240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12800" y="704096"/>
            <a:ext cx="14630400" cy="7566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5000"/>
              <a:buFont typeface="Calibri"/>
              <a:buNone/>
            </a:pPr>
            <a:r>
              <a:rPr lang="en-GB" u="sng">
                <a:solidFill>
                  <a:schemeClr val="dk1"/>
                </a:solidFill>
              </a:rPr>
              <a:t>Different Types of Industry</a:t>
            </a:r>
            <a:endParaRPr u="sng">
              <a:solidFill>
                <a:schemeClr val="dk1"/>
              </a:solidFill>
            </a:endParaRPr>
          </a:p>
        </p:txBody>
      </p:sp>
      <p:sp>
        <p:nvSpPr>
          <p:cNvPr id="168" name="Google Shape;168;p13"/>
          <p:cNvSpPr txBox="1">
            <a:spLocks noGrp="1"/>
          </p:cNvSpPr>
          <p:nvPr>
            <p:ph type="body" idx="1"/>
          </p:nvPr>
        </p:nvSpPr>
        <p:spPr>
          <a:xfrm>
            <a:off x="692293" y="1863000"/>
            <a:ext cx="10266600" cy="499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1"/>
              </a:spcBef>
              <a:spcAft>
                <a:spcPts val="0"/>
              </a:spcAft>
              <a:buSzPts val="1800"/>
              <a:buNone/>
            </a:pPr>
            <a:r>
              <a:rPr lang="en-GB" sz="2405" dirty="0"/>
              <a:t>1. Which sector dominates the UK economy ?</a:t>
            </a:r>
            <a:endParaRPr dirty="0"/>
          </a:p>
          <a:p>
            <a:pPr marL="457200" lvl="0" indent="-34290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1800"/>
              <a:buNone/>
            </a:pPr>
            <a:r>
              <a:rPr lang="en-GB" sz="2405" dirty="0"/>
              <a:t>2. Why do you think this in the case?</a:t>
            </a:r>
            <a:endParaRPr dirty="0"/>
          </a:p>
          <a:p>
            <a:pPr marL="457200" lvl="0" indent="-34290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1800"/>
              <a:buNone/>
            </a:pPr>
            <a:r>
              <a:rPr lang="en-GB" sz="2405" dirty="0"/>
              <a:t>3. What issues may arise for this over reliance on a single sector</a:t>
            </a:r>
            <a:endParaRPr dirty="0"/>
          </a:p>
          <a:p>
            <a:pPr marL="457200" lvl="0" indent="-34290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1800"/>
              <a:buNone/>
            </a:pPr>
            <a:r>
              <a:rPr lang="en-GB" sz="2405" dirty="0"/>
              <a:t> </a:t>
            </a:r>
            <a:endParaRPr sz="2405" dirty="0"/>
          </a:p>
          <a:p>
            <a:pPr marL="0" lvl="0" indent="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2285"/>
              <a:buNone/>
            </a:pPr>
            <a:endParaRPr sz="240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1225739" y="257587"/>
            <a:ext cx="10002066" cy="7566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u="sng">
                <a:solidFill>
                  <a:schemeClr val="dk1"/>
                </a:solidFill>
              </a:rPr>
              <a:t>Different Types of Industry</a:t>
            </a:r>
            <a:endParaRPr u="sng">
              <a:solidFill>
                <a:schemeClr val="dk1"/>
              </a:solidFill>
            </a:endParaRPr>
          </a:p>
        </p:txBody>
      </p:sp>
      <p:sp>
        <p:nvSpPr>
          <p:cNvPr id="174" name="Google Shape;174;p14"/>
          <p:cNvSpPr txBox="1">
            <a:spLocks noGrp="1"/>
          </p:cNvSpPr>
          <p:nvPr>
            <p:ph type="body" idx="1"/>
          </p:nvPr>
        </p:nvSpPr>
        <p:spPr>
          <a:xfrm>
            <a:off x="647025" y="1521075"/>
            <a:ext cx="10266600" cy="499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1800"/>
              <a:buNone/>
            </a:pPr>
            <a:endParaRPr sz="2405" dirty="0"/>
          </a:p>
          <a:p>
            <a:pPr marL="0" lvl="0" indent="0" algn="l" rtl="0">
              <a:lnSpc>
                <a:spcPct val="100000"/>
              </a:lnSpc>
              <a:spcBef>
                <a:spcPts val="481"/>
              </a:spcBef>
              <a:spcAft>
                <a:spcPts val="0"/>
              </a:spcAft>
              <a:buSzPts val="2285"/>
              <a:buNone/>
            </a:pPr>
            <a:endParaRPr sz="2405" dirty="0"/>
          </a:p>
        </p:txBody>
      </p:sp>
      <p:sp>
        <p:nvSpPr>
          <p:cNvPr id="176" name="Google Shape;176;p14" descr="Output imag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BECE0B11-CC67-0EB2-A413-D9088BE495BD}"/>
              </a:ext>
            </a:extLst>
          </p:cNvPr>
          <p:cNvSpPr txBox="1"/>
          <p:nvPr/>
        </p:nvSpPr>
        <p:spPr>
          <a:xfrm>
            <a:off x="476925" y="1999327"/>
            <a:ext cx="5303400" cy="2554545"/>
          </a:xfrm>
          <a:prstGeom prst="rect">
            <a:avLst/>
          </a:prstGeom>
          <a:noFill/>
        </p:spPr>
        <p:txBody>
          <a:bodyPr wrap="square" rtlCol="0">
            <a:spAutoFit/>
          </a:bodyPr>
          <a:lstStyle/>
          <a:p>
            <a:r>
              <a:rPr lang="en-GB" sz="3200" b="1" u="sng" dirty="0"/>
              <a:t>Sector</a:t>
            </a:r>
            <a:r>
              <a:rPr lang="en-GB" sz="3200" b="1" dirty="0"/>
              <a:t>		</a:t>
            </a:r>
            <a:r>
              <a:rPr lang="en-GB" sz="3200" b="1" u="sng" dirty="0"/>
              <a:t>% of GDP</a:t>
            </a:r>
          </a:p>
          <a:p>
            <a:endParaRPr lang="en-GB" sz="3200" b="1" u="sng" dirty="0"/>
          </a:p>
          <a:p>
            <a:r>
              <a:rPr lang="en-GB" sz="3200" b="1" dirty="0"/>
              <a:t>Primary		    0.7%</a:t>
            </a:r>
          </a:p>
          <a:p>
            <a:r>
              <a:rPr lang="en-GB" sz="3200" b="1" dirty="0"/>
              <a:t>Secondary	    20.2%</a:t>
            </a:r>
          </a:p>
          <a:p>
            <a:r>
              <a:rPr lang="en-GB" sz="3200" b="1" dirty="0"/>
              <a:t>Tertiary		    79.1%</a:t>
            </a:r>
          </a:p>
        </p:txBody>
      </p:sp>
      <p:pic>
        <p:nvPicPr>
          <p:cNvPr id="4" name="Picture 3">
            <a:extLst>
              <a:ext uri="{FF2B5EF4-FFF2-40B4-BE49-F238E27FC236}">
                <a16:creationId xmlns:a16="http://schemas.microsoft.com/office/drawing/2014/main" id="{A7A468AE-B7B1-0B65-90C8-984BAB6D02B9}"/>
              </a:ext>
            </a:extLst>
          </p:cNvPr>
          <p:cNvPicPr>
            <a:picLocks noChangeAspect="1"/>
          </p:cNvPicPr>
          <p:nvPr/>
        </p:nvPicPr>
        <p:blipFill>
          <a:blip r:embed="rId3"/>
          <a:stretch>
            <a:fillRect/>
          </a:stretch>
        </p:blipFill>
        <p:spPr>
          <a:xfrm>
            <a:off x="5943600" y="1731288"/>
            <a:ext cx="5884595" cy="36056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8FA2B-7291-D217-938C-E84B08DBA105}"/>
              </a:ext>
            </a:extLst>
          </p:cNvPr>
          <p:cNvPicPr>
            <a:picLocks noChangeAspect="1"/>
          </p:cNvPicPr>
          <p:nvPr/>
        </p:nvPicPr>
        <p:blipFill>
          <a:blip r:embed="rId2"/>
          <a:stretch>
            <a:fillRect/>
          </a:stretch>
        </p:blipFill>
        <p:spPr>
          <a:xfrm>
            <a:off x="837398" y="246005"/>
            <a:ext cx="10048775" cy="6041826"/>
          </a:xfrm>
          <a:prstGeom prst="rect">
            <a:avLst/>
          </a:prstGeom>
        </p:spPr>
      </p:pic>
    </p:spTree>
    <p:extLst>
      <p:ext uri="{BB962C8B-B14F-4D97-AF65-F5344CB8AC3E}">
        <p14:creationId xmlns:p14="http://schemas.microsoft.com/office/powerpoint/2010/main" val="603624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68807" y="407987"/>
            <a:ext cx="11876832" cy="57743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50000"/>
              <a:buNone/>
            </a:pPr>
            <a:r>
              <a:rPr lang="en-GB" sz="4000" b="1" u="sng"/>
              <a:t>“You’re the Boss: Making Your First Business Decision”</a:t>
            </a:r>
            <a:br>
              <a:rPr lang="en-GB" u="sng"/>
            </a:br>
            <a:endParaRPr u="sng"/>
          </a:p>
        </p:txBody>
      </p:sp>
      <p:sp>
        <p:nvSpPr>
          <p:cNvPr id="183" name="Google Shape;183;p15"/>
          <p:cNvSpPr txBox="1">
            <a:spLocks noGrp="1"/>
          </p:cNvSpPr>
          <p:nvPr>
            <p:ph type="body" idx="1"/>
          </p:nvPr>
        </p:nvSpPr>
        <p:spPr>
          <a:xfrm>
            <a:off x="537567" y="1053936"/>
            <a:ext cx="10246854" cy="4898542"/>
          </a:xfrm>
          <a:prstGeom prst="rect">
            <a:avLst/>
          </a:prstGeom>
          <a:noFill/>
          <a:ln>
            <a:noFill/>
          </a:ln>
        </p:spPr>
        <p:txBody>
          <a:bodyPr spcFirstLastPara="1" wrap="square" lIns="91425" tIns="45700" rIns="91425" bIns="45700" anchor="t" anchorCtr="0">
            <a:normAutofit/>
          </a:bodyPr>
          <a:lstStyle/>
          <a:p>
            <a:pPr marL="457200" lvl="0" indent="-342900" algn="l" rtl="0">
              <a:lnSpc>
                <a:spcPct val="120000"/>
              </a:lnSpc>
              <a:spcBef>
                <a:spcPts val="1000"/>
              </a:spcBef>
              <a:spcAft>
                <a:spcPts val="0"/>
              </a:spcAft>
              <a:buSzPts val="1800"/>
              <a:buChar char="•"/>
            </a:pPr>
            <a:r>
              <a:rPr lang="en-GB" b="1" u="sng" dirty="0">
                <a:latin typeface="Arial"/>
                <a:ea typeface="Arial"/>
                <a:cs typeface="Arial"/>
                <a:sym typeface="Arial"/>
              </a:rPr>
              <a:t>Learning Objectives</a:t>
            </a:r>
            <a:r>
              <a:rPr lang="en-GB" b="1" dirty="0">
                <a:latin typeface="Arial"/>
                <a:ea typeface="Arial"/>
                <a:cs typeface="Arial"/>
                <a:sym typeface="Arial"/>
              </a:rPr>
              <a:t>:</a:t>
            </a:r>
            <a:endParaRPr dirty="0">
              <a:latin typeface="Arial"/>
              <a:ea typeface="Arial"/>
              <a:cs typeface="Arial"/>
              <a:sym typeface="Arial"/>
            </a:endParaRPr>
          </a:p>
          <a:p>
            <a:pPr marL="457200" lvl="0" indent="-342900" algn="l" rtl="0">
              <a:lnSpc>
                <a:spcPct val="120000"/>
              </a:lnSpc>
              <a:spcBef>
                <a:spcPts val="1000"/>
              </a:spcBef>
              <a:spcAft>
                <a:spcPts val="0"/>
              </a:spcAft>
              <a:buSzPts val="1800"/>
              <a:buChar char="•"/>
            </a:pPr>
            <a:r>
              <a:rPr lang="en-GB" dirty="0">
                <a:latin typeface="Arial"/>
                <a:ea typeface="Arial"/>
                <a:cs typeface="Arial"/>
                <a:sym typeface="Arial"/>
              </a:rPr>
              <a:t>By the end of the activity, students will:</a:t>
            </a:r>
            <a:endParaRPr dirty="0"/>
          </a:p>
          <a:p>
            <a:pPr marL="457200" lvl="0" indent="-342900" algn="l" rtl="0">
              <a:lnSpc>
                <a:spcPct val="120000"/>
              </a:lnSpc>
              <a:spcBef>
                <a:spcPts val="1000"/>
              </a:spcBef>
              <a:spcAft>
                <a:spcPts val="0"/>
              </a:spcAft>
              <a:buSzPts val="1800"/>
              <a:buChar char="•"/>
            </a:pPr>
            <a:r>
              <a:rPr lang="en-GB" dirty="0">
                <a:latin typeface="Arial"/>
                <a:ea typeface="Arial"/>
                <a:cs typeface="Arial"/>
                <a:sym typeface="Arial"/>
              </a:rPr>
              <a:t>Understand how businesses make decisions based on </a:t>
            </a:r>
            <a:r>
              <a:rPr lang="en-GB" b="1" dirty="0">
                <a:latin typeface="Arial"/>
                <a:ea typeface="Arial"/>
                <a:cs typeface="Arial"/>
                <a:sym typeface="Arial"/>
              </a:rPr>
              <a:t>opportunity</a:t>
            </a:r>
            <a:r>
              <a:rPr lang="en-GB" dirty="0">
                <a:latin typeface="Arial"/>
                <a:ea typeface="Arial"/>
                <a:cs typeface="Arial"/>
                <a:sym typeface="Arial"/>
              </a:rPr>
              <a:t> and </a:t>
            </a:r>
            <a:r>
              <a:rPr lang="en-GB" b="1" dirty="0">
                <a:latin typeface="Arial"/>
                <a:ea typeface="Arial"/>
                <a:cs typeface="Arial"/>
                <a:sym typeface="Arial"/>
              </a:rPr>
              <a:t>risk</a:t>
            </a:r>
            <a:endParaRPr dirty="0">
              <a:latin typeface="Arial"/>
              <a:ea typeface="Arial"/>
              <a:cs typeface="Arial"/>
              <a:sym typeface="Arial"/>
            </a:endParaRPr>
          </a:p>
          <a:p>
            <a:pPr marL="457200" lvl="0" indent="-342900" algn="l" rtl="0">
              <a:lnSpc>
                <a:spcPct val="120000"/>
              </a:lnSpc>
              <a:spcBef>
                <a:spcPts val="1000"/>
              </a:spcBef>
              <a:spcAft>
                <a:spcPts val="0"/>
              </a:spcAft>
              <a:buSzPts val="1800"/>
              <a:buChar char="•"/>
            </a:pPr>
            <a:r>
              <a:rPr lang="en-GB" dirty="0">
                <a:latin typeface="Arial"/>
                <a:ea typeface="Arial"/>
                <a:cs typeface="Arial"/>
                <a:sym typeface="Arial"/>
              </a:rPr>
              <a:t>Apply basic business terminology: </a:t>
            </a:r>
            <a:r>
              <a:rPr lang="en-GB" i="1" dirty="0">
                <a:latin typeface="Arial"/>
                <a:ea typeface="Arial"/>
                <a:cs typeface="Arial"/>
                <a:sym typeface="Arial"/>
              </a:rPr>
              <a:t>entrepreneur, market, competition, profit</a:t>
            </a:r>
            <a:endParaRPr dirty="0">
              <a:latin typeface="Arial"/>
              <a:ea typeface="Arial"/>
              <a:cs typeface="Arial"/>
              <a:sym typeface="Arial"/>
            </a:endParaRPr>
          </a:p>
          <a:p>
            <a:pPr marL="457200" lvl="0" indent="-342900" algn="l" rtl="0">
              <a:lnSpc>
                <a:spcPct val="120000"/>
              </a:lnSpc>
              <a:spcBef>
                <a:spcPts val="1000"/>
              </a:spcBef>
              <a:spcAft>
                <a:spcPts val="0"/>
              </a:spcAft>
              <a:buSzPts val="1800"/>
              <a:buChar char="•"/>
            </a:pPr>
            <a:r>
              <a:rPr lang="en-GB" dirty="0">
                <a:latin typeface="Arial"/>
                <a:ea typeface="Arial"/>
                <a:cs typeface="Arial"/>
                <a:sym typeface="Arial"/>
              </a:rPr>
              <a:t>Explore AQA A Level Business concepts: </a:t>
            </a:r>
            <a:r>
              <a:rPr lang="en-GB" i="1" dirty="0">
                <a:latin typeface="Arial"/>
                <a:ea typeface="Arial"/>
                <a:cs typeface="Arial"/>
                <a:sym typeface="Arial"/>
              </a:rPr>
              <a:t>ownership types, business objectives, stakeholder impact</a:t>
            </a:r>
            <a:endParaRPr dirty="0">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815605"/>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dk2"/>
              </a:buClr>
              <a:buSzPts val="5000"/>
              <a:buFont typeface="Calibri"/>
              <a:buNone/>
            </a:pPr>
            <a:r>
              <a:rPr lang="en-GB" b="1" u="sng"/>
              <a:t>AQA A-Level Business</a:t>
            </a:r>
            <a:endParaRPr b="1" u="sng"/>
          </a:p>
        </p:txBody>
      </p:sp>
      <p:sp>
        <p:nvSpPr>
          <p:cNvPr id="95" name="Google Shape;95;p2"/>
          <p:cNvSpPr txBox="1">
            <a:spLocks noGrp="1"/>
          </p:cNvSpPr>
          <p:nvPr>
            <p:ph type="body" idx="1"/>
          </p:nvPr>
        </p:nvSpPr>
        <p:spPr>
          <a:xfrm>
            <a:off x="838200" y="138174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470"/>
              <a:buNone/>
            </a:pPr>
            <a:r>
              <a:rPr lang="en-GB"/>
              <a:t>We follow the AQA exam board specification.</a:t>
            </a:r>
            <a:endParaRPr/>
          </a:p>
          <a:p>
            <a:pPr marL="0" lvl="0" indent="0" algn="l" rtl="0">
              <a:lnSpc>
                <a:spcPct val="100000"/>
              </a:lnSpc>
              <a:spcBef>
                <a:spcPts val="520"/>
              </a:spcBef>
              <a:spcAft>
                <a:spcPts val="0"/>
              </a:spcAft>
              <a:buSzPts val="2470"/>
              <a:buNone/>
            </a:pPr>
            <a:endParaRPr sz="1400"/>
          </a:p>
          <a:p>
            <a:pPr marL="0" lvl="0" indent="0" algn="l" rtl="0">
              <a:lnSpc>
                <a:spcPct val="100000"/>
              </a:lnSpc>
              <a:spcBef>
                <a:spcPts val="520"/>
              </a:spcBef>
              <a:spcAft>
                <a:spcPts val="0"/>
              </a:spcAft>
              <a:buSzPts val="2470"/>
              <a:buNone/>
            </a:pPr>
            <a:r>
              <a:rPr lang="en-GB"/>
              <a:t>This A-level Business course introduces you to all you need to know about working in business, providing a solid foundation for further study.</a:t>
            </a:r>
            <a:endParaRPr/>
          </a:p>
          <a:p>
            <a:pPr marL="0" lvl="0" indent="0" algn="l" rtl="0">
              <a:lnSpc>
                <a:spcPct val="100000"/>
              </a:lnSpc>
              <a:spcBef>
                <a:spcPts val="520"/>
              </a:spcBef>
              <a:spcAft>
                <a:spcPts val="0"/>
              </a:spcAft>
              <a:buSzPts val="2470"/>
              <a:buNone/>
            </a:pPr>
            <a:endParaRPr sz="1400"/>
          </a:p>
          <a:p>
            <a:pPr marL="0" lvl="0" indent="0" algn="l" rtl="0">
              <a:lnSpc>
                <a:spcPct val="100000"/>
              </a:lnSpc>
              <a:spcBef>
                <a:spcPts val="520"/>
              </a:spcBef>
              <a:spcAft>
                <a:spcPts val="0"/>
              </a:spcAft>
              <a:buSzPts val="2470"/>
              <a:buNone/>
            </a:pPr>
            <a:r>
              <a:rPr lang="en-GB"/>
              <a:t>With a focus on helping you to become a good decision maker, you’ll learn essential managerial skills, alongside techniques to help you become an analytical problem solver. These skills are all highly sought after and valued in a wide range of careers.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377438" y="448510"/>
            <a:ext cx="10954041" cy="73828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7619"/>
              <a:buNone/>
            </a:pPr>
            <a:r>
              <a:rPr lang="en-GB" sz="4200" dirty="0"/>
              <a:t>Scenario: “Pop-Up Café Challenge” </a:t>
            </a:r>
            <a:br>
              <a:rPr lang="en-GB" sz="9600" dirty="0"/>
            </a:br>
            <a:endParaRPr dirty="0"/>
          </a:p>
        </p:txBody>
      </p:sp>
      <p:sp>
        <p:nvSpPr>
          <p:cNvPr id="189" name="Google Shape;189;p16"/>
          <p:cNvSpPr txBox="1">
            <a:spLocks noGrp="1"/>
          </p:cNvSpPr>
          <p:nvPr>
            <p:ph type="body" idx="1"/>
          </p:nvPr>
        </p:nvSpPr>
        <p:spPr>
          <a:xfrm>
            <a:off x="624500" y="1186798"/>
            <a:ext cx="10246854" cy="4898542"/>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GB" dirty="0">
                <a:latin typeface="Arial"/>
                <a:ea typeface="Arial"/>
                <a:cs typeface="Arial"/>
                <a:sym typeface="Arial"/>
              </a:rPr>
              <a:t>You and your partner have </a:t>
            </a:r>
            <a:r>
              <a:rPr lang="en-GB" b="1" dirty="0">
                <a:latin typeface="Arial"/>
                <a:ea typeface="Arial"/>
                <a:cs typeface="Arial"/>
                <a:sym typeface="Arial"/>
              </a:rPr>
              <a:t>£5,000</a:t>
            </a:r>
            <a:r>
              <a:rPr lang="en-GB" dirty="0">
                <a:latin typeface="Arial"/>
                <a:ea typeface="Arial"/>
                <a:cs typeface="Arial"/>
                <a:sym typeface="Arial"/>
              </a:rPr>
              <a:t> to launch a </a:t>
            </a:r>
            <a:r>
              <a:rPr lang="en-GB" b="1" dirty="0">
                <a:latin typeface="Arial"/>
                <a:ea typeface="Arial"/>
                <a:cs typeface="Arial"/>
                <a:sym typeface="Arial"/>
              </a:rPr>
              <a:t>pop-up café</a:t>
            </a:r>
            <a:r>
              <a:rPr lang="en-GB" dirty="0">
                <a:latin typeface="Arial"/>
                <a:ea typeface="Arial"/>
                <a:cs typeface="Arial"/>
                <a:sym typeface="Arial"/>
              </a:rPr>
              <a:t> at a busy summer market. </a:t>
            </a:r>
            <a:endParaRPr dirty="0"/>
          </a:p>
          <a:p>
            <a:pPr marL="76200" lvl="0" indent="0" algn="l" rtl="0">
              <a:lnSpc>
                <a:spcPct val="90000"/>
              </a:lnSpc>
              <a:spcBef>
                <a:spcPts val="1000"/>
              </a:spcBef>
              <a:spcAft>
                <a:spcPts val="0"/>
              </a:spcAft>
              <a:buSzPts val="1800"/>
              <a:buNone/>
            </a:pPr>
            <a:endParaRPr sz="400" dirty="0">
              <a:latin typeface="Arial"/>
              <a:ea typeface="Arial"/>
              <a:cs typeface="Arial"/>
              <a:sym typeface="Arial"/>
            </a:endParaRPr>
          </a:p>
          <a:p>
            <a:pPr marL="457200" lvl="0" indent="-342900" algn="l" rtl="0">
              <a:lnSpc>
                <a:spcPct val="150000"/>
              </a:lnSpc>
              <a:spcBef>
                <a:spcPts val="1000"/>
              </a:spcBef>
              <a:spcAft>
                <a:spcPts val="0"/>
              </a:spcAft>
              <a:buSzPts val="1800"/>
              <a:buChar char="•"/>
            </a:pPr>
            <a:r>
              <a:rPr lang="en-GB" dirty="0">
                <a:latin typeface="Arial"/>
                <a:ea typeface="Arial"/>
                <a:cs typeface="Arial"/>
                <a:sym typeface="Arial"/>
              </a:rPr>
              <a:t>Your goals:</a:t>
            </a:r>
            <a:br>
              <a:rPr lang="en-GB" dirty="0">
                <a:latin typeface="Arial"/>
                <a:ea typeface="Arial"/>
                <a:cs typeface="Arial"/>
                <a:sym typeface="Arial"/>
              </a:rPr>
            </a:br>
            <a:r>
              <a:rPr lang="en-GB" dirty="0">
                <a:latin typeface="Arial"/>
                <a:ea typeface="Arial"/>
                <a:cs typeface="Arial"/>
                <a:sym typeface="Arial"/>
              </a:rPr>
              <a:t>✅ Make a profit</a:t>
            </a:r>
            <a:br>
              <a:rPr lang="en-GB" dirty="0">
                <a:latin typeface="Arial"/>
                <a:ea typeface="Arial"/>
                <a:cs typeface="Arial"/>
                <a:sym typeface="Arial"/>
              </a:rPr>
            </a:br>
            <a:r>
              <a:rPr lang="en-GB" dirty="0">
                <a:latin typeface="Arial"/>
                <a:ea typeface="Arial"/>
                <a:cs typeface="Arial"/>
                <a:sym typeface="Arial"/>
              </a:rPr>
              <a:t>✅ Build a strong reputation</a:t>
            </a:r>
            <a:endParaRPr dirty="0"/>
          </a:p>
          <a:p>
            <a:pPr marL="76200" lvl="0" indent="0" algn="l" rtl="0">
              <a:lnSpc>
                <a:spcPct val="90000"/>
              </a:lnSpc>
              <a:spcBef>
                <a:spcPts val="1000"/>
              </a:spcBef>
              <a:spcAft>
                <a:spcPts val="0"/>
              </a:spcAft>
              <a:buSzPts val="1800"/>
              <a:buNone/>
            </a:pPr>
            <a:endParaRPr sz="1200" dirty="0">
              <a:latin typeface="Arial"/>
              <a:ea typeface="Arial"/>
              <a:cs typeface="Arial"/>
              <a:sym typeface="Arial"/>
            </a:endParaRPr>
          </a:p>
          <a:p>
            <a:pPr marL="457200" lvl="0" indent="-342900" algn="l" rtl="0">
              <a:lnSpc>
                <a:spcPct val="90000"/>
              </a:lnSpc>
              <a:spcBef>
                <a:spcPts val="1000"/>
              </a:spcBef>
              <a:spcAft>
                <a:spcPts val="0"/>
              </a:spcAft>
              <a:buClr>
                <a:schemeClr val="dk1"/>
              </a:buClr>
              <a:buSzPts val="1800"/>
              <a:buChar char="•"/>
            </a:pPr>
            <a:r>
              <a:rPr lang="en-GB" dirty="0">
                <a:latin typeface="Arial"/>
                <a:ea typeface="Arial"/>
                <a:cs typeface="Arial"/>
                <a:sym typeface="Arial"/>
              </a:rPr>
              <a:t>You must make </a:t>
            </a:r>
            <a:r>
              <a:rPr lang="en-GB" b="1" dirty="0">
                <a:latin typeface="Arial"/>
                <a:ea typeface="Arial"/>
                <a:cs typeface="Arial"/>
                <a:sym typeface="Arial"/>
              </a:rPr>
              <a:t>5 key business decisions</a:t>
            </a:r>
            <a:r>
              <a:rPr lang="en-GB" dirty="0">
                <a:latin typeface="Arial"/>
                <a:ea typeface="Arial"/>
                <a:cs typeface="Arial"/>
                <a:sym typeface="Arial"/>
              </a:rPr>
              <a:t> that will affect your cost, customer appeal, and chance of success.</a:t>
            </a:r>
            <a:endParaRPr dirty="0"/>
          </a:p>
          <a:p>
            <a:pPr marL="457200" lvl="0" indent="-228600" algn="l" rtl="0">
              <a:lnSpc>
                <a:spcPct val="90000"/>
              </a:lnSpc>
              <a:spcBef>
                <a:spcPts val="1000"/>
              </a:spcBef>
              <a:spcAft>
                <a:spcPts val="0"/>
              </a:spcAft>
              <a:buClr>
                <a:schemeClr val="dk1"/>
              </a:buClr>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body" idx="1"/>
          </p:nvPr>
        </p:nvSpPr>
        <p:spPr>
          <a:xfrm>
            <a:off x="609596" y="95490"/>
            <a:ext cx="5384800" cy="4434840"/>
          </a:xfrm>
          <a:prstGeom prst="rect">
            <a:avLst/>
          </a:prstGeom>
          <a:noFill/>
          <a:ln>
            <a:noFill/>
          </a:ln>
        </p:spPr>
        <p:txBody>
          <a:bodyPr spcFirstLastPara="1" wrap="square" lIns="91425" tIns="45700" rIns="91425" bIns="45700" anchor="t" anchorCtr="0">
            <a:normAutofit fontScale="25000" lnSpcReduction="20000"/>
          </a:bodyPr>
          <a:lstStyle/>
          <a:p>
            <a:pPr marL="71755" lvl="0" indent="0" algn="l" rtl="0">
              <a:lnSpc>
                <a:spcPct val="170000"/>
              </a:lnSpc>
              <a:spcBef>
                <a:spcPts val="1000"/>
              </a:spcBef>
              <a:spcAft>
                <a:spcPts val="0"/>
              </a:spcAft>
              <a:buSzPct val="112500"/>
              <a:buNone/>
            </a:pPr>
            <a:r>
              <a:rPr lang="en-GB" sz="6400" b="1" u="sng"/>
              <a:t>Business Name &amp; Brand Identity</a:t>
            </a:r>
            <a:endParaRPr sz="6400"/>
          </a:p>
          <a:p>
            <a:pPr marL="556260" lvl="1" indent="0" algn="l" rtl="0">
              <a:lnSpc>
                <a:spcPct val="170000"/>
              </a:lnSpc>
              <a:spcBef>
                <a:spcPts val="500"/>
              </a:spcBef>
              <a:spcAft>
                <a:spcPts val="0"/>
              </a:spcAft>
              <a:buSzPct val="112500"/>
              <a:buNone/>
            </a:pPr>
            <a:r>
              <a:rPr lang="en-GB" sz="6400"/>
              <a:t>A. </a:t>
            </a:r>
            <a:r>
              <a:rPr lang="en-GB" sz="6400" i="1"/>
              <a:t>JavaJump</a:t>
            </a:r>
            <a:r>
              <a:rPr lang="en-GB" sz="6400"/>
              <a:t> (trendy, modern)</a:t>
            </a:r>
            <a:endParaRPr/>
          </a:p>
          <a:p>
            <a:pPr marL="556260" lvl="1" indent="0" algn="l" rtl="0">
              <a:lnSpc>
                <a:spcPct val="170000"/>
              </a:lnSpc>
              <a:spcBef>
                <a:spcPts val="500"/>
              </a:spcBef>
              <a:spcAft>
                <a:spcPts val="0"/>
              </a:spcAft>
              <a:buSzPct val="112500"/>
              <a:buNone/>
            </a:pPr>
            <a:r>
              <a:rPr lang="en-GB" sz="6400"/>
              <a:t>B. </a:t>
            </a:r>
            <a:r>
              <a:rPr lang="en-GB" sz="6400" i="1"/>
              <a:t>Brew &amp; Bites</a:t>
            </a:r>
            <a:r>
              <a:rPr lang="en-GB" sz="6400"/>
              <a:t> (cosy, traditional)</a:t>
            </a:r>
            <a:endParaRPr/>
          </a:p>
          <a:p>
            <a:pPr marL="556260" lvl="1" indent="0" algn="l" rtl="0">
              <a:lnSpc>
                <a:spcPct val="170000"/>
              </a:lnSpc>
              <a:spcBef>
                <a:spcPts val="500"/>
              </a:spcBef>
              <a:spcAft>
                <a:spcPts val="0"/>
              </a:spcAft>
              <a:buSzPct val="112500"/>
              <a:buNone/>
            </a:pPr>
            <a:r>
              <a:rPr lang="en-GB" sz="6400"/>
              <a:t>C. </a:t>
            </a:r>
            <a:r>
              <a:rPr lang="en-GB" sz="6400" i="1"/>
              <a:t>The Local Bean</a:t>
            </a:r>
            <a:r>
              <a:rPr lang="en-GB" sz="6400"/>
              <a:t> (community-focused)</a:t>
            </a:r>
            <a:endParaRPr/>
          </a:p>
          <a:p>
            <a:pPr marL="556260" lvl="1" indent="0" algn="l" rtl="0">
              <a:lnSpc>
                <a:spcPct val="170000"/>
              </a:lnSpc>
              <a:spcBef>
                <a:spcPts val="500"/>
              </a:spcBef>
              <a:spcAft>
                <a:spcPts val="0"/>
              </a:spcAft>
              <a:buSzPct val="112500"/>
              <a:buNone/>
            </a:pPr>
            <a:r>
              <a:rPr lang="en-GB" sz="6400"/>
              <a:t>D. A name and style of your choosing</a:t>
            </a:r>
            <a:endParaRPr/>
          </a:p>
          <a:p>
            <a:pPr marL="71755" lvl="0" indent="0" algn="l" rtl="0">
              <a:lnSpc>
                <a:spcPct val="170000"/>
              </a:lnSpc>
              <a:spcBef>
                <a:spcPts val="1000"/>
              </a:spcBef>
              <a:spcAft>
                <a:spcPts val="0"/>
              </a:spcAft>
              <a:buSzPct val="112500"/>
              <a:buNone/>
            </a:pPr>
            <a:r>
              <a:rPr lang="en-GB" sz="6400" b="1" u="sng"/>
              <a:t>Menu Focus</a:t>
            </a:r>
            <a:endParaRPr sz="6400" u="sng"/>
          </a:p>
          <a:p>
            <a:pPr marL="556260" lvl="1" indent="0" algn="l" rtl="0">
              <a:lnSpc>
                <a:spcPct val="170000"/>
              </a:lnSpc>
              <a:spcBef>
                <a:spcPts val="500"/>
              </a:spcBef>
              <a:spcAft>
                <a:spcPts val="0"/>
              </a:spcAft>
              <a:buSzPct val="112500"/>
              <a:buNone/>
            </a:pPr>
            <a:r>
              <a:rPr lang="en-GB" sz="6400"/>
              <a:t>A. </a:t>
            </a:r>
            <a:r>
              <a:rPr lang="en-GB" sz="6400" i="1"/>
              <a:t>Artisan Coffee &amp; Vegan Snacks</a:t>
            </a:r>
            <a:endParaRPr sz="6400"/>
          </a:p>
          <a:p>
            <a:pPr marL="556260" lvl="1" indent="0" algn="l" rtl="0">
              <a:lnSpc>
                <a:spcPct val="170000"/>
              </a:lnSpc>
              <a:spcBef>
                <a:spcPts val="500"/>
              </a:spcBef>
              <a:spcAft>
                <a:spcPts val="0"/>
              </a:spcAft>
              <a:buSzPct val="112500"/>
              <a:buNone/>
            </a:pPr>
            <a:r>
              <a:rPr lang="en-GB" sz="6400"/>
              <a:t>B. </a:t>
            </a:r>
            <a:r>
              <a:rPr lang="en-GB" sz="6400" i="1"/>
              <a:t>Budget Coffees &amp; Hot Dogs</a:t>
            </a:r>
            <a:endParaRPr sz="6400"/>
          </a:p>
          <a:p>
            <a:pPr marL="556260" lvl="1" indent="0" algn="l" rtl="0">
              <a:lnSpc>
                <a:spcPct val="170000"/>
              </a:lnSpc>
              <a:spcBef>
                <a:spcPts val="500"/>
              </a:spcBef>
              <a:spcAft>
                <a:spcPts val="0"/>
              </a:spcAft>
              <a:buSzPct val="112500"/>
              <a:buNone/>
            </a:pPr>
            <a:r>
              <a:rPr lang="en-GB" sz="6400"/>
              <a:t>C. </a:t>
            </a:r>
            <a:r>
              <a:rPr lang="en-GB" sz="6400" i="1"/>
              <a:t>Smoothies, Cakes &amp; Soft Drinks</a:t>
            </a:r>
            <a:endParaRPr sz="6400"/>
          </a:p>
          <a:p>
            <a:pPr marL="556260" lvl="1" indent="0" algn="l" rtl="0">
              <a:lnSpc>
                <a:spcPct val="170000"/>
              </a:lnSpc>
              <a:spcBef>
                <a:spcPts val="500"/>
              </a:spcBef>
              <a:spcAft>
                <a:spcPts val="0"/>
              </a:spcAft>
              <a:buSzPct val="112500"/>
              <a:buNone/>
            </a:pPr>
            <a:r>
              <a:rPr lang="en-GB" sz="6400"/>
              <a:t>D. Other ... please state </a:t>
            </a:r>
            <a:endParaRPr/>
          </a:p>
          <a:p>
            <a:pPr marL="71755" lvl="0" indent="0" algn="l" rtl="0">
              <a:lnSpc>
                <a:spcPct val="170000"/>
              </a:lnSpc>
              <a:spcBef>
                <a:spcPts val="1000"/>
              </a:spcBef>
              <a:spcAft>
                <a:spcPts val="0"/>
              </a:spcAft>
              <a:buSzPct val="112500"/>
              <a:buNone/>
            </a:pPr>
            <a:r>
              <a:rPr lang="en-GB" sz="6400" b="1" u="sng"/>
              <a:t>Pricing Strategy</a:t>
            </a:r>
            <a:endParaRPr sz="6400"/>
          </a:p>
          <a:p>
            <a:pPr marL="556260" lvl="1" indent="0" algn="l" rtl="0">
              <a:lnSpc>
                <a:spcPct val="170000"/>
              </a:lnSpc>
              <a:spcBef>
                <a:spcPts val="500"/>
              </a:spcBef>
              <a:spcAft>
                <a:spcPts val="0"/>
              </a:spcAft>
              <a:buSzPct val="112500"/>
              <a:buNone/>
            </a:pPr>
            <a:r>
              <a:rPr lang="en-GB" sz="6400"/>
              <a:t>A. </a:t>
            </a:r>
            <a:r>
              <a:rPr lang="en-GB" sz="6400" i="1"/>
              <a:t>Premium Pricing</a:t>
            </a:r>
            <a:r>
              <a:rPr lang="en-GB" sz="6400"/>
              <a:t> (£4+ per drink)</a:t>
            </a:r>
            <a:endParaRPr/>
          </a:p>
          <a:p>
            <a:pPr marL="556260" lvl="1" indent="0" algn="l" rtl="0">
              <a:lnSpc>
                <a:spcPct val="170000"/>
              </a:lnSpc>
              <a:spcBef>
                <a:spcPts val="500"/>
              </a:spcBef>
              <a:spcAft>
                <a:spcPts val="0"/>
              </a:spcAft>
              <a:buSzPct val="112500"/>
              <a:buNone/>
            </a:pPr>
            <a:r>
              <a:rPr lang="en-GB" sz="6400"/>
              <a:t>B. </a:t>
            </a:r>
            <a:r>
              <a:rPr lang="en-GB" sz="6400" i="1"/>
              <a:t>Competitive Pricing</a:t>
            </a:r>
            <a:r>
              <a:rPr lang="en-GB" sz="6400"/>
              <a:t> (£2.50–£3)</a:t>
            </a:r>
            <a:endParaRPr/>
          </a:p>
          <a:p>
            <a:pPr marL="556260" lvl="1" indent="0" algn="l" rtl="0">
              <a:lnSpc>
                <a:spcPct val="170000"/>
              </a:lnSpc>
              <a:spcBef>
                <a:spcPts val="500"/>
              </a:spcBef>
              <a:spcAft>
                <a:spcPts val="0"/>
              </a:spcAft>
              <a:buSzPct val="112500"/>
              <a:buNone/>
            </a:pPr>
            <a:r>
              <a:rPr lang="en-GB" sz="6400"/>
              <a:t>C. </a:t>
            </a:r>
            <a:r>
              <a:rPr lang="en-GB" sz="6400" i="1"/>
              <a:t>Discount Strategy</a:t>
            </a:r>
            <a:r>
              <a:rPr lang="en-GB" sz="6400"/>
              <a:t> (Buy 1 Get 1 Half Off)</a:t>
            </a:r>
            <a:endParaRPr/>
          </a:p>
          <a:p>
            <a:pPr marL="71755" lvl="0" indent="0" algn="l" rtl="0">
              <a:lnSpc>
                <a:spcPct val="90000"/>
              </a:lnSpc>
              <a:spcBef>
                <a:spcPts val="1000"/>
              </a:spcBef>
              <a:spcAft>
                <a:spcPts val="0"/>
              </a:spcAft>
              <a:buSzPct val="257143"/>
              <a:buNone/>
            </a:pPr>
            <a:endParaRPr/>
          </a:p>
        </p:txBody>
      </p:sp>
      <p:sp>
        <p:nvSpPr>
          <p:cNvPr id="195" name="Google Shape;195;p17"/>
          <p:cNvSpPr txBox="1">
            <a:spLocks noGrp="1"/>
          </p:cNvSpPr>
          <p:nvPr>
            <p:ph type="body" idx="2"/>
          </p:nvPr>
        </p:nvSpPr>
        <p:spPr>
          <a:xfrm>
            <a:off x="6304136" y="442654"/>
            <a:ext cx="5384800" cy="4434840"/>
          </a:xfrm>
          <a:prstGeom prst="rect">
            <a:avLst/>
          </a:prstGeom>
          <a:noFill/>
          <a:ln>
            <a:noFill/>
          </a:ln>
        </p:spPr>
        <p:txBody>
          <a:bodyPr spcFirstLastPara="1" wrap="square" lIns="91425" tIns="45700" rIns="91425" bIns="45700" anchor="t" anchorCtr="0">
            <a:normAutofit/>
          </a:bodyPr>
          <a:lstStyle/>
          <a:p>
            <a:pPr marL="71755" lvl="0" indent="0" algn="l" rtl="0">
              <a:lnSpc>
                <a:spcPct val="90000"/>
              </a:lnSpc>
              <a:spcBef>
                <a:spcPts val="1000"/>
              </a:spcBef>
              <a:spcAft>
                <a:spcPts val="0"/>
              </a:spcAft>
              <a:buSzPts val="1800"/>
              <a:buNone/>
            </a:pPr>
            <a:r>
              <a:rPr lang="en-GB" sz="1700" b="1" u="sng"/>
              <a:t>Marketing Method</a:t>
            </a:r>
            <a:endParaRPr sz="1700"/>
          </a:p>
          <a:p>
            <a:pPr marL="556260" lvl="1" indent="0" algn="l" rtl="0">
              <a:lnSpc>
                <a:spcPct val="90000"/>
              </a:lnSpc>
              <a:spcBef>
                <a:spcPts val="500"/>
              </a:spcBef>
              <a:spcAft>
                <a:spcPts val="0"/>
              </a:spcAft>
              <a:buSzPts val="1800"/>
              <a:buNone/>
            </a:pPr>
            <a:r>
              <a:rPr lang="en-GB" sz="1700"/>
              <a:t>A. </a:t>
            </a:r>
            <a:r>
              <a:rPr lang="en-GB" sz="1700" i="1"/>
              <a:t>Instagram ads &amp; Influencers</a:t>
            </a:r>
            <a:endParaRPr sz="1700"/>
          </a:p>
          <a:p>
            <a:pPr marL="556260" lvl="1" indent="0" algn="l" rtl="0">
              <a:lnSpc>
                <a:spcPct val="90000"/>
              </a:lnSpc>
              <a:spcBef>
                <a:spcPts val="500"/>
              </a:spcBef>
              <a:spcAft>
                <a:spcPts val="0"/>
              </a:spcAft>
              <a:buSzPts val="1800"/>
              <a:buNone/>
            </a:pPr>
            <a:r>
              <a:rPr lang="en-GB" sz="1700"/>
              <a:t>B. </a:t>
            </a:r>
            <a:r>
              <a:rPr lang="en-GB" sz="1700" i="1"/>
              <a:t>Flyers &amp; Loyalty Cards</a:t>
            </a:r>
            <a:endParaRPr sz="1700"/>
          </a:p>
          <a:p>
            <a:pPr marL="556260" lvl="1" indent="0" algn="l" rtl="0">
              <a:lnSpc>
                <a:spcPct val="90000"/>
              </a:lnSpc>
              <a:spcBef>
                <a:spcPts val="500"/>
              </a:spcBef>
              <a:spcAft>
                <a:spcPts val="0"/>
              </a:spcAft>
              <a:buSzPts val="1800"/>
              <a:buNone/>
            </a:pPr>
            <a:r>
              <a:rPr lang="en-GB" sz="1700"/>
              <a:t>C. </a:t>
            </a:r>
            <a:r>
              <a:rPr lang="en-GB" sz="1700" i="1"/>
              <a:t>Sponsoring Local Events</a:t>
            </a:r>
            <a:endParaRPr sz="1700"/>
          </a:p>
          <a:p>
            <a:pPr marL="556260" lvl="1" indent="0" algn="l" rtl="0">
              <a:lnSpc>
                <a:spcPct val="90000"/>
              </a:lnSpc>
              <a:spcBef>
                <a:spcPts val="500"/>
              </a:spcBef>
              <a:spcAft>
                <a:spcPts val="0"/>
              </a:spcAft>
              <a:buSzPts val="1800"/>
              <a:buNone/>
            </a:pPr>
            <a:r>
              <a:rPr lang="en-GB" sz="1700"/>
              <a:t>D. Other marketing method … please state</a:t>
            </a:r>
            <a:endParaRPr/>
          </a:p>
          <a:p>
            <a:pPr marL="558800" lvl="1" indent="0" algn="l" rtl="0">
              <a:lnSpc>
                <a:spcPct val="90000"/>
              </a:lnSpc>
              <a:spcBef>
                <a:spcPts val="500"/>
              </a:spcBef>
              <a:spcAft>
                <a:spcPts val="0"/>
              </a:spcAft>
              <a:buSzPts val="1800"/>
              <a:buNone/>
            </a:pPr>
            <a:r>
              <a:rPr lang="en-GB" sz="1700"/>
              <a:t> </a:t>
            </a:r>
            <a:endParaRPr/>
          </a:p>
          <a:p>
            <a:pPr marL="71755" lvl="0" indent="0" algn="l" rtl="0">
              <a:lnSpc>
                <a:spcPct val="90000"/>
              </a:lnSpc>
              <a:spcBef>
                <a:spcPts val="1000"/>
              </a:spcBef>
              <a:spcAft>
                <a:spcPts val="0"/>
              </a:spcAft>
              <a:buSzPts val="1800"/>
              <a:buNone/>
            </a:pPr>
            <a:r>
              <a:rPr lang="en-GB" sz="1700" b="1" u="sng"/>
              <a:t>Form of Ownership</a:t>
            </a:r>
            <a:endParaRPr sz="1700"/>
          </a:p>
          <a:p>
            <a:pPr marL="556260" lvl="1" indent="0" algn="l" rtl="0">
              <a:lnSpc>
                <a:spcPct val="90000"/>
              </a:lnSpc>
              <a:spcBef>
                <a:spcPts val="500"/>
              </a:spcBef>
              <a:spcAft>
                <a:spcPts val="0"/>
              </a:spcAft>
              <a:buSzPts val="1800"/>
              <a:buNone/>
            </a:pPr>
            <a:r>
              <a:rPr lang="en-GB" sz="1700"/>
              <a:t>A. </a:t>
            </a:r>
            <a:r>
              <a:rPr lang="en-GB" sz="1700" i="1"/>
              <a:t>Sole Trader</a:t>
            </a:r>
            <a:endParaRPr sz="1700"/>
          </a:p>
          <a:p>
            <a:pPr marL="556260" lvl="1" indent="0" algn="l" rtl="0">
              <a:lnSpc>
                <a:spcPct val="90000"/>
              </a:lnSpc>
              <a:spcBef>
                <a:spcPts val="500"/>
              </a:spcBef>
              <a:spcAft>
                <a:spcPts val="0"/>
              </a:spcAft>
              <a:buSzPts val="1800"/>
              <a:buNone/>
            </a:pPr>
            <a:r>
              <a:rPr lang="en-GB" sz="1700"/>
              <a:t>B. </a:t>
            </a:r>
            <a:r>
              <a:rPr lang="en-GB" sz="1700" i="1"/>
              <a:t>Partnership</a:t>
            </a:r>
            <a:endParaRPr sz="1700"/>
          </a:p>
          <a:p>
            <a:pPr marL="556260" lvl="1" indent="0" algn="l" rtl="0">
              <a:lnSpc>
                <a:spcPct val="90000"/>
              </a:lnSpc>
              <a:spcBef>
                <a:spcPts val="500"/>
              </a:spcBef>
              <a:spcAft>
                <a:spcPts val="0"/>
              </a:spcAft>
              <a:buSzPts val="1800"/>
              <a:buNone/>
            </a:pPr>
            <a:r>
              <a:rPr lang="en-GB" sz="1700"/>
              <a:t>C. </a:t>
            </a:r>
            <a:r>
              <a:rPr lang="en-GB" sz="1700" i="1"/>
              <a:t>Ltd Company</a:t>
            </a:r>
            <a:endParaRPr sz="1700"/>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609600" y="414069"/>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37037"/>
              <a:buNone/>
            </a:pPr>
            <a:r>
              <a:rPr lang="en-GB" sz="5400">
                <a:solidFill>
                  <a:schemeClr val="dk1"/>
                </a:solidFill>
                <a:latin typeface="Calibri"/>
                <a:ea typeface="Calibri"/>
                <a:cs typeface="Calibri"/>
                <a:sym typeface="Calibri"/>
              </a:rPr>
              <a:t>Links to AQA themes:</a:t>
            </a:r>
            <a:br>
              <a:rPr lang="en-GB" sz="5400">
                <a:solidFill>
                  <a:schemeClr val="dk1"/>
                </a:solidFill>
                <a:latin typeface="Calibri"/>
                <a:ea typeface="Calibri"/>
                <a:cs typeface="Calibri"/>
                <a:sym typeface="Calibri"/>
              </a:rPr>
            </a:br>
            <a:endParaRPr/>
          </a:p>
        </p:txBody>
      </p:sp>
      <p:sp>
        <p:nvSpPr>
          <p:cNvPr id="201" name="Google Shape;201;p18"/>
          <p:cNvSpPr txBox="1">
            <a:spLocks noGrp="1"/>
          </p:cNvSpPr>
          <p:nvPr>
            <p:ph type="body" idx="1"/>
          </p:nvPr>
        </p:nvSpPr>
        <p:spPr>
          <a:xfrm>
            <a:off x="722790" y="1097656"/>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alibri"/>
              <a:buNone/>
            </a:pPr>
            <a:endParaRPr sz="3200">
              <a:solidFill>
                <a:schemeClr val="dk1"/>
              </a:solidFill>
            </a:endParaRPr>
          </a:p>
          <a:p>
            <a:pPr marL="457200" lvl="1" indent="-203200" algn="l" rtl="0">
              <a:lnSpc>
                <a:spcPct val="150000"/>
              </a:lnSpc>
              <a:spcBef>
                <a:spcPts val="0"/>
              </a:spcBef>
              <a:spcAft>
                <a:spcPts val="0"/>
              </a:spcAft>
              <a:buClr>
                <a:schemeClr val="dk1"/>
              </a:buClr>
              <a:buSzPts val="3200"/>
              <a:buFont typeface="Noto Sans Symbols"/>
              <a:buChar char="∙"/>
            </a:pPr>
            <a:r>
              <a:rPr lang="en-GB" sz="3200">
                <a:solidFill>
                  <a:schemeClr val="dk1"/>
                </a:solidFill>
                <a:latin typeface="Calibri"/>
                <a:ea typeface="Calibri"/>
                <a:cs typeface="Calibri"/>
                <a:sym typeface="Calibri"/>
              </a:rPr>
              <a:t> Business objectives</a:t>
            </a:r>
            <a:endParaRPr sz="3200">
              <a:solidFill>
                <a:schemeClr val="dk1"/>
              </a:solidFill>
              <a:latin typeface="Calibri"/>
              <a:ea typeface="Calibri"/>
              <a:cs typeface="Calibri"/>
              <a:sym typeface="Calibri"/>
            </a:endParaRPr>
          </a:p>
          <a:p>
            <a:pPr marL="457200" lvl="1" indent="-203200" algn="l" rtl="0">
              <a:lnSpc>
                <a:spcPct val="150000"/>
              </a:lnSpc>
              <a:spcBef>
                <a:spcPts val="0"/>
              </a:spcBef>
              <a:spcAft>
                <a:spcPts val="0"/>
              </a:spcAft>
              <a:buClr>
                <a:schemeClr val="dk1"/>
              </a:buClr>
              <a:buSzPts val="3200"/>
              <a:buFont typeface="Noto Sans Symbols"/>
              <a:buChar char="∙"/>
            </a:pPr>
            <a:r>
              <a:rPr lang="en-GB" sz="3200">
                <a:solidFill>
                  <a:schemeClr val="dk1"/>
                </a:solidFill>
                <a:latin typeface="Calibri"/>
                <a:ea typeface="Calibri"/>
                <a:cs typeface="Calibri"/>
                <a:sym typeface="Calibri"/>
              </a:rPr>
              <a:t> Types of ownership</a:t>
            </a:r>
            <a:endParaRPr sz="3200">
              <a:solidFill>
                <a:schemeClr val="dk1"/>
              </a:solidFill>
              <a:latin typeface="Calibri"/>
              <a:ea typeface="Calibri"/>
              <a:cs typeface="Calibri"/>
              <a:sym typeface="Calibri"/>
            </a:endParaRPr>
          </a:p>
          <a:p>
            <a:pPr marL="457200" lvl="1" indent="-203200" algn="l" rtl="0">
              <a:lnSpc>
                <a:spcPct val="150000"/>
              </a:lnSpc>
              <a:spcBef>
                <a:spcPts val="0"/>
              </a:spcBef>
              <a:spcAft>
                <a:spcPts val="0"/>
              </a:spcAft>
              <a:buClr>
                <a:schemeClr val="dk1"/>
              </a:buClr>
              <a:buSzPts val="3200"/>
              <a:buFont typeface="Noto Sans Symbols"/>
              <a:buChar char="∙"/>
            </a:pPr>
            <a:r>
              <a:rPr lang="en-GB" sz="3200">
                <a:solidFill>
                  <a:schemeClr val="dk1"/>
                </a:solidFill>
                <a:latin typeface="Calibri"/>
                <a:ea typeface="Calibri"/>
                <a:cs typeface="Calibri"/>
                <a:sym typeface="Calibri"/>
              </a:rPr>
              <a:t> Stakeholders</a:t>
            </a:r>
            <a:endParaRPr sz="3200">
              <a:solidFill>
                <a:schemeClr val="dk1"/>
              </a:solidFill>
              <a:latin typeface="Calibri"/>
              <a:ea typeface="Calibri"/>
              <a:cs typeface="Calibri"/>
              <a:sym typeface="Calibri"/>
            </a:endParaRPr>
          </a:p>
          <a:p>
            <a:pPr marL="457200" lvl="1" indent="-203200" algn="l" rtl="0">
              <a:lnSpc>
                <a:spcPct val="150000"/>
              </a:lnSpc>
              <a:spcBef>
                <a:spcPts val="0"/>
              </a:spcBef>
              <a:spcAft>
                <a:spcPts val="0"/>
              </a:spcAft>
              <a:buClr>
                <a:schemeClr val="dk1"/>
              </a:buClr>
              <a:buSzPts val="3200"/>
              <a:buFont typeface="Noto Sans Symbols"/>
              <a:buChar char="∙"/>
            </a:pPr>
            <a:r>
              <a:rPr lang="en-GB" sz="3200">
                <a:solidFill>
                  <a:schemeClr val="dk1"/>
                </a:solidFill>
                <a:latin typeface="Calibri"/>
                <a:ea typeface="Calibri"/>
                <a:cs typeface="Calibri"/>
                <a:sym typeface="Calibri"/>
              </a:rPr>
              <a:t> Marketing strategies</a:t>
            </a:r>
            <a:endParaRPr sz="3200">
              <a:solidFill>
                <a:schemeClr val="dk1"/>
              </a:solidFill>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873704" y="230733"/>
            <a:ext cx="10019198" cy="728055"/>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b="1" u="sng"/>
              <a:t>Feedback</a:t>
            </a:r>
            <a:endParaRPr b="1" u="sng"/>
          </a:p>
        </p:txBody>
      </p:sp>
      <p:pic>
        <p:nvPicPr>
          <p:cNvPr id="207" name="Google Shape;207;p19"/>
          <p:cNvPicPr preferRelativeResize="0"/>
          <p:nvPr/>
        </p:nvPicPr>
        <p:blipFill rotWithShape="1">
          <a:blip r:embed="rId3">
            <a:alphaModFix/>
          </a:blip>
          <a:srcRect/>
          <a:stretch/>
        </p:blipFill>
        <p:spPr>
          <a:xfrm>
            <a:off x="2854759" y="1554821"/>
            <a:ext cx="5847284" cy="43799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p:nvPr/>
        </p:nvSpPr>
        <p:spPr>
          <a:xfrm>
            <a:off x="321776" y="0"/>
            <a:ext cx="10931198" cy="6335035"/>
          </a:xfrm>
          <a:prstGeom prst="rect">
            <a:avLst/>
          </a:prstGeom>
          <a:noFill/>
          <a:ln>
            <a:noFill/>
          </a:ln>
        </p:spPr>
        <p:txBody>
          <a:bodyPr spcFirstLastPara="1" wrap="square" lIns="91425" tIns="45700" rIns="91425" bIns="101550" anchor="ctr" anchorCtr="0">
            <a:spAutoFit/>
          </a:bodyPr>
          <a:lstStyle/>
          <a:p>
            <a:pPr marL="0" marR="0" lvl="0" indent="0" algn="ctr" rtl="0">
              <a:lnSpc>
                <a:spcPct val="150000"/>
              </a:lnSpc>
              <a:spcBef>
                <a:spcPts val="0"/>
              </a:spcBef>
              <a:spcAft>
                <a:spcPts val="0"/>
              </a:spcAft>
              <a:buClr>
                <a:schemeClr val="dk1"/>
              </a:buClr>
              <a:buSzPts val="3200"/>
              <a:buFont typeface="Arial"/>
              <a:buNone/>
            </a:pPr>
            <a:r>
              <a:rPr lang="en-GB" sz="3200" b="1" i="0" u="sng" strike="noStrike" cap="none">
                <a:solidFill>
                  <a:schemeClr val="dk1"/>
                </a:solidFill>
                <a:latin typeface="Calibri"/>
                <a:ea typeface="Calibri"/>
                <a:cs typeface="Calibri"/>
                <a:sym typeface="Calibri"/>
              </a:rPr>
              <a:t>Debrief &amp; Discussion </a:t>
            </a:r>
            <a:endParaRPr sz="3200" b="0" i="0" u="none" strike="noStrike" cap="none">
              <a:solidFill>
                <a:schemeClr val="dk1"/>
              </a:solidFill>
              <a:latin typeface="Calibri"/>
              <a:ea typeface="Calibri"/>
              <a:cs typeface="Calibri"/>
              <a:sym typeface="Calibri"/>
            </a:endParaRPr>
          </a:p>
          <a:p>
            <a:pPr marL="0" marR="0" lvl="0" indent="-203200" algn="l" rtl="0">
              <a:lnSpc>
                <a:spcPct val="150000"/>
              </a:lnSpc>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“Which theme did you use?” What was your thinking?</a:t>
            </a:r>
            <a:endParaRPr/>
          </a:p>
          <a:p>
            <a:pPr marL="0" marR="0" lvl="0" indent="-203200" algn="l" rtl="0">
              <a:lnSpc>
                <a:spcPct val="150000"/>
              </a:lnSpc>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“What was the focus of your menu?” Why did you choose this?</a:t>
            </a:r>
            <a:endParaRPr sz="3200" b="0" i="0" u="none" strike="noStrike" cap="none">
              <a:solidFill>
                <a:schemeClr val="dk1"/>
              </a:solidFill>
              <a:latin typeface="Calibri"/>
              <a:ea typeface="Calibri"/>
              <a:cs typeface="Calibri"/>
              <a:sym typeface="Calibri"/>
            </a:endParaRPr>
          </a:p>
          <a:p>
            <a:pPr marL="0" marR="0" lvl="0" indent="-203200" algn="l" rtl="0">
              <a:lnSpc>
                <a:spcPct val="150000"/>
              </a:lnSpc>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“What pricing strategy did you use?” What risk are you taking?</a:t>
            </a:r>
            <a:endParaRPr/>
          </a:p>
          <a:p>
            <a:pPr marL="0" marR="0" lvl="0" indent="-203200" algn="l" rtl="0">
              <a:lnSpc>
                <a:spcPct val="150000"/>
              </a:lnSpc>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“Which marketing method did you use?” Justify you choice</a:t>
            </a:r>
            <a:endParaRPr sz="3200" b="0" i="0" u="none" strike="noStrike" cap="none">
              <a:solidFill>
                <a:schemeClr val="dk1"/>
              </a:solidFill>
              <a:latin typeface="Calibri"/>
              <a:ea typeface="Calibri"/>
              <a:cs typeface="Calibri"/>
              <a:sym typeface="Calibri"/>
            </a:endParaRPr>
          </a:p>
          <a:p>
            <a:pPr marL="0" marR="0" lvl="0" indent="-203200" algn="l" rtl="0">
              <a:lnSpc>
                <a:spcPct val="150000"/>
              </a:lnSpc>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“Which ownership model did most of you choose—and why?”</a:t>
            </a:r>
            <a:endParaRPr sz="3200" b="0" i="0" u="none" strike="noStrike" cap="none">
              <a:solidFill>
                <a:schemeClr val="dk1"/>
              </a:solidFill>
              <a:latin typeface="Calibri"/>
              <a:ea typeface="Calibri"/>
              <a:cs typeface="Calibri"/>
              <a:sym typeface="Calibri"/>
            </a:endParaRPr>
          </a:p>
          <a:p>
            <a:pPr marL="0" marR="0" lvl="0" indent="-203200" algn="l" rtl="0">
              <a:lnSpc>
                <a:spcPct val="150000"/>
              </a:lnSpc>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“What factors influenced your decisions?”</a:t>
            </a:r>
            <a:endParaRPr sz="3200" b="0" i="0" u="none" strike="noStrike" cap="none">
              <a:solidFill>
                <a:schemeClr val="dk1"/>
              </a:solidFill>
              <a:latin typeface="Calibri"/>
              <a:ea typeface="Calibri"/>
              <a:cs typeface="Calibri"/>
              <a:sym typeface="Calibri"/>
            </a:endParaRPr>
          </a:p>
          <a:p>
            <a:pPr marL="0" marR="0" lvl="0" indent="-203200" algn="l" rtl="0">
              <a:lnSpc>
                <a:spcPct val="150000"/>
              </a:lnSpc>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“How would a new competitor affect your plan?”</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1081266" y="266309"/>
            <a:ext cx="10954041" cy="7382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Font typeface="Calibri"/>
              <a:buNone/>
            </a:pPr>
            <a:r>
              <a:rPr lang="en-GB" b="1" u="sng"/>
              <a:t>Further study and career opportunities</a:t>
            </a:r>
            <a:endParaRPr b="1" u="sng"/>
          </a:p>
        </p:txBody>
      </p:sp>
      <p:sp>
        <p:nvSpPr>
          <p:cNvPr id="102" name="Google Shape;102;p3"/>
          <p:cNvSpPr txBox="1">
            <a:spLocks noGrp="1"/>
          </p:cNvSpPr>
          <p:nvPr>
            <p:ph type="body" idx="1"/>
          </p:nvPr>
        </p:nvSpPr>
        <p:spPr>
          <a:xfrm>
            <a:off x="533378" y="1128386"/>
            <a:ext cx="10937179" cy="50315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GB"/>
              <a:t>If you’d like to study business, finance or management at university, A-level Business provides an excellent foundation. The skills you learn are also transferable across a broad range of subjects and careers.</a:t>
            </a:r>
            <a:endParaRPr/>
          </a:p>
          <a:p>
            <a:pPr marL="0" lvl="0" indent="0" algn="l" rtl="0">
              <a:lnSpc>
                <a:spcPct val="100000"/>
              </a:lnSpc>
              <a:spcBef>
                <a:spcPts val="1000"/>
              </a:spcBef>
              <a:spcAft>
                <a:spcPts val="0"/>
              </a:spcAft>
              <a:buSzPts val="2400"/>
              <a:buNone/>
            </a:pPr>
            <a:endParaRPr sz="1600"/>
          </a:p>
          <a:p>
            <a:pPr marL="0" lvl="0" indent="0" algn="l" rtl="0">
              <a:lnSpc>
                <a:spcPct val="100000"/>
              </a:lnSpc>
              <a:spcBef>
                <a:spcPts val="1000"/>
              </a:spcBef>
              <a:spcAft>
                <a:spcPts val="0"/>
              </a:spcAft>
              <a:buSzPts val="2400"/>
              <a:buNone/>
            </a:pPr>
            <a:r>
              <a:rPr lang="en-GB"/>
              <a:t>Whatever you choose to do in the future, you’ll find that the things you learn in this course will help. For example, you’ll probably work with lots of different people, so knowledge of motivational theory will help you to work well with others and help them achieve their potential. </a:t>
            </a:r>
            <a:endParaRPr/>
          </a:p>
          <a:p>
            <a:pPr marL="0" lvl="0" indent="0" algn="l" rtl="0">
              <a:lnSpc>
                <a:spcPct val="100000"/>
              </a:lnSpc>
              <a:spcBef>
                <a:spcPts val="1000"/>
              </a:spcBef>
              <a:spcAft>
                <a:spcPts val="0"/>
              </a:spcAft>
              <a:buSzPts val="2400"/>
              <a:buNone/>
            </a:pPr>
            <a:endParaRPr sz="1600"/>
          </a:p>
          <a:p>
            <a:pPr marL="0" lvl="0" indent="0" algn="l" rtl="0">
              <a:lnSpc>
                <a:spcPct val="100000"/>
              </a:lnSpc>
              <a:spcBef>
                <a:spcPts val="1000"/>
              </a:spcBef>
              <a:spcAft>
                <a:spcPts val="0"/>
              </a:spcAft>
              <a:buSzPts val="2400"/>
              <a:buNone/>
            </a:pPr>
            <a:r>
              <a:rPr lang="en-GB"/>
              <a:t>You might have ambitious plans to start your own business. If that’s the case, you’ll find the marketing and finance topics particularly useful.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473B-7AC6-E56B-FAF4-5801343F9608}"/>
              </a:ext>
            </a:extLst>
          </p:cNvPr>
          <p:cNvSpPr>
            <a:spLocks noGrp="1"/>
          </p:cNvSpPr>
          <p:nvPr>
            <p:ph type="title"/>
          </p:nvPr>
        </p:nvSpPr>
        <p:spPr>
          <a:xfrm>
            <a:off x="693821" y="143745"/>
            <a:ext cx="10515600" cy="876534"/>
          </a:xfrm>
        </p:spPr>
        <p:txBody>
          <a:bodyPr/>
          <a:lstStyle/>
          <a:p>
            <a:r>
              <a:rPr lang="en-GB" b="1" u="sng" dirty="0"/>
              <a:t>How will the course be assessed ?</a:t>
            </a:r>
          </a:p>
        </p:txBody>
      </p:sp>
      <p:pic>
        <p:nvPicPr>
          <p:cNvPr id="7" name="Picture 6">
            <a:extLst>
              <a:ext uri="{FF2B5EF4-FFF2-40B4-BE49-F238E27FC236}">
                <a16:creationId xmlns:a16="http://schemas.microsoft.com/office/drawing/2014/main" id="{6A1EED82-6C52-4208-7DAC-AFD7F10E3406}"/>
              </a:ext>
            </a:extLst>
          </p:cNvPr>
          <p:cNvPicPr>
            <a:picLocks noChangeAspect="1"/>
          </p:cNvPicPr>
          <p:nvPr/>
        </p:nvPicPr>
        <p:blipFill>
          <a:blip r:embed="rId2"/>
          <a:stretch>
            <a:fillRect/>
          </a:stretch>
        </p:blipFill>
        <p:spPr>
          <a:xfrm>
            <a:off x="1792112" y="2220309"/>
            <a:ext cx="8067620" cy="3817052"/>
          </a:xfrm>
          <a:prstGeom prst="rect">
            <a:avLst/>
          </a:prstGeom>
        </p:spPr>
      </p:pic>
      <p:sp>
        <p:nvSpPr>
          <p:cNvPr id="8" name="TextBox 7">
            <a:extLst>
              <a:ext uri="{FF2B5EF4-FFF2-40B4-BE49-F238E27FC236}">
                <a16:creationId xmlns:a16="http://schemas.microsoft.com/office/drawing/2014/main" id="{465367C6-66F3-A3D6-7E7A-77DA4BB20B0D}"/>
              </a:ext>
            </a:extLst>
          </p:cNvPr>
          <p:cNvSpPr txBox="1"/>
          <p:nvPr/>
        </p:nvSpPr>
        <p:spPr>
          <a:xfrm>
            <a:off x="838200" y="1429078"/>
            <a:ext cx="8219975" cy="523220"/>
          </a:xfrm>
          <a:prstGeom prst="rect">
            <a:avLst/>
          </a:prstGeom>
          <a:noFill/>
        </p:spPr>
        <p:txBody>
          <a:bodyPr wrap="square" rtlCol="0">
            <a:spAutoFit/>
          </a:bodyPr>
          <a:lstStyle/>
          <a:p>
            <a:r>
              <a:rPr lang="en-GB" sz="2800" dirty="0"/>
              <a:t>There are 3 x 2 hour papers</a:t>
            </a:r>
          </a:p>
        </p:txBody>
      </p:sp>
    </p:spTree>
    <p:extLst>
      <p:ext uri="{BB962C8B-B14F-4D97-AF65-F5344CB8AC3E}">
        <p14:creationId xmlns:p14="http://schemas.microsoft.com/office/powerpoint/2010/main" val="292227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C27E1D-4AA5-D471-C752-B1087D19A9E6}"/>
              </a:ext>
            </a:extLst>
          </p:cNvPr>
          <p:cNvPicPr>
            <a:picLocks noChangeAspect="1"/>
          </p:cNvPicPr>
          <p:nvPr/>
        </p:nvPicPr>
        <p:blipFill>
          <a:blip r:embed="rId2"/>
          <a:stretch>
            <a:fillRect/>
          </a:stretch>
        </p:blipFill>
        <p:spPr>
          <a:xfrm>
            <a:off x="1880761" y="0"/>
            <a:ext cx="7718205" cy="3320418"/>
          </a:xfrm>
          <a:prstGeom prst="rect">
            <a:avLst/>
          </a:prstGeom>
        </p:spPr>
      </p:pic>
      <p:pic>
        <p:nvPicPr>
          <p:cNvPr id="5" name="Picture 4">
            <a:extLst>
              <a:ext uri="{FF2B5EF4-FFF2-40B4-BE49-F238E27FC236}">
                <a16:creationId xmlns:a16="http://schemas.microsoft.com/office/drawing/2014/main" id="{E10EFB2E-F614-F1C6-3ABE-8B9B996E1231}"/>
              </a:ext>
            </a:extLst>
          </p:cNvPr>
          <p:cNvPicPr>
            <a:picLocks noChangeAspect="1"/>
          </p:cNvPicPr>
          <p:nvPr/>
        </p:nvPicPr>
        <p:blipFill>
          <a:blip r:embed="rId3"/>
          <a:stretch>
            <a:fillRect/>
          </a:stretch>
        </p:blipFill>
        <p:spPr>
          <a:xfrm>
            <a:off x="2155106" y="3292508"/>
            <a:ext cx="7364280" cy="3245868"/>
          </a:xfrm>
          <a:prstGeom prst="rect">
            <a:avLst/>
          </a:prstGeom>
        </p:spPr>
      </p:pic>
    </p:spTree>
    <p:extLst>
      <p:ext uri="{BB962C8B-B14F-4D97-AF65-F5344CB8AC3E}">
        <p14:creationId xmlns:p14="http://schemas.microsoft.com/office/powerpoint/2010/main" val="198325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30AF-AB41-DC86-B864-71E4A7C960FD}"/>
              </a:ext>
            </a:extLst>
          </p:cNvPr>
          <p:cNvSpPr>
            <a:spLocks noGrp="1"/>
          </p:cNvSpPr>
          <p:nvPr>
            <p:ph type="title"/>
          </p:nvPr>
        </p:nvSpPr>
        <p:spPr>
          <a:xfrm>
            <a:off x="838200" y="265722"/>
            <a:ext cx="10515600" cy="830629"/>
          </a:xfrm>
        </p:spPr>
        <p:txBody>
          <a:bodyPr/>
          <a:lstStyle/>
          <a:p>
            <a:r>
              <a:rPr lang="en-GB" b="1" u="sng" dirty="0"/>
              <a:t>Course content</a:t>
            </a:r>
          </a:p>
        </p:txBody>
      </p:sp>
      <p:sp>
        <p:nvSpPr>
          <p:cNvPr id="3" name="Text Placeholder 2">
            <a:extLst>
              <a:ext uri="{FF2B5EF4-FFF2-40B4-BE49-F238E27FC236}">
                <a16:creationId xmlns:a16="http://schemas.microsoft.com/office/drawing/2014/main" id="{715DF236-EBB9-3076-C1D5-568F0EB8663B}"/>
              </a:ext>
            </a:extLst>
          </p:cNvPr>
          <p:cNvSpPr>
            <a:spLocks noGrp="1"/>
          </p:cNvSpPr>
          <p:nvPr>
            <p:ph type="body" idx="1"/>
          </p:nvPr>
        </p:nvSpPr>
        <p:spPr>
          <a:xfrm>
            <a:off x="539262" y="1253330"/>
            <a:ext cx="10814538" cy="5147469"/>
          </a:xfrm>
        </p:spPr>
        <p:txBody>
          <a:bodyPr>
            <a:normAutofit/>
          </a:bodyPr>
          <a:lstStyle/>
          <a:p>
            <a:pPr marL="114300" indent="0">
              <a:buNone/>
            </a:pPr>
            <a:r>
              <a:rPr lang="en-GB" b="1" dirty="0"/>
              <a:t>Unit 3.1 - What is business? Managing marketing and Finance</a:t>
            </a:r>
          </a:p>
          <a:p>
            <a:pPr marL="114300" indent="0">
              <a:buNone/>
            </a:pPr>
            <a:r>
              <a:rPr lang="en-GB" dirty="0"/>
              <a:t>3.1.1 - Business and objectives</a:t>
            </a:r>
          </a:p>
          <a:p>
            <a:pPr marL="114300" indent="0">
              <a:buNone/>
            </a:pPr>
            <a:r>
              <a:rPr lang="en-GB" dirty="0"/>
              <a:t>3.1.2 -  Forms of business and stakeholders</a:t>
            </a:r>
          </a:p>
          <a:p>
            <a:pPr marL="114300" indent="0">
              <a:buNone/>
            </a:pPr>
            <a:r>
              <a:rPr lang="en-GB" dirty="0"/>
              <a:t>3.1.3 -  Marketing management</a:t>
            </a:r>
          </a:p>
          <a:p>
            <a:pPr marL="114300" indent="0">
              <a:buNone/>
            </a:pPr>
            <a:r>
              <a:rPr lang="en-GB" dirty="0"/>
              <a:t>3.1.4 - Financial management</a:t>
            </a:r>
          </a:p>
          <a:p>
            <a:pPr marL="114300" indent="0">
              <a:buNone/>
            </a:pPr>
            <a:endParaRPr lang="en-GB" sz="1200" dirty="0"/>
          </a:p>
          <a:p>
            <a:pPr marL="114300" indent="0">
              <a:buNone/>
            </a:pPr>
            <a:r>
              <a:rPr lang="en-GB" b="1" dirty="0"/>
              <a:t>Unit 3.2 – Managing people and operations</a:t>
            </a:r>
          </a:p>
          <a:p>
            <a:pPr marL="114300" indent="0">
              <a:buNone/>
            </a:pPr>
            <a:r>
              <a:rPr lang="en-GB" dirty="0"/>
              <a:t>3.2.1 -  People management</a:t>
            </a:r>
          </a:p>
          <a:p>
            <a:pPr marL="114300" indent="0">
              <a:buNone/>
            </a:pPr>
            <a:r>
              <a:rPr lang="en-GB" dirty="0"/>
              <a:t>3.2.2 -  Operations management</a:t>
            </a:r>
          </a:p>
          <a:p>
            <a:pPr marL="114300" indent="0">
              <a:buNone/>
            </a:pPr>
            <a:r>
              <a:rPr lang="en-GB" dirty="0"/>
              <a:t>3.2.3 - Managing business culture</a:t>
            </a:r>
          </a:p>
          <a:p>
            <a:pPr marL="114300" indent="0">
              <a:buNone/>
            </a:pPr>
            <a:endParaRPr lang="en-GB" dirty="0"/>
          </a:p>
          <a:p>
            <a:pPr marL="114300" indent="0">
              <a:buNone/>
            </a:pPr>
            <a:endParaRPr lang="en-GB" dirty="0"/>
          </a:p>
          <a:p>
            <a:pPr marL="114300" indent="0">
              <a:buNone/>
            </a:pPr>
            <a:endParaRPr lang="en-GB" dirty="0"/>
          </a:p>
          <a:p>
            <a:pPr marL="114300" indent="0">
              <a:buNone/>
            </a:pPr>
            <a:endParaRPr lang="en-GB" dirty="0"/>
          </a:p>
        </p:txBody>
      </p:sp>
    </p:spTree>
    <p:extLst>
      <p:ext uri="{BB962C8B-B14F-4D97-AF65-F5344CB8AC3E}">
        <p14:creationId xmlns:p14="http://schemas.microsoft.com/office/powerpoint/2010/main" val="346316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3EEA-8E94-DB2E-DD73-251190E23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5D7DA-5EA8-1DD1-F952-4B3F9A28EDAA}"/>
              </a:ext>
            </a:extLst>
          </p:cNvPr>
          <p:cNvSpPr>
            <a:spLocks noGrp="1"/>
          </p:cNvSpPr>
          <p:nvPr>
            <p:ph type="title"/>
          </p:nvPr>
        </p:nvSpPr>
        <p:spPr>
          <a:xfrm>
            <a:off x="838200" y="265722"/>
            <a:ext cx="10515600" cy="830629"/>
          </a:xfrm>
        </p:spPr>
        <p:txBody>
          <a:bodyPr/>
          <a:lstStyle/>
          <a:p>
            <a:r>
              <a:rPr lang="en-GB" b="1" u="sng" dirty="0"/>
              <a:t>Course content</a:t>
            </a:r>
          </a:p>
        </p:txBody>
      </p:sp>
      <p:sp>
        <p:nvSpPr>
          <p:cNvPr id="3" name="Text Placeholder 2">
            <a:extLst>
              <a:ext uri="{FF2B5EF4-FFF2-40B4-BE49-F238E27FC236}">
                <a16:creationId xmlns:a16="http://schemas.microsoft.com/office/drawing/2014/main" id="{06AA3D43-1DCC-DE36-F054-5270EE309544}"/>
              </a:ext>
            </a:extLst>
          </p:cNvPr>
          <p:cNvSpPr>
            <a:spLocks noGrp="1"/>
          </p:cNvSpPr>
          <p:nvPr>
            <p:ph type="body" idx="1"/>
          </p:nvPr>
        </p:nvSpPr>
        <p:spPr>
          <a:xfrm>
            <a:off x="539262" y="1444809"/>
            <a:ext cx="10814538" cy="5147469"/>
          </a:xfrm>
        </p:spPr>
        <p:txBody>
          <a:bodyPr>
            <a:normAutofit/>
          </a:bodyPr>
          <a:lstStyle/>
          <a:p>
            <a:pPr marL="114300" indent="0">
              <a:buNone/>
            </a:pPr>
            <a:r>
              <a:rPr lang="en-GB" b="1" dirty="0"/>
              <a:t>Unit 3.3 – Business and society, business and the external, and business strategy</a:t>
            </a:r>
          </a:p>
          <a:p>
            <a:pPr marL="114300" indent="0">
              <a:buNone/>
            </a:pPr>
            <a:r>
              <a:rPr lang="en-GB" dirty="0"/>
              <a:t>3.3.1 -  Business and society</a:t>
            </a:r>
          </a:p>
          <a:p>
            <a:pPr marL="114300" indent="0">
              <a:buNone/>
            </a:pPr>
            <a:r>
              <a:rPr lang="en-GB" dirty="0"/>
              <a:t>3.3.2 -  Business and the external environment </a:t>
            </a:r>
          </a:p>
          <a:p>
            <a:pPr marL="114300" indent="0">
              <a:buNone/>
            </a:pPr>
            <a:r>
              <a:rPr lang="en-GB" dirty="0"/>
              <a:t>3.3.3 – Strategy</a:t>
            </a:r>
          </a:p>
          <a:p>
            <a:pPr marL="114300" indent="0">
              <a:buNone/>
            </a:pPr>
            <a:r>
              <a:rPr lang="en-GB" dirty="0"/>
              <a:t>3.3.4 – Change</a:t>
            </a:r>
          </a:p>
          <a:p>
            <a:pPr marL="114300" indent="0">
              <a:buNone/>
            </a:pPr>
            <a:endParaRPr lang="en-GB" dirty="0"/>
          </a:p>
          <a:p>
            <a:pPr marL="114300" indent="0">
              <a:buNone/>
            </a:pPr>
            <a:endParaRPr lang="en-GB" dirty="0"/>
          </a:p>
          <a:p>
            <a:pPr marL="114300" indent="0">
              <a:buNone/>
            </a:pPr>
            <a:endParaRPr lang="en-GB" dirty="0"/>
          </a:p>
          <a:p>
            <a:pPr marL="114300" indent="0">
              <a:buNone/>
            </a:pPr>
            <a:endParaRPr lang="en-GB" dirty="0"/>
          </a:p>
          <a:p>
            <a:pPr marL="114300" indent="0">
              <a:buNone/>
            </a:pPr>
            <a:endParaRPr lang="en-GB" dirty="0"/>
          </a:p>
          <a:p>
            <a:pPr marL="114300" indent="0">
              <a:buNone/>
            </a:pPr>
            <a:endParaRPr lang="en-GB" dirty="0"/>
          </a:p>
          <a:p>
            <a:pPr marL="114300" indent="0">
              <a:buNone/>
            </a:pPr>
            <a:endParaRPr lang="en-GB" dirty="0"/>
          </a:p>
        </p:txBody>
      </p:sp>
    </p:spTree>
    <p:extLst>
      <p:ext uri="{BB962C8B-B14F-4D97-AF65-F5344CB8AC3E}">
        <p14:creationId xmlns:p14="http://schemas.microsoft.com/office/powerpoint/2010/main" val="293342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C2F78-7522-7A60-A75D-E12B7A733656}"/>
              </a:ext>
            </a:extLst>
          </p:cNvPr>
          <p:cNvPicPr>
            <a:picLocks noChangeAspect="1"/>
          </p:cNvPicPr>
          <p:nvPr/>
        </p:nvPicPr>
        <p:blipFill>
          <a:blip r:embed="rId2"/>
          <a:srcRect l="31935" t="48745" r="32581" b="27169"/>
          <a:stretch>
            <a:fillRect/>
          </a:stretch>
        </p:blipFill>
        <p:spPr>
          <a:xfrm>
            <a:off x="1519786" y="3429000"/>
            <a:ext cx="8420628" cy="3215148"/>
          </a:xfrm>
          <a:prstGeom prst="rect">
            <a:avLst/>
          </a:prstGeom>
        </p:spPr>
      </p:pic>
      <p:sp>
        <p:nvSpPr>
          <p:cNvPr id="4" name="TextBox 3">
            <a:extLst>
              <a:ext uri="{FF2B5EF4-FFF2-40B4-BE49-F238E27FC236}">
                <a16:creationId xmlns:a16="http://schemas.microsoft.com/office/drawing/2014/main" id="{A98B12F3-6423-95E4-D56C-FF6BC6AAA9FE}"/>
              </a:ext>
            </a:extLst>
          </p:cNvPr>
          <p:cNvSpPr txBox="1"/>
          <p:nvPr/>
        </p:nvSpPr>
        <p:spPr>
          <a:xfrm>
            <a:off x="1673051" y="433252"/>
            <a:ext cx="8114097" cy="2677656"/>
          </a:xfrm>
          <a:prstGeom prst="rect">
            <a:avLst/>
          </a:prstGeom>
          <a:noFill/>
        </p:spPr>
        <p:txBody>
          <a:bodyPr wrap="square" rtlCol="0">
            <a:spAutoFit/>
          </a:bodyPr>
          <a:lstStyle/>
          <a:p>
            <a:r>
              <a:rPr lang="en-GB" sz="2400" b="1" u="sng" dirty="0"/>
              <a:t>Assessment objectives</a:t>
            </a:r>
          </a:p>
          <a:p>
            <a:endParaRPr lang="en-GB" sz="2400" b="1" u="sng" dirty="0"/>
          </a:p>
          <a:p>
            <a:r>
              <a:rPr lang="en-GB" sz="2400" b="1" dirty="0"/>
              <a:t>AO1 – Knowledge</a:t>
            </a:r>
          </a:p>
          <a:p>
            <a:r>
              <a:rPr lang="en-GB" sz="2400" b="1" dirty="0"/>
              <a:t>AO2 – Application</a:t>
            </a:r>
          </a:p>
          <a:p>
            <a:r>
              <a:rPr lang="en-GB" sz="2400" b="1" dirty="0"/>
              <a:t>AO3 – Analyse</a:t>
            </a:r>
          </a:p>
          <a:p>
            <a:r>
              <a:rPr lang="en-GB" sz="2400" b="1" dirty="0"/>
              <a:t>AO4 – Evaluation</a:t>
            </a:r>
          </a:p>
          <a:p>
            <a:r>
              <a:rPr lang="en-GB" sz="2400" b="1" u="sng" dirty="0"/>
              <a:t> </a:t>
            </a:r>
          </a:p>
        </p:txBody>
      </p:sp>
    </p:spTree>
    <p:extLst>
      <p:ext uri="{BB962C8B-B14F-4D97-AF65-F5344CB8AC3E}">
        <p14:creationId xmlns:p14="http://schemas.microsoft.com/office/powerpoint/2010/main" val="309626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341616" y="189615"/>
            <a:ext cx="11088484" cy="687819"/>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dk2"/>
              </a:buClr>
              <a:buSzPts val="5000"/>
              <a:buFont typeface="Calibri"/>
              <a:buNone/>
            </a:pPr>
            <a:r>
              <a:rPr lang="en-GB" b="1" u="sng"/>
              <a:t>How to approach the Course</a:t>
            </a:r>
            <a:endParaRPr b="1" u="sng"/>
          </a:p>
        </p:txBody>
      </p:sp>
      <p:sp>
        <p:nvSpPr>
          <p:cNvPr id="122" name="Google Shape;122;p6"/>
          <p:cNvSpPr txBox="1">
            <a:spLocks noGrp="1"/>
          </p:cNvSpPr>
          <p:nvPr>
            <p:ph type="body" idx="1"/>
          </p:nvPr>
        </p:nvSpPr>
        <p:spPr>
          <a:xfrm>
            <a:off x="577206" y="1198628"/>
            <a:ext cx="11088483" cy="5211049"/>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470"/>
              <a:buChar char="⚫"/>
            </a:pPr>
            <a:r>
              <a:rPr lang="en-GB" b="1"/>
              <a:t> Be organised </a:t>
            </a:r>
            <a:r>
              <a:rPr lang="en-GB"/>
              <a:t>– Own equipment, note taking etc</a:t>
            </a:r>
            <a:endParaRPr/>
          </a:p>
          <a:p>
            <a:pPr marL="274320" lvl="0" indent="-117475" algn="l" rtl="0">
              <a:lnSpc>
                <a:spcPct val="90000"/>
              </a:lnSpc>
              <a:spcBef>
                <a:spcPts val="520"/>
              </a:spcBef>
              <a:spcAft>
                <a:spcPts val="0"/>
              </a:spcAft>
              <a:buSzPts val="2470"/>
              <a:buNone/>
            </a:pPr>
            <a:endParaRPr/>
          </a:p>
          <a:p>
            <a:pPr marL="274320" lvl="0" indent="-274320" algn="l" rtl="0">
              <a:lnSpc>
                <a:spcPct val="90000"/>
              </a:lnSpc>
              <a:spcBef>
                <a:spcPts val="520"/>
              </a:spcBef>
              <a:spcAft>
                <a:spcPts val="0"/>
              </a:spcAft>
              <a:buSzPts val="2470"/>
              <a:buChar char="⚫"/>
            </a:pPr>
            <a:r>
              <a:rPr lang="en-GB" b="1"/>
              <a:t> Keep Up to date </a:t>
            </a:r>
            <a:r>
              <a:rPr lang="en-GB"/>
              <a:t>– Read about Business and be aware that the business world is always changing - </a:t>
            </a:r>
            <a:endParaRPr/>
          </a:p>
          <a:p>
            <a:pPr marL="274320" lvl="0" indent="-117475" algn="l" rtl="0">
              <a:lnSpc>
                <a:spcPct val="90000"/>
              </a:lnSpc>
              <a:spcBef>
                <a:spcPts val="520"/>
              </a:spcBef>
              <a:spcAft>
                <a:spcPts val="0"/>
              </a:spcAft>
              <a:buSzPts val="2470"/>
              <a:buNone/>
            </a:pPr>
            <a:endParaRPr/>
          </a:p>
          <a:p>
            <a:pPr marL="274320" lvl="0" indent="-274320" algn="l" rtl="0">
              <a:lnSpc>
                <a:spcPct val="90000"/>
              </a:lnSpc>
              <a:spcBef>
                <a:spcPts val="520"/>
              </a:spcBef>
              <a:spcAft>
                <a:spcPts val="0"/>
              </a:spcAft>
              <a:buSzPts val="2470"/>
              <a:buChar char="⚫"/>
            </a:pPr>
            <a:r>
              <a:rPr lang="en-GB" b="1"/>
              <a:t> Build a Business Dictionary </a:t>
            </a:r>
            <a:r>
              <a:rPr lang="en-GB"/>
              <a:t>– Ensure you have a glossary of key terms - using terminology accurately is key </a:t>
            </a:r>
            <a:endParaRPr/>
          </a:p>
          <a:p>
            <a:pPr marL="274320" lvl="0" indent="-117475" algn="l" rtl="0">
              <a:lnSpc>
                <a:spcPct val="90000"/>
              </a:lnSpc>
              <a:spcBef>
                <a:spcPts val="520"/>
              </a:spcBef>
              <a:spcAft>
                <a:spcPts val="0"/>
              </a:spcAft>
              <a:buSzPts val="2470"/>
              <a:buNone/>
            </a:pPr>
            <a:endParaRPr/>
          </a:p>
          <a:p>
            <a:pPr marL="274320" lvl="0" indent="-274320" algn="l" rtl="0">
              <a:lnSpc>
                <a:spcPct val="90000"/>
              </a:lnSpc>
              <a:spcBef>
                <a:spcPts val="520"/>
              </a:spcBef>
              <a:spcAft>
                <a:spcPts val="0"/>
              </a:spcAft>
              <a:buSzPts val="2470"/>
              <a:buChar char="⚫"/>
            </a:pPr>
            <a:r>
              <a:rPr lang="en-GB" b="1"/>
              <a:t> Complete homework and In class exercises </a:t>
            </a:r>
            <a:r>
              <a:rPr lang="en-GB"/>
              <a:t>– Try to do them all to the  best of your ability.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C2A77B-EC35-4DA0-AFC6-040CE9FB3D2E}"/>
</file>

<file path=customXml/itemProps2.xml><?xml version="1.0" encoding="utf-8"?>
<ds:datastoreItem xmlns:ds="http://schemas.openxmlformats.org/officeDocument/2006/customXml" ds:itemID="{97FF2C13-9619-4E01-9066-32B4A698E20D}"/>
</file>

<file path=customXml/itemProps3.xml><?xml version="1.0" encoding="utf-8"?>
<ds:datastoreItem xmlns:ds="http://schemas.openxmlformats.org/officeDocument/2006/customXml" ds:itemID="{F376EAD1-0743-479A-B765-EEDEB0172029}"/>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Widescreen</PresentationFormat>
  <Paragraphs>181</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Noto Sans Symbols</vt:lpstr>
      <vt:lpstr>Office Theme</vt:lpstr>
      <vt:lpstr>PowerPoint Presentation</vt:lpstr>
      <vt:lpstr>AQA A-Level Business</vt:lpstr>
      <vt:lpstr>Further study and career opportunities</vt:lpstr>
      <vt:lpstr>How will the course be assessed ?</vt:lpstr>
      <vt:lpstr>PowerPoint Presentation</vt:lpstr>
      <vt:lpstr>Course content</vt:lpstr>
      <vt:lpstr>Course content</vt:lpstr>
      <vt:lpstr>PowerPoint Presentation</vt:lpstr>
      <vt:lpstr>How to approach the Course</vt:lpstr>
      <vt:lpstr>Keeping Organised</vt:lpstr>
      <vt:lpstr>Why do businesses exist?</vt:lpstr>
      <vt:lpstr>What do businesses bring to the UK/World?</vt:lpstr>
      <vt:lpstr>Different Types of Industry</vt:lpstr>
      <vt:lpstr>Different Types of Industry</vt:lpstr>
      <vt:lpstr>Different Types of Industry</vt:lpstr>
      <vt:lpstr>Different Types of Industry</vt:lpstr>
      <vt:lpstr>Different Types of Industry</vt:lpstr>
      <vt:lpstr>PowerPoint Presentation</vt:lpstr>
      <vt:lpstr>“You’re the Boss: Making Your First Business Decision” </vt:lpstr>
      <vt:lpstr>Scenario: “Pop-Up Café Challenge”  </vt:lpstr>
      <vt:lpstr>PowerPoint Presentation</vt:lpstr>
      <vt:lpstr>Links to AQA themes: </vt:lpstr>
      <vt:lpstr>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Mr G Raw</dc:creator>
  <cp:lastModifiedBy>Mr G Raw</cp:lastModifiedBy>
  <cp:revision>1</cp:revision>
  <dcterms:modified xsi:type="dcterms:W3CDTF">2026-06-29T14:10:16Z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