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13" Type="http://schemas.openxmlformats.org/officeDocument/2006/relationships/slide" Target="slides/slide9.xml"/><Relationship Id="rId18" Type="http://schemas.openxmlformats.org/officeDocument/2006/relationships/slide" Target="slides/slide14.xml"/><Relationship Id="rId21" Type="http://schemas.openxmlformats.org/officeDocument/2006/relationships/slide" Target="slides/slide17.xml"/><Relationship Id="rId3" Type="http://schemas.openxmlformats.org/officeDocument/2006/relationships/slideMaster" Target="slideMasters/slideMaster1.xml"/><Relationship Id="rId34" Type="http://schemas.openxmlformats.org/officeDocument/2006/relationships/customXml" Target="../customXml/item2.xml"/><Relationship Id="rId25" Type="http://schemas.openxmlformats.org/officeDocument/2006/relationships/slide" Target="slides/slide2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customXml" Target="../customXml/item1.xml"/><Relationship Id="rId20" Type="http://schemas.openxmlformats.org/officeDocument/2006/relationships/slide" Target="slides/slide16.xml"/><Relationship Id="rId2" Type="http://schemas.openxmlformats.org/officeDocument/2006/relationships/presProps" Target="presProps.xml"/><Relationship Id="rId29" Type="http://schemas.openxmlformats.org/officeDocument/2006/relationships/slide" Target="slides/slide25.xml"/><Relationship Id="rId16" Type="http://schemas.openxmlformats.org/officeDocument/2006/relationships/slide" Target="slides/slide12.xml"/><Relationship Id="rId24" Type="http://schemas.openxmlformats.org/officeDocument/2006/relationships/slide" Target="slides/slide20.xml"/><Relationship Id="rId1" Type="http://schemas.openxmlformats.org/officeDocument/2006/relationships/theme" Target="theme/theme1.xml"/><Relationship Id="rId6" Type="http://schemas.openxmlformats.org/officeDocument/2006/relationships/slide" Target="slides/slide2.xml"/><Relationship Id="rId11" Type="http://schemas.openxmlformats.org/officeDocument/2006/relationships/slide" Target="slides/slide7.xml"/><Relationship Id="rId32" Type="http://schemas.openxmlformats.org/officeDocument/2006/relationships/slide" Target="slides/slide28.xml"/><Relationship Id="rId23" Type="http://schemas.openxmlformats.org/officeDocument/2006/relationships/slide" Target="slides/slide19.xml"/><Relationship Id="rId28" Type="http://schemas.openxmlformats.org/officeDocument/2006/relationships/slide" Target="slides/slide24.xml"/><Relationship Id="rId5" Type="http://schemas.openxmlformats.org/officeDocument/2006/relationships/slide" Target="slides/slide1.xml"/><Relationship Id="rId15" Type="http://schemas.openxmlformats.org/officeDocument/2006/relationships/slide" Target="slides/slide11.xml"/><Relationship Id="rId31" Type="http://schemas.openxmlformats.org/officeDocument/2006/relationships/slide" Target="slides/slide27.xml"/><Relationship Id="rId10" Type="http://schemas.openxmlformats.org/officeDocument/2006/relationships/slide" Target="slides/slide6.xml"/><Relationship Id="rId19" Type="http://schemas.openxmlformats.org/officeDocument/2006/relationships/slide" Target="slides/slide15.xml"/><Relationship Id="rId22" Type="http://schemas.openxmlformats.org/officeDocument/2006/relationships/slide" Target="slides/slide18.xml"/><Relationship Id="rId4" Type="http://schemas.openxmlformats.org/officeDocument/2006/relationships/notesMaster" Target="notesMasters/notesMaster1.xml"/><Relationship Id="rId9" Type="http://schemas.openxmlformats.org/officeDocument/2006/relationships/slide" Target="slides/slide5.xml"/><Relationship Id="rId27" Type="http://schemas.openxmlformats.org/officeDocument/2006/relationships/slide" Target="slides/slide23.xml"/><Relationship Id="rId30" Type="http://schemas.openxmlformats.org/officeDocument/2006/relationships/slide" Target="slides/slide26.xml"/><Relationship Id="rId14" Type="http://schemas.openxmlformats.org/officeDocument/2006/relationships/slide" Target="slides/slide10.xml"/><Relationship Id="rId35" Type="http://schemas.openxmlformats.org/officeDocument/2006/relationships/customXml" Target="../customXml/item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 name="Google Shape;88;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1" name="Google Shape;161;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2" name="Google Shape;162;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8" name="Google Shape;168;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9" name="Google Shape;169;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5" name="Google Shape;175;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6" name="Google Shape;176;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2" name="Google Shape;182;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9" name="Google Shape;189;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6" name="Google Shape;196;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7" name="Google Shape;197;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3" name="Google Shape;203;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4" name="Google Shape;204;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0" name="Google Shape;210;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1" name="Google Shape;211;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7" name="Google Shape;217;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8" name="Google Shape;218;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4" name="Google Shape;224;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5" name="Google Shape;225;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0" name="Google Shape;10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1" name="Google Shape;231;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2" name="Google Shape;232;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8" name="Google Shape;238;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9" name="Google Shape;239;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5" name="Google Shape;245;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6" name="Google Shape;246;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2" name="Google Shape;252;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3" name="Google Shape;253;p2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9" name="Google Shape;259;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0" name="Google Shape;260;p2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6" name="Google Shape;266;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7" name="Google Shape;267;p2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3" name="Google Shape;273;p2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4" name="Google Shape;274;p2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0" name="Google Shape;280;p2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1" name="Google Shape;281;p2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7" name="Google Shape;287;p2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8" name="Google Shape;288;p2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6" name="Google Shape;106;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3" name="Google Shape;113;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 name="Google Shape;114;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0" name="Google Shape;120;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1" name="Google Shape;121;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7" name="Google Shape;127;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8" name="Google Shape;128;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9" name="Google Shape;139;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0" name="Google Shape;140;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6" name="Google Shape;146;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7" name="Google Shape;147;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4" name="Google Shape;154;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 name="Google Shape;155;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 Id="rId3"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4" name="Shape 74"/>
        <p:cNvGrpSpPr/>
        <p:nvPr/>
      </p:nvGrpSpPr>
      <p:grpSpPr>
        <a:xfrm>
          <a:off x="0" y="0"/>
          <a:ext cx="0" cy="0"/>
          <a:chOff x="0" y="0"/>
          <a:chExt cx="0" cy="0"/>
        </a:xfrm>
      </p:grpSpPr>
      <p:sp>
        <p:nvSpPr>
          <p:cNvPr id="75" name="Google Shape;75;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0" name="Shape 80"/>
        <p:cNvGrpSpPr/>
        <p:nvPr/>
      </p:nvGrpSpPr>
      <p:grpSpPr>
        <a:xfrm>
          <a:off x="0" y="0"/>
          <a:ext cx="0" cy="0"/>
          <a:chOff x="0" y="0"/>
          <a:chExt cx="0" cy="0"/>
        </a:xfrm>
      </p:grpSpPr>
      <p:sp>
        <p:nvSpPr>
          <p:cNvPr id="81" name="Google Shape;81;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2" name="Google Shape;82;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3" name="Google Shape;83;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1" name="Shape 21"/>
        <p:cNvGrpSpPr/>
        <p:nvPr/>
      </p:nvGrpSpPr>
      <p:grpSpPr>
        <a:xfrm>
          <a:off x="0" y="0"/>
          <a:ext cx="0" cy="0"/>
          <a:chOff x="0" y="0"/>
          <a:chExt cx="0" cy="0"/>
        </a:xfrm>
      </p:grpSpPr>
      <p:sp>
        <p:nvSpPr>
          <p:cNvPr id="22" name="Google Shape;22;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pic>
        <p:nvPicPr>
          <p:cNvPr descr="Histogram&#10;&#10;Description automatically generated" id="25" name="Google Shape;25;p3"/>
          <p:cNvPicPr preferRelativeResize="0"/>
          <p:nvPr/>
        </p:nvPicPr>
        <p:blipFill rotWithShape="1">
          <a:blip r:embed="rId2">
            <a:alphaModFix/>
          </a:blip>
          <a:srcRect b="0" l="0" r="0" t="0"/>
          <a:stretch/>
        </p:blipFill>
        <p:spPr>
          <a:xfrm>
            <a:off x="0" y="3810000"/>
            <a:ext cx="12192000" cy="3048000"/>
          </a:xfrm>
          <a:prstGeom prst="rect">
            <a:avLst/>
          </a:prstGeom>
          <a:noFill/>
          <a:ln>
            <a:noFill/>
          </a:ln>
        </p:spPr>
      </p:pic>
      <p:pic>
        <p:nvPicPr>
          <p:cNvPr descr="Logo&#10;&#10;Description automatically generated" id="26" name="Google Shape;26;p3"/>
          <p:cNvPicPr preferRelativeResize="0"/>
          <p:nvPr/>
        </p:nvPicPr>
        <p:blipFill rotWithShape="1">
          <a:blip r:embed="rId3">
            <a:alphaModFix/>
          </a:blip>
          <a:srcRect b="0" l="0" r="0" t="0"/>
          <a:stretch/>
        </p:blipFill>
        <p:spPr>
          <a:xfrm>
            <a:off x="10148664" y="6177510"/>
            <a:ext cx="1404000" cy="428926"/>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7" name="Shape 27"/>
        <p:cNvGrpSpPr/>
        <p:nvPr/>
      </p:nvGrpSpPr>
      <p:grpSpPr>
        <a:xfrm>
          <a:off x="0" y="0"/>
          <a:ext cx="0" cy="0"/>
          <a:chOff x="0" y="0"/>
          <a:chExt cx="0" cy="0"/>
        </a:xfrm>
      </p:grpSpPr>
      <p:sp>
        <p:nvSpPr>
          <p:cNvPr id="28" name="Google Shape;28;p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0" name="Google Shape;3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3" name="Shape 33"/>
        <p:cNvGrpSpPr/>
        <p:nvPr/>
      </p:nvGrpSpPr>
      <p:grpSpPr>
        <a:xfrm>
          <a:off x="0" y="0"/>
          <a:ext cx="0" cy="0"/>
          <a:chOff x="0" y="0"/>
          <a:chExt cx="0" cy="0"/>
        </a:xfrm>
      </p:grpSpPr>
      <p:sp>
        <p:nvSpPr>
          <p:cNvPr id="34" name="Google Shape;3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6" name="Google Shape;3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9" name="Shape 39"/>
        <p:cNvGrpSpPr/>
        <p:nvPr/>
      </p:nvGrpSpPr>
      <p:grpSpPr>
        <a:xfrm>
          <a:off x="0" y="0"/>
          <a:ext cx="0" cy="0"/>
          <a:chOff x="0" y="0"/>
          <a:chExt cx="0" cy="0"/>
        </a:xfrm>
      </p:grpSpPr>
      <p:sp>
        <p:nvSpPr>
          <p:cNvPr id="40" name="Google Shape;4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3" name="Google Shape;4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6" name="Shape 46"/>
        <p:cNvGrpSpPr/>
        <p:nvPr/>
      </p:nvGrpSpPr>
      <p:grpSpPr>
        <a:xfrm>
          <a:off x="0" y="0"/>
          <a:ext cx="0" cy="0"/>
          <a:chOff x="0" y="0"/>
          <a:chExt cx="0" cy="0"/>
        </a:xfrm>
      </p:grpSpPr>
      <p:sp>
        <p:nvSpPr>
          <p:cNvPr id="47" name="Google Shape;4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9" name="Google Shape;4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1" name="Google Shape;5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2" name="Google Shape;5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5" name="Shape 55"/>
        <p:cNvGrpSpPr/>
        <p:nvPr/>
      </p:nvGrpSpPr>
      <p:grpSpPr>
        <a:xfrm>
          <a:off x="0" y="0"/>
          <a:ext cx="0" cy="0"/>
          <a:chOff x="0" y="0"/>
          <a:chExt cx="0" cy="0"/>
        </a:xfrm>
      </p:grpSpPr>
      <p:sp>
        <p:nvSpPr>
          <p:cNvPr id="56" name="Google Shape;5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7" name="Google Shape;5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0" name="Shape 60"/>
        <p:cNvGrpSpPr/>
        <p:nvPr/>
      </p:nvGrpSpPr>
      <p:grpSpPr>
        <a:xfrm>
          <a:off x="0" y="0"/>
          <a:ext cx="0" cy="0"/>
          <a:chOff x="0" y="0"/>
          <a:chExt cx="0" cy="0"/>
        </a:xfrm>
      </p:grpSpPr>
      <p:sp>
        <p:nvSpPr>
          <p:cNvPr id="61" name="Google Shape;61;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2" name="Google Shape;62;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3" name="Google Shape;63;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4" name="Google Shape;64;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7" name="Shape 67"/>
        <p:cNvGrpSpPr/>
        <p:nvPr/>
      </p:nvGrpSpPr>
      <p:grpSpPr>
        <a:xfrm>
          <a:off x="0" y="0"/>
          <a:ext cx="0" cy="0"/>
          <a:chOff x="0" y="0"/>
          <a:chExt cx="0" cy="0"/>
        </a:xfrm>
      </p:grpSpPr>
      <p:sp>
        <p:nvSpPr>
          <p:cNvPr id="68" name="Google Shape;68;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10"/>
          <p:cNvSpPr/>
          <p:nvPr>
            <p:ph idx="2" type="pic"/>
          </p:nvPr>
        </p:nvSpPr>
        <p:spPr>
          <a:xfrm>
            <a:off x="5183188" y="987425"/>
            <a:ext cx="6172200" cy="4873625"/>
          </a:xfrm>
          <a:prstGeom prst="rect">
            <a:avLst/>
          </a:prstGeom>
          <a:noFill/>
          <a:ln>
            <a:noFill/>
          </a:ln>
        </p:spPr>
      </p:sp>
      <p:sp>
        <p:nvSpPr>
          <p:cNvPr id="70" name="Google Shape;70;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1" name="Google Shape;71;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8.jpg"/><Relationship Id="rId5" Type="http://schemas.openxmlformats.org/officeDocument/2006/relationships/image" Target="../media/image4.jpg"/><Relationship Id="rId6"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0.png"/><Relationship Id="rId4" Type="http://schemas.openxmlformats.org/officeDocument/2006/relationships/image" Target="../media/image6.png"/><Relationship Id="rId5" Type="http://schemas.openxmlformats.org/officeDocument/2006/relationships/image" Target="../media/image9.png"/><Relationship Id="rId6"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pic>
        <p:nvPicPr>
          <p:cNvPr id="90" name="Google Shape;90;p13"/>
          <p:cNvPicPr preferRelativeResize="0"/>
          <p:nvPr/>
        </p:nvPicPr>
        <p:blipFill rotWithShape="1">
          <a:blip r:embed="rId3">
            <a:alphaModFix/>
          </a:blip>
          <a:srcRect b="0" l="0" r="0" t="0"/>
          <a:stretch/>
        </p:blipFill>
        <p:spPr>
          <a:xfrm>
            <a:off x="9485948" y="4209098"/>
            <a:ext cx="2810827" cy="2810827"/>
          </a:xfrm>
          <a:prstGeom prst="rect">
            <a:avLst/>
          </a:prstGeom>
          <a:noFill/>
          <a:ln>
            <a:noFill/>
          </a:ln>
        </p:spPr>
      </p:pic>
      <p:pic>
        <p:nvPicPr>
          <p:cNvPr id="91" name="Google Shape;91;p13"/>
          <p:cNvPicPr preferRelativeResize="0"/>
          <p:nvPr/>
        </p:nvPicPr>
        <p:blipFill rotWithShape="1">
          <a:blip r:embed="rId4">
            <a:alphaModFix/>
          </a:blip>
          <a:srcRect b="0" l="0" r="0" t="0"/>
          <a:stretch/>
        </p:blipFill>
        <p:spPr>
          <a:xfrm>
            <a:off x="0" y="0"/>
            <a:ext cx="3721377" cy="2810827"/>
          </a:xfrm>
          <a:prstGeom prst="rect">
            <a:avLst/>
          </a:prstGeom>
          <a:noFill/>
          <a:ln>
            <a:noFill/>
          </a:ln>
        </p:spPr>
      </p:pic>
      <p:pic>
        <p:nvPicPr>
          <p:cNvPr id="92" name="Google Shape;92;p13"/>
          <p:cNvPicPr preferRelativeResize="0"/>
          <p:nvPr/>
        </p:nvPicPr>
        <p:blipFill rotWithShape="1">
          <a:blip r:embed="rId5">
            <a:alphaModFix/>
          </a:blip>
          <a:srcRect b="0" l="0" r="0" t="0"/>
          <a:stretch/>
        </p:blipFill>
        <p:spPr>
          <a:xfrm>
            <a:off x="0" y="4076773"/>
            <a:ext cx="3978910" cy="2733602"/>
          </a:xfrm>
          <a:prstGeom prst="rect">
            <a:avLst/>
          </a:prstGeom>
          <a:noFill/>
          <a:ln>
            <a:noFill/>
          </a:ln>
        </p:spPr>
      </p:pic>
      <p:sp>
        <p:nvSpPr>
          <p:cNvPr id="93" name="Google Shape;93;p13"/>
          <p:cNvSpPr txBox="1"/>
          <p:nvPr/>
        </p:nvSpPr>
        <p:spPr>
          <a:xfrm>
            <a:off x="121920" y="2936240"/>
            <a:ext cx="3599457" cy="95410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n-US" sz="2800" u="none" cap="none" strike="noStrike">
                <a:solidFill>
                  <a:srgbClr val="0070C0"/>
                </a:solidFill>
                <a:latin typeface="Calibri"/>
                <a:ea typeface="Calibri"/>
                <a:cs typeface="Calibri"/>
                <a:sym typeface="Calibri"/>
              </a:rPr>
              <a:t>Thank you for being ready to learn!</a:t>
            </a:r>
            <a:endParaRPr/>
          </a:p>
        </p:txBody>
      </p:sp>
      <p:sp>
        <p:nvSpPr>
          <p:cNvPr id="94" name="Google Shape;94;p13"/>
          <p:cNvSpPr txBox="1"/>
          <p:nvPr/>
        </p:nvSpPr>
        <p:spPr>
          <a:xfrm>
            <a:off x="3721377" y="371475"/>
            <a:ext cx="6715125" cy="95410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2800" u="sng" cap="none" strike="noStrike">
                <a:solidFill>
                  <a:schemeClr val="dk1"/>
                </a:solidFill>
                <a:latin typeface="Calibri"/>
                <a:ea typeface="Calibri"/>
                <a:cs typeface="Calibri"/>
                <a:sym typeface="Calibri"/>
              </a:rPr>
              <a:t>Title: Introduction to A Level</a:t>
            </a:r>
            <a:endParaRPr/>
          </a:p>
          <a:p>
            <a:pPr indent="0" lvl="0" marL="0" marR="0" rtl="0" algn="l">
              <a:spcBef>
                <a:spcPts val="0"/>
              </a:spcBef>
              <a:spcAft>
                <a:spcPts val="0"/>
              </a:spcAft>
              <a:buNone/>
            </a:pPr>
            <a:r>
              <a:rPr b="1" lang="en-US" sz="2800" u="sng">
                <a:solidFill>
                  <a:schemeClr val="dk1"/>
                </a:solidFill>
                <a:latin typeface="Calibri"/>
                <a:ea typeface="Calibri"/>
                <a:cs typeface="Calibri"/>
                <a:sym typeface="Calibri"/>
              </a:rPr>
              <a:t>Economics</a:t>
            </a:r>
            <a:endParaRPr/>
          </a:p>
        </p:txBody>
      </p:sp>
      <p:sp>
        <p:nvSpPr>
          <p:cNvPr id="95" name="Google Shape;95;p13"/>
          <p:cNvSpPr txBox="1"/>
          <p:nvPr/>
        </p:nvSpPr>
        <p:spPr>
          <a:xfrm>
            <a:off x="3780100" y="1405413"/>
            <a:ext cx="4189441" cy="440120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800">
                <a:solidFill>
                  <a:schemeClr val="dk1"/>
                </a:solidFill>
                <a:latin typeface="Calibri"/>
                <a:ea typeface="Calibri"/>
                <a:cs typeface="Calibri"/>
                <a:sym typeface="Calibri"/>
              </a:rPr>
              <a:t>Aims:</a:t>
            </a:r>
            <a:endParaRPr/>
          </a:p>
          <a:p>
            <a:pPr indent="-342900" lvl="0" marL="342900" marR="0" rtl="0" algn="l">
              <a:spcBef>
                <a:spcPts val="0"/>
              </a:spcBef>
              <a:spcAft>
                <a:spcPts val="0"/>
              </a:spcAft>
              <a:buClr>
                <a:schemeClr val="dk1"/>
              </a:buClr>
              <a:buSzPts val="2800"/>
              <a:buFont typeface="Calibri"/>
              <a:buAutoNum type="arabicPeriod"/>
            </a:pPr>
            <a:r>
              <a:rPr lang="en-US" sz="2800">
                <a:solidFill>
                  <a:schemeClr val="dk1"/>
                </a:solidFill>
                <a:latin typeface="Calibri"/>
                <a:ea typeface="Calibri"/>
                <a:cs typeface="Calibri"/>
                <a:sym typeface="Calibri"/>
              </a:rPr>
              <a:t>To understand some of the macroeconomic measures of an economy</a:t>
            </a:r>
            <a:endParaRPr/>
          </a:p>
          <a:p>
            <a:pPr indent="-342900" lvl="0" marL="342900" marR="0" rtl="0" algn="l">
              <a:spcBef>
                <a:spcPts val="0"/>
              </a:spcBef>
              <a:spcAft>
                <a:spcPts val="0"/>
              </a:spcAft>
              <a:buClr>
                <a:schemeClr val="dk1"/>
              </a:buClr>
              <a:buSzPts val="2800"/>
              <a:buFont typeface="Calibri"/>
              <a:buAutoNum type="arabicPeriod"/>
            </a:pPr>
            <a:r>
              <a:rPr lang="en-US" sz="2800">
                <a:solidFill>
                  <a:schemeClr val="dk1"/>
                </a:solidFill>
                <a:latin typeface="Calibri"/>
                <a:ea typeface="Calibri"/>
                <a:cs typeface="Calibri"/>
                <a:sym typeface="Calibri"/>
              </a:rPr>
              <a:t>To think about what can be done to try and manage economies in terms of growth, inflation, employment and equality</a:t>
            </a:r>
            <a:endParaRPr/>
          </a:p>
        </p:txBody>
      </p:sp>
      <p:sp>
        <p:nvSpPr>
          <p:cNvPr id="96" name="Google Shape;96;p13"/>
          <p:cNvSpPr txBox="1"/>
          <p:nvPr/>
        </p:nvSpPr>
        <p:spPr>
          <a:xfrm>
            <a:off x="8692551" y="368060"/>
            <a:ext cx="3174521" cy="3539430"/>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chemeClr val="dk1"/>
                </a:solidFill>
                <a:latin typeface="Calibri"/>
                <a:ea typeface="Calibri"/>
                <a:cs typeface="Calibri"/>
                <a:sym typeface="Calibri"/>
              </a:rPr>
              <a:t>DNA:</a:t>
            </a:r>
            <a:endParaRPr/>
          </a:p>
          <a:p>
            <a:pPr indent="0" lvl="0" marL="0" marR="0" rtl="0" algn="l">
              <a:spcBef>
                <a:spcPts val="0"/>
              </a:spcBef>
              <a:spcAft>
                <a:spcPts val="0"/>
              </a:spcAft>
              <a:buNone/>
            </a:pPr>
            <a:r>
              <a:rPr b="1" lang="en-US" sz="2800">
                <a:solidFill>
                  <a:schemeClr val="dk1"/>
                </a:solidFill>
                <a:latin typeface="Calibri"/>
                <a:ea typeface="Calibri"/>
                <a:cs typeface="Calibri"/>
                <a:sym typeface="Calibri"/>
              </a:rPr>
              <a:t>What would you like for the British economy?</a:t>
            </a:r>
            <a:endParaRPr/>
          </a:p>
          <a:p>
            <a:pPr indent="0" lvl="0" marL="0" marR="0" rtl="0" algn="l">
              <a:spcBef>
                <a:spcPts val="0"/>
              </a:spcBef>
              <a:spcAft>
                <a:spcPts val="0"/>
              </a:spcAft>
              <a:buNone/>
            </a:pPr>
            <a:r>
              <a:rPr b="1" lang="en-US" sz="2800">
                <a:solidFill>
                  <a:schemeClr val="dk1"/>
                </a:solidFill>
                <a:latin typeface="Calibri"/>
                <a:ea typeface="Calibri"/>
                <a:cs typeface="Calibri"/>
                <a:sym typeface="Calibri"/>
              </a:rPr>
              <a:t>What do you think should or could be done to help the British economy?</a:t>
            </a:r>
            <a:endParaRPr/>
          </a:p>
        </p:txBody>
      </p:sp>
      <p:pic>
        <p:nvPicPr>
          <p:cNvPr id="97" name="Google Shape;97;p13"/>
          <p:cNvPicPr preferRelativeResize="0"/>
          <p:nvPr/>
        </p:nvPicPr>
        <p:blipFill rotWithShape="1">
          <a:blip r:embed="rId6">
            <a:alphaModFix/>
          </a:blip>
          <a:srcRect b="0" l="0" r="0" t="0"/>
          <a:stretch/>
        </p:blipFill>
        <p:spPr>
          <a:xfrm>
            <a:off x="7578367" y="4680878"/>
            <a:ext cx="1778588" cy="185026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2"/>
          <p:cNvSpPr/>
          <p:nvPr/>
        </p:nvSpPr>
        <p:spPr>
          <a:xfrm>
            <a:off x="626302" y="1416205"/>
            <a:ext cx="10926362" cy="385200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lnSpc>
                <a:spcPct val="100000"/>
              </a:lnSpc>
              <a:spcBef>
                <a:spcPts val="0"/>
              </a:spcBef>
              <a:spcAft>
                <a:spcPts val="0"/>
              </a:spcAft>
              <a:buNone/>
            </a:pPr>
            <a:r>
              <a:rPr b="1" i="0" lang="en-US" sz="2800" u="none" cap="none" strike="noStrike">
                <a:solidFill>
                  <a:srgbClr val="000000"/>
                </a:solidFill>
                <a:latin typeface="Calibri"/>
                <a:ea typeface="Calibri"/>
                <a:cs typeface="Calibri"/>
                <a:sym typeface="Calibri"/>
              </a:rPr>
              <a:t>‘Inflation’ measures </a:t>
            </a:r>
            <a:r>
              <a:rPr b="1" i="0" lang="en-US" sz="2800" u="none" cap="none" strike="noStrike">
                <a:solidFill>
                  <a:srgbClr val="FF0000"/>
                </a:solidFill>
                <a:latin typeface="Calibri"/>
                <a:ea typeface="Calibri"/>
                <a:cs typeface="Calibri"/>
                <a:sym typeface="Calibri"/>
              </a:rPr>
              <a:t>the rate of increase of prices </a:t>
            </a:r>
            <a:r>
              <a:rPr b="1" i="0" lang="en-US" sz="2800" u="none" cap="none" strike="noStrike">
                <a:solidFill>
                  <a:srgbClr val="000000"/>
                </a:solidFill>
                <a:latin typeface="Calibri"/>
                <a:ea typeface="Calibri"/>
                <a:cs typeface="Calibri"/>
                <a:sym typeface="Calibri"/>
              </a:rPr>
              <a:t>in an economy.</a:t>
            </a:r>
            <a:endParaRPr/>
          </a:p>
          <a:p>
            <a:pPr indent="0" lvl="0" marL="0" marR="0" rtl="0" algn="l">
              <a:lnSpc>
                <a:spcPct val="100000"/>
              </a:lnSpc>
              <a:spcBef>
                <a:spcPts val="2400"/>
              </a:spcBef>
              <a:spcAft>
                <a:spcPts val="0"/>
              </a:spcAft>
              <a:buNone/>
            </a:pPr>
            <a:r>
              <a:rPr b="1" lang="en-US" sz="2800">
                <a:solidFill>
                  <a:srgbClr val="000000"/>
                </a:solidFill>
                <a:latin typeface="Calibri"/>
                <a:ea typeface="Calibri"/>
                <a:cs typeface="Calibri"/>
                <a:sym typeface="Calibri"/>
              </a:rPr>
              <a:t>In theory, an economy would aim to have relatively low levels of inflation (e.g. the UK aims at 2% per annum).  If prices are relatively stable (i.e. there is low, consistent levels of inflation) then businesses and consumers will have more confidence with costs and prices in the near future.  This means that they are more likely to invest or spend.</a:t>
            </a:r>
            <a:endParaRPr/>
          </a:p>
          <a:p>
            <a:pPr indent="0" lvl="0" marL="0" marR="0" rtl="0" algn="l">
              <a:lnSpc>
                <a:spcPct val="100000"/>
              </a:lnSpc>
              <a:spcBef>
                <a:spcPts val="2400"/>
              </a:spcBef>
              <a:spcAft>
                <a:spcPts val="0"/>
              </a:spcAft>
              <a:buNone/>
            </a:pPr>
            <a:r>
              <a:rPr b="1" i="0" lang="en-US" sz="2800" u="none" cap="none" strike="noStrike">
                <a:solidFill>
                  <a:srgbClr val="000000"/>
                </a:solidFill>
                <a:latin typeface="Calibri"/>
                <a:ea typeface="Calibri"/>
                <a:cs typeface="Calibri"/>
                <a:sym typeface="Calibri"/>
              </a:rPr>
              <a:t>In this activity, the </a:t>
            </a:r>
            <a:r>
              <a:rPr b="1" i="1" lang="en-US" sz="2800" u="none" cap="none" strike="noStrike">
                <a:solidFill>
                  <a:srgbClr val="00B050"/>
                </a:solidFill>
                <a:latin typeface="Calibri"/>
                <a:ea typeface="Calibri"/>
                <a:cs typeface="Calibri"/>
                <a:sym typeface="Calibri"/>
              </a:rPr>
              <a:t>lower</a:t>
            </a:r>
            <a:r>
              <a:rPr b="1" i="0" lang="en-US" sz="2800" u="none" cap="none" strike="noStrike">
                <a:solidFill>
                  <a:srgbClr val="00B050"/>
                </a:solidFill>
                <a:latin typeface="Calibri"/>
                <a:ea typeface="Calibri"/>
                <a:cs typeface="Calibri"/>
                <a:sym typeface="Calibri"/>
              </a:rPr>
              <a:t> the level of inflation </a:t>
            </a:r>
            <a:r>
              <a:rPr b="1" i="0" lang="en-US" sz="2800" u="none" cap="none" strike="noStrike">
                <a:solidFill>
                  <a:srgbClr val="000000"/>
                </a:solidFill>
                <a:latin typeface="Calibri"/>
                <a:ea typeface="Calibri"/>
                <a:cs typeface="Calibri"/>
                <a:sym typeface="Calibri"/>
              </a:rPr>
              <a:t>the better the situation for the economy.</a:t>
            </a:r>
            <a:endParaRPr/>
          </a:p>
        </p:txBody>
      </p:sp>
      <p:sp>
        <p:nvSpPr>
          <p:cNvPr id="165" name="Google Shape;165;p22"/>
          <p:cNvSpPr/>
          <p:nvPr/>
        </p:nvSpPr>
        <p:spPr>
          <a:xfrm>
            <a:off x="626302" y="328635"/>
            <a:ext cx="10931359" cy="889132"/>
          </a:xfrm>
          <a:prstGeom prst="rect">
            <a:avLst/>
          </a:prstGeom>
          <a:solidFill>
            <a:srgbClr val="F9B234"/>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4000" u="none" cap="none" strike="noStrike">
                <a:solidFill>
                  <a:schemeClr val="lt1"/>
                </a:solidFill>
                <a:latin typeface="Calibri"/>
                <a:ea typeface="Calibri"/>
                <a:cs typeface="Calibri"/>
                <a:sym typeface="Calibri"/>
              </a:rPr>
              <a:t>INFLATION</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23"/>
          <p:cNvSpPr/>
          <p:nvPr/>
        </p:nvSpPr>
        <p:spPr>
          <a:xfrm>
            <a:off x="626302" y="1416205"/>
            <a:ext cx="10926362" cy="385200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lnSpc>
                <a:spcPct val="100000"/>
              </a:lnSpc>
              <a:spcBef>
                <a:spcPts val="0"/>
              </a:spcBef>
              <a:spcAft>
                <a:spcPts val="0"/>
              </a:spcAft>
              <a:buNone/>
            </a:pPr>
            <a:r>
              <a:rPr b="1" i="0" lang="en-US" sz="2800" u="none" cap="none" strike="noStrike">
                <a:solidFill>
                  <a:srgbClr val="000000"/>
                </a:solidFill>
                <a:latin typeface="Calibri"/>
                <a:ea typeface="Calibri"/>
                <a:cs typeface="Calibri"/>
                <a:sym typeface="Calibri"/>
              </a:rPr>
              <a:t>‘Unemployment’ is a measure of </a:t>
            </a:r>
            <a:r>
              <a:rPr b="1" i="0" lang="en-US" sz="2800" u="none" cap="none" strike="noStrike">
                <a:solidFill>
                  <a:srgbClr val="FF0000"/>
                </a:solidFill>
                <a:latin typeface="Calibri"/>
                <a:ea typeface="Calibri"/>
                <a:cs typeface="Calibri"/>
                <a:sym typeface="Calibri"/>
              </a:rPr>
              <a:t>the number of economically active people who are searching for work but unable to find employment</a:t>
            </a:r>
            <a:r>
              <a:rPr b="1" i="0" lang="en-US" sz="2800" u="none" cap="none" strike="noStrike">
                <a:solidFill>
                  <a:srgbClr val="000000"/>
                </a:solidFill>
                <a:latin typeface="Calibri"/>
                <a:ea typeface="Calibri"/>
                <a:cs typeface="Calibri"/>
                <a:sym typeface="Calibri"/>
              </a:rPr>
              <a:t>.</a:t>
            </a:r>
            <a:endParaRPr/>
          </a:p>
          <a:p>
            <a:pPr indent="0" lvl="0" marL="0" marR="0" rtl="0" algn="l">
              <a:lnSpc>
                <a:spcPct val="100000"/>
              </a:lnSpc>
              <a:spcBef>
                <a:spcPts val="2400"/>
              </a:spcBef>
              <a:spcAft>
                <a:spcPts val="0"/>
              </a:spcAft>
              <a:buNone/>
            </a:pPr>
            <a:r>
              <a:rPr b="1" lang="en-US" sz="2800">
                <a:solidFill>
                  <a:srgbClr val="000000"/>
                </a:solidFill>
                <a:latin typeface="Calibri"/>
                <a:ea typeface="Calibri"/>
                <a:cs typeface="Calibri"/>
                <a:sym typeface="Calibri"/>
              </a:rPr>
              <a:t>Unemployed people represents a loss of potential output for an economy</a:t>
            </a:r>
            <a:endParaRPr/>
          </a:p>
          <a:p>
            <a:pPr indent="0" lvl="0" marL="0" marR="0" rtl="0" algn="l">
              <a:lnSpc>
                <a:spcPct val="100000"/>
              </a:lnSpc>
              <a:spcBef>
                <a:spcPts val="2400"/>
              </a:spcBef>
              <a:spcAft>
                <a:spcPts val="0"/>
              </a:spcAft>
              <a:buNone/>
            </a:pPr>
            <a:r>
              <a:rPr b="1" i="0" lang="en-US" sz="2800" u="none" cap="none" strike="noStrike">
                <a:solidFill>
                  <a:srgbClr val="000000"/>
                </a:solidFill>
                <a:latin typeface="Calibri"/>
                <a:ea typeface="Calibri"/>
                <a:cs typeface="Calibri"/>
                <a:sym typeface="Calibri"/>
              </a:rPr>
              <a:t>In this activity, the </a:t>
            </a:r>
            <a:r>
              <a:rPr b="1" i="1" lang="en-US" sz="2800" u="none" cap="none" strike="noStrike">
                <a:solidFill>
                  <a:srgbClr val="00B050"/>
                </a:solidFill>
                <a:latin typeface="Calibri"/>
                <a:ea typeface="Calibri"/>
                <a:cs typeface="Calibri"/>
                <a:sym typeface="Calibri"/>
              </a:rPr>
              <a:t>lower</a:t>
            </a:r>
            <a:r>
              <a:rPr b="1" i="0" lang="en-US" sz="2800" u="none" cap="none" strike="noStrike">
                <a:solidFill>
                  <a:srgbClr val="00B050"/>
                </a:solidFill>
                <a:latin typeface="Calibri"/>
                <a:ea typeface="Calibri"/>
                <a:cs typeface="Calibri"/>
                <a:sym typeface="Calibri"/>
              </a:rPr>
              <a:t> the level of </a:t>
            </a:r>
            <a:r>
              <a:rPr b="1" lang="en-US" sz="2800">
                <a:solidFill>
                  <a:srgbClr val="00B050"/>
                </a:solidFill>
                <a:latin typeface="Calibri"/>
                <a:ea typeface="Calibri"/>
                <a:cs typeface="Calibri"/>
                <a:sym typeface="Calibri"/>
              </a:rPr>
              <a:t>unemployment</a:t>
            </a:r>
            <a:r>
              <a:rPr b="1" i="0" lang="en-US" sz="2800" u="none" cap="none" strike="noStrike">
                <a:solidFill>
                  <a:srgbClr val="00B050"/>
                </a:solidFill>
                <a:latin typeface="Calibri"/>
                <a:ea typeface="Calibri"/>
                <a:cs typeface="Calibri"/>
                <a:sym typeface="Calibri"/>
              </a:rPr>
              <a:t> </a:t>
            </a:r>
            <a:r>
              <a:rPr b="1" i="0" lang="en-US" sz="2800" u="none" cap="none" strike="noStrike">
                <a:solidFill>
                  <a:srgbClr val="000000"/>
                </a:solidFill>
                <a:latin typeface="Calibri"/>
                <a:ea typeface="Calibri"/>
                <a:cs typeface="Calibri"/>
                <a:sym typeface="Calibri"/>
              </a:rPr>
              <a:t>the better the situation for the economy.</a:t>
            </a:r>
            <a:endParaRPr/>
          </a:p>
        </p:txBody>
      </p:sp>
      <p:sp>
        <p:nvSpPr>
          <p:cNvPr id="172" name="Google Shape;172;p23"/>
          <p:cNvSpPr/>
          <p:nvPr/>
        </p:nvSpPr>
        <p:spPr>
          <a:xfrm>
            <a:off x="626302" y="328635"/>
            <a:ext cx="10931359" cy="889132"/>
          </a:xfrm>
          <a:prstGeom prst="rect">
            <a:avLst/>
          </a:prstGeom>
          <a:solidFill>
            <a:srgbClr val="00B1C3"/>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4000" u="none" cap="none" strike="noStrike">
                <a:solidFill>
                  <a:schemeClr val="lt1"/>
                </a:solidFill>
                <a:latin typeface="Calibri"/>
                <a:ea typeface="Calibri"/>
                <a:cs typeface="Calibri"/>
                <a:sym typeface="Calibri"/>
              </a:rPr>
              <a:t>UNEMPLOYMENT</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24"/>
          <p:cNvSpPr/>
          <p:nvPr/>
        </p:nvSpPr>
        <p:spPr>
          <a:xfrm>
            <a:off x="626302" y="1416205"/>
            <a:ext cx="10926362" cy="385200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spcBef>
                <a:spcPts val="0"/>
              </a:spcBef>
              <a:spcAft>
                <a:spcPts val="0"/>
              </a:spcAft>
              <a:buNone/>
            </a:pPr>
            <a:r>
              <a:rPr b="1" i="0" lang="en-US" sz="2800" u="none" cap="none" strike="noStrike">
                <a:solidFill>
                  <a:srgbClr val="000000"/>
                </a:solidFill>
                <a:latin typeface="Calibri"/>
                <a:ea typeface="Calibri"/>
                <a:cs typeface="Calibri"/>
                <a:sym typeface="Calibri"/>
              </a:rPr>
              <a:t>The ‘</a:t>
            </a:r>
            <a:r>
              <a:rPr b="1" i="0" lang="en-US" sz="2800" u="none" cap="none" strike="noStrike">
                <a:solidFill>
                  <a:schemeClr val="dk1"/>
                </a:solidFill>
                <a:latin typeface="Calibri"/>
                <a:ea typeface="Calibri"/>
                <a:cs typeface="Calibri"/>
                <a:sym typeface="Calibri"/>
              </a:rPr>
              <a:t>Gini coefficient’ is a</a:t>
            </a:r>
            <a:r>
              <a:rPr b="1" lang="en-US" sz="2400">
                <a:solidFill>
                  <a:schemeClr val="dk1"/>
                </a:solidFill>
                <a:latin typeface="Calibri"/>
                <a:ea typeface="Calibri"/>
                <a:cs typeface="Calibri"/>
                <a:sym typeface="Calibri"/>
              </a:rPr>
              <a:t> </a:t>
            </a:r>
            <a:r>
              <a:rPr b="1" i="0" lang="en-US" sz="2800" u="none" cap="none" strike="noStrike">
                <a:solidFill>
                  <a:srgbClr val="000000"/>
                </a:solidFill>
                <a:latin typeface="Calibri"/>
                <a:ea typeface="Calibri"/>
                <a:cs typeface="Calibri"/>
                <a:sym typeface="Calibri"/>
              </a:rPr>
              <a:t>measure of </a:t>
            </a:r>
            <a:r>
              <a:rPr b="1" i="0" lang="en-US" sz="2800" u="none" cap="none" strike="noStrike">
                <a:solidFill>
                  <a:srgbClr val="FF0000"/>
                </a:solidFill>
                <a:latin typeface="Calibri"/>
                <a:ea typeface="Calibri"/>
                <a:cs typeface="Calibri"/>
                <a:sym typeface="Calibri"/>
              </a:rPr>
              <a:t>the equality in an economy</a:t>
            </a:r>
            <a:r>
              <a:rPr b="1" i="0" lang="en-US" sz="2800" u="none" cap="none" strike="noStrike">
                <a:solidFill>
                  <a:srgbClr val="000000"/>
                </a:solidFill>
                <a:latin typeface="Calibri"/>
                <a:ea typeface="Calibri"/>
                <a:cs typeface="Calibri"/>
                <a:sym typeface="Calibri"/>
              </a:rPr>
              <a:t>.  It measures the distribution of income across a population.</a:t>
            </a:r>
            <a:endParaRPr/>
          </a:p>
          <a:p>
            <a:pPr indent="0" lvl="0" marL="0" marR="0" rtl="0" algn="l">
              <a:lnSpc>
                <a:spcPct val="100000"/>
              </a:lnSpc>
              <a:spcBef>
                <a:spcPts val="2400"/>
              </a:spcBef>
              <a:spcAft>
                <a:spcPts val="0"/>
              </a:spcAft>
              <a:buNone/>
            </a:pPr>
            <a:r>
              <a:rPr b="1" lang="en-US" sz="2800">
                <a:solidFill>
                  <a:srgbClr val="000000"/>
                </a:solidFill>
                <a:latin typeface="Calibri"/>
                <a:ea typeface="Calibri"/>
                <a:cs typeface="Calibri"/>
                <a:sym typeface="Calibri"/>
              </a:rPr>
              <a:t>In theory, </a:t>
            </a:r>
            <a:r>
              <a:rPr b="1" i="0" lang="en-US" sz="2800" u="none" cap="none" strike="noStrike">
                <a:solidFill>
                  <a:srgbClr val="000000"/>
                </a:solidFill>
                <a:latin typeface="Calibri"/>
                <a:ea typeface="Calibri"/>
                <a:cs typeface="Calibri"/>
                <a:sym typeface="Calibri"/>
              </a:rPr>
              <a:t>the </a:t>
            </a:r>
            <a:r>
              <a:rPr b="1" lang="en-US" sz="2800">
                <a:solidFill>
                  <a:schemeClr val="dk1"/>
                </a:solidFill>
                <a:latin typeface="Calibri"/>
                <a:ea typeface="Calibri"/>
                <a:cs typeface="Calibri"/>
                <a:sym typeface="Calibri"/>
              </a:rPr>
              <a:t>the greater the</a:t>
            </a:r>
            <a:r>
              <a:rPr b="1" lang="en-US" sz="2800" u="none" cap="none" strike="noStrike">
                <a:solidFill>
                  <a:schemeClr val="dk1"/>
                </a:solidFill>
                <a:latin typeface="Calibri"/>
                <a:ea typeface="Calibri"/>
                <a:cs typeface="Calibri"/>
                <a:sym typeface="Calibri"/>
              </a:rPr>
              <a:t> level of </a:t>
            </a:r>
            <a:r>
              <a:rPr b="1" lang="en-US" sz="2800">
                <a:solidFill>
                  <a:schemeClr val="dk1"/>
                </a:solidFill>
                <a:latin typeface="Calibri"/>
                <a:ea typeface="Calibri"/>
                <a:cs typeface="Calibri"/>
                <a:sym typeface="Calibri"/>
              </a:rPr>
              <a:t>equality</a:t>
            </a:r>
            <a:r>
              <a:rPr b="1" lang="en-US" sz="2800" u="none" cap="none" strike="noStrike">
                <a:solidFill>
                  <a:schemeClr val="dk1"/>
                </a:solidFill>
                <a:latin typeface="Calibri"/>
                <a:ea typeface="Calibri"/>
                <a:cs typeface="Calibri"/>
                <a:sym typeface="Calibri"/>
              </a:rPr>
              <a:t> </a:t>
            </a:r>
            <a:r>
              <a:rPr b="1" i="0" lang="en-US" sz="2800" u="none" cap="none" strike="noStrike">
                <a:solidFill>
                  <a:srgbClr val="000000"/>
                </a:solidFill>
                <a:latin typeface="Calibri"/>
                <a:ea typeface="Calibri"/>
                <a:cs typeface="Calibri"/>
                <a:sym typeface="Calibri"/>
              </a:rPr>
              <a:t>the better the situation for an economy.</a:t>
            </a:r>
            <a:endParaRPr b="1" sz="2800">
              <a:solidFill>
                <a:srgbClr val="000000"/>
              </a:solidFill>
              <a:latin typeface="Calibri"/>
              <a:ea typeface="Calibri"/>
              <a:cs typeface="Calibri"/>
              <a:sym typeface="Calibri"/>
            </a:endParaRPr>
          </a:p>
          <a:p>
            <a:pPr indent="0" lvl="0" marL="0" marR="0" rtl="0" algn="l">
              <a:lnSpc>
                <a:spcPct val="100000"/>
              </a:lnSpc>
              <a:spcBef>
                <a:spcPts val="2400"/>
              </a:spcBef>
              <a:spcAft>
                <a:spcPts val="0"/>
              </a:spcAft>
              <a:buNone/>
            </a:pPr>
            <a:r>
              <a:rPr b="1" i="0" lang="en-US" sz="2800" u="none" cap="none" strike="noStrike">
                <a:solidFill>
                  <a:srgbClr val="000000"/>
                </a:solidFill>
                <a:latin typeface="Calibri"/>
                <a:ea typeface="Calibri"/>
                <a:cs typeface="Calibri"/>
                <a:sym typeface="Calibri"/>
              </a:rPr>
              <a:t>In this activity, the </a:t>
            </a:r>
            <a:r>
              <a:rPr b="1" i="1" lang="en-US" sz="2800" u="none" cap="none" strike="noStrike">
                <a:solidFill>
                  <a:srgbClr val="00B050"/>
                </a:solidFill>
                <a:latin typeface="Calibri"/>
                <a:ea typeface="Calibri"/>
                <a:cs typeface="Calibri"/>
                <a:sym typeface="Calibri"/>
              </a:rPr>
              <a:t>lower</a:t>
            </a:r>
            <a:r>
              <a:rPr b="1" i="0" lang="en-US" sz="2800" u="none" cap="none" strike="noStrike">
                <a:solidFill>
                  <a:srgbClr val="00B050"/>
                </a:solidFill>
                <a:latin typeface="Calibri"/>
                <a:ea typeface="Calibri"/>
                <a:cs typeface="Calibri"/>
                <a:sym typeface="Calibri"/>
              </a:rPr>
              <a:t> the Gini coefficient score </a:t>
            </a:r>
            <a:r>
              <a:rPr b="1" i="0" lang="en-US" sz="2800" u="none" cap="none" strike="noStrike">
                <a:solidFill>
                  <a:srgbClr val="000000"/>
                </a:solidFill>
                <a:latin typeface="Calibri"/>
                <a:ea typeface="Calibri"/>
                <a:cs typeface="Calibri"/>
                <a:sym typeface="Calibri"/>
              </a:rPr>
              <a:t>the greater the level of equality.</a:t>
            </a:r>
            <a:endParaRPr/>
          </a:p>
        </p:txBody>
      </p:sp>
      <p:sp>
        <p:nvSpPr>
          <p:cNvPr id="179" name="Google Shape;179;p24"/>
          <p:cNvSpPr/>
          <p:nvPr/>
        </p:nvSpPr>
        <p:spPr>
          <a:xfrm>
            <a:off x="626302" y="328635"/>
            <a:ext cx="10931359" cy="889132"/>
          </a:xfrm>
          <a:prstGeom prst="rect">
            <a:avLst/>
          </a:prstGeom>
          <a:solidFill>
            <a:srgbClr val="D4DE64"/>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4000" u="none" cap="none" strike="noStrike">
                <a:solidFill>
                  <a:schemeClr val="lt1"/>
                </a:solidFill>
                <a:latin typeface="Calibri"/>
                <a:ea typeface="Calibri"/>
                <a:cs typeface="Calibri"/>
                <a:sym typeface="Calibri"/>
              </a:rPr>
              <a:t>GINI COEFFICIENT</a:t>
            </a:r>
            <a:endParaRPr b="1" i="0" sz="3600" u="none" cap="none" strike="noStrike">
              <a:solidFill>
                <a:schemeClr val="lt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5"/>
          <p:cNvSpPr txBox="1"/>
          <p:nvPr>
            <p:ph type="title"/>
          </p:nvPr>
        </p:nvSpPr>
        <p:spPr>
          <a:xfrm>
            <a:off x="838200" y="365125"/>
            <a:ext cx="10515600" cy="886159"/>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Ranking by total GDP (IMF figures, 2024)</a:t>
            </a:r>
            <a:endParaRPr/>
          </a:p>
        </p:txBody>
      </p:sp>
      <p:sp>
        <p:nvSpPr>
          <p:cNvPr id="185" name="Google Shape;185;p25"/>
          <p:cNvSpPr txBox="1"/>
          <p:nvPr>
            <p:ph idx="1" type="body"/>
          </p:nvPr>
        </p:nvSpPr>
        <p:spPr>
          <a:xfrm>
            <a:off x="998621" y="1251284"/>
            <a:ext cx="5257800" cy="5241591"/>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2400"/>
              <a:buNone/>
            </a:pPr>
            <a:r>
              <a:rPr lang="en-US" sz="2400"/>
              <a:t>1</a:t>
            </a:r>
            <a:r>
              <a:rPr baseline="30000" lang="en-US" sz="2400"/>
              <a:t>st</a:t>
            </a:r>
            <a:r>
              <a:rPr lang="en-US" sz="2400"/>
              <a:t> – USA ($28,781,083,000,000)</a:t>
            </a:r>
            <a:endParaRPr/>
          </a:p>
          <a:p>
            <a:pPr indent="0" lvl="0" marL="0" rtl="0" algn="l">
              <a:lnSpc>
                <a:spcPct val="90000"/>
              </a:lnSpc>
              <a:spcBef>
                <a:spcPts val="1000"/>
              </a:spcBef>
              <a:spcAft>
                <a:spcPts val="0"/>
              </a:spcAft>
              <a:buClr>
                <a:schemeClr val="dk1"/>
              </a:buClr>
              <a:buSzPts val="2400"/>
              <a:buNone/>
            </a:pPr>
            <a:r>
              <a:rPr lang="en-US" sz="2400"/>
              <a:t>2</a:t>
            </a:r>
            <a:r>
              <a:rPr baseline="30000" lang="en-US" sz="2400"/>
              <a:t>nd</a:t>
            </a:r>
            <a:r>
              <a:rPr lang="en-US" sz="2400"/>
              <a:t> – China ($18,532,633,000,000)</a:t>
            </a:r>
            <a:endParaRPr/>
          </a:p>
          <a:p>
            <a:pPr indent="0" lvl="0" marL="0" rtl="0" algn="l">
              <a:lnSpc>
                <a:spcPct val="90000"/>
              </a:lnSpc>
              <a:spcBef>
                <a:spcPts val="1000"/>
              </a:spcBef>
              <a:spcAft>
                <a:spcPts val="0"/>
              </a:spcAft>
              <a:buClr>
                <a:schemeClr val="dk1"/>
              </a:buClr>
              <a:buSzPts val="2400"/>
              <a:buNone/>
            </a:pPr>
            <a:r>
              <a:rPr lang="en-US" sz="2400"/>
              <a:t>3</a:t>
            </a:r>
            <a:r>
              <a:rPr baseline="30000" lang="en-US" sz="2400"/>
              <a:t>rd</a:t>
            </a:r>
            <a:r>
              <a:rPr lang="en-US" sz="2400"/>
              <a:t> – Germany ($4,591,100,000,000)</a:t>
            </a:r>
            <a:endParaRPr/>
          </a:p>
          <a:p>
            <a:pPr indent="0" lvl="0" marL="0" rtl="0" algn="l">
              <a:lnSpc>
                <a:spcPct val="90000"/>
              </a:lnSpc>
              <a:spcBef>
                <a:spcPts val="1000"/>
              </a:spcBef>
              <a:spcAft>
                <a:spcPts val="0"/>
              </a:spcAft>
              <a:buClr>
                <a:schemeClr val="dk1"/>
              </a:buClr>
              <a:buSzPts val="2400"/>
              <a:buNone/>
            </a:pPr>
            <a:r>
              <a:rPr lang="en-US" sz="2400"/>
              <a:t>4</a:t>
            </a:r>
            <a:r>
              <a:rPr baseline="30000" lang="en-US" sz="2400"/>
              <a:t>th</a:t>
            </a:r>
            <a:r>
              <a:rPr lang="en-US" sz="2400"/>
              <a:t> – Japan ($4,110,452,000,000)</a:t>
            </a:r>
            <a:endParaRPr/>
          </a:p>
          <a:p>
            <a:pPr indent="0" lvl="0" marL="0" rtl="0" algn="l">
              <a:lnSpc>
                <a:spcPct val="90000"/>
              </a:lnSpc>
              <a:spcBef>
                <a:spcPts val="1000"/>
              </a:spcBef>
              <a:spcAft>
                <a:spcPts val="0"/>
              </a:spcAft>
              <a:buClr>
                <a:schemeClr val="dk1"/>
              </a:buClr>
              <a:buSzPts val="2400"/>
              <a:buNone/>
            </a:pPr>
            <a:r>
              <a:rPr lang="en-US" sz="2400"/>
              <a:t>5</a:t>
            </a:r>
            <a:r>
              <a:rPr baseline="30000" lang="en-US" sz="2400"/>
              <a:t>th</a:t>
            </a:r>
            <a:r>
              <a:rPr lang="en-US" sz="2400"/>
              <a:t> – India ($3,973,011,000,000)</a:t>
            </a:r>
            <a:endParaRPr/>
          </a:p>
          <a:p>
            <a:pPr indent="0" lvl="0" marL="0" rtl="0" algn="l">
              <a:lnSpc>
                <a:spcPct val="90000"/>
              </a:lnSpc>
              <a:spcBef>
                <a:spcPts val="1000"/>
              </a:spcBef>
              <a:spcAft>
                <a:spcPts val="0"/>
              </a:spcAft>
              <a:buClr>
                <a:schemeClr val="dk1"/>
              </a:buClr>
              <a:buSzPts val="2400"/>
              <a:buNone/>
            </a:pPr>
            <a:r>
              <a:rPr lang="en-US" sz="2400"/>
              <a:t>6</a:t>
            </a:r>
            <a:r>
              <a:rPr baseline="30000" lang="en-US" sz="2400"/>
              <a:t>th</a:t>
            </a:r>
            <a:r>
              <a:rPr lang="en-US" sz="2400"/>
              <a:t> – UK ($3,495,261,000,000)</a:t>
            </a:r>
            <a:endParaRPr/>
          </a:p>
          <a:p>
            <a:pPr indent="0" lvl="0" marL="0" rtl="0" algn="l">
              <a:lnSpc>
                <a:spcPct val="90000"/>
              </a:lnSpc>
              <a:spcBef>
                <a:spcPts val="1000"/>
              </a:spcBef>
              <a:spcAft>
                <a:spcPts val="0"/>
              </a:spcAft>
              <a:buClr>
                <a:schemeClr val="dk1"/>
              </a:buClr>
              <a:buSzPts val="2400"/>
              <a:buNone/>
            </a:pPr>
            <a:r>
              <a:rPr lang="en-US" sz="2400"/>
              <a:t>7</a:t>
            </a:r>
            <a:r>
              <a:rPr baseline="30000" lang="en-US" sz="2400"/>
              <a:t>th</a:t>
            </a:r>
            <a:r>
              <a:rPr lang="en-US" sz="2400"/>
              <a:t> – France ($3,130,014,000,000)</a:t>
            </a:r>
            <a:endParaRPr/>
          </a:p>
          <a:p>
            <a:pPr indent="0" lvl="0" marL="0" rtl="0" algn="l">
              <a:lnSpc>
                <a:spcPct val="90000"/>
              </a:lnSpc>
              <a:spcBef>
                <a:spcPts val="1000"/>
              </a:spcBef>
              <a:spcAft>
                <a:spcPts val="0"/>
              </a:spcAft>
              <a:buClr>
                <a:schemeClr val="dk1"/>
              </a:buClr>
              <a:buSzPts val="2400"/>
              <a:buNone/>
            </a:pPr>
            <a:r>
              <a:rPr lang="en-US" sz="2400"/>
              <a:t>8</a:t>
            </a:r>
            <a:r>
              <a:rPr baseline="30000" lang="en-US" sz="2400"/>
              <a:t>th</a:t>
            </a:r>
            <a:r>
              <a:rPr lang="en-US" sz="2400"/>
              <a:t> – Brazil ($2,331,391,000,000)</a:t>
            </a:r>
            <a:endParaRPr/>
          </a:p>
          <a:p>
            <a:pPr indent="0" lvl="0" marL="0" rtl="0" algn="l">
              <a:lnSpc>
                <a:spcPct val="90000"/>
              </a:lnSpc>
              <a:spcBef>
                <a:spcPts val="1000"/>
              </a:spcBef>
              <a:spcAft>
                <a:spcPts val="0"/>
              </a:spcAft>
              <a:buClr>
                <a:schemeClr val="dk1"/>
              </a:buClr>
              <a:buSzPts val="2400"/>
              <a:buNone/>
            </a:pPr>
            <a:r>
              <a:rPr lang="en-US" sz="2400"/>
              <a:t>9</a:t>
            </a:r>
            <a:r>
              <a:rPr baseline="30000" lang="en-US" sz="2400"/>
              <a:t>th</a:t>
            </a:r>
            <a:r>
              <a:rPr lang="en-US" sz="2400"/>
              <a:t> – Italy ($2,328,028,000,000)</a:t>
            </a:r>
            <a:endParaRPr/>
          </a:p>
          <a:p>
            <a:pPr indent="0" lvl="0" marL="0" rtl="0" algn="l">
              <a:lnSpc>
                <a:spcPct val="90000"/>
              </a:lnSpc>
              <a:spcBef>
                <a:spcPts val="1000"/>
              </a:spcBef>
              <a:spcAft>
                <a:spcPts val="0"/>
              </a:spcAft>
              <a:buClr>
                <a:schemeClr val="dk1"/>
              </a:buClr>
              <a:buSzPts val="2400"/>
              <a:buNone/>
            </a:pPr>
            <a:r>
              <a:rPr lang="en-US" sz="2400"/>
              <a:t>10</a:t>
            </a:r>
            <a:r>
              <a:rPr baseline="30000" lang="en-US" sz="2400"/>
              <a:t>th</a:t>
            </a:r>
            <a:r>
              <a:rPr lang="en-US" sz="2400"/>
              <a:t> – Canada ($2,242,182,000,000)</a:t>
            </a:r>
            <a:endParaRPr/>
          </a:p>
          <a:p>
            <a:pPr indent="0" lvl="0" marL="0" rtl="0" algn="l">
              <a:lnSpc>
                <a:spcPct val="90000"/>
              </a:lnSpc>
              <a:spcBef>
                <a:spcPts val="1000"/>
              </a:spcBef>
              <a:spcAft>
                <a:spcPts val="0"/>
              </a:spcAft>
              <a:buClr>
                <a:schemeClr val="dk1"/>
              </a:buClr>
              <a:buSzPts val="2400"/>
              <a:buNone/>
            </a:pPr>
            <a:r>
              <a:rPr lang="en-US" sz="2400"/>
              <a:t>11</a:t>
            </a:r>
            <a:r>
              <a:rPr baseline="30000" lang="en-US" sz="2400"/>
              <a:t>th</a:t>
            </a:r>
            <a:r>
              <a:rPr lang="en-US" sz="2400"/>
              <a:t> – Russia ($2,056,844,000,000)</a:t>
            </a:r>
            <a:endParaRPr/>
          </a:p>
          <a:p>
            <a:pPr indent="0" lvl="0" marL="0" rtl="0" algn="l">
              <a:lnSpc>
                <a:spcPct val="90000"/>
              </a:lnSpc>
              <a:spcBef>
                <a:spcPts val="1000"/>
              </a:spcBef>
              <a:spcAft>
                <a:spcPts val="0"/>
              </a:spcAft>
              <a:buClr>
                <a:schemeClr val="dk1"/>
              </a:buClr>
              <a:buSzPts val="2400"/>
              <a:buNone/>
            </a:pPr>
            <a:r>
              <a:rPr lang="en-US" sz="2400"/>
              <a:t>12</a:t>
            </a:r>
            <a:r>
              <a:rPr baseline="30000" lang="en-US" sz="2400"/>
              <a:t>th</a:t>
            </a:r>
            <a:r>
              <a:rPr lang="en-US" sz="2400"/>
              <a:t> – Mexico ($2,017,025,000,000)</a:t>
            </a:r>
            <a:endParaRPr/>
          </a:p>
        </p:txBody>
      </p:sp>
      <p:sp>
        <p:nvSpPr>
          <p:cNvPr id="186" name="Google Shape;186;p25"/>
          <p:cNvSpPr txBox="1"/>
          <p:nvPr/>
        </p:nvSpPr>
        <p:spPr>
          <a:xfrm>
            <a:off x="6256421" y="1251284"/>
            <a:ext cx="5257800" cy="5241591"/>
          </a:xfrm>
          <a:prstGeom prst="rect">
            <a:avLst/>
          </a:prstGeom>
          <a:noFill/>
          <a:ln>
            <a:noFill/>
          </a:ln>
        </p:spPr>
        <p:txBody>
          <a:bodyPr anchorCtr="0" anchor="t" bIns="45700" lIns="91425" spcFirstLastPara="1" rIns="91425" wrap="square" tIns="45700">
            <a:normAutofit lnSpcReduction="10000"/>
          </a:bodyPr>
          <a:lstStyle/>
          <a:p>
            <a:pPr indent="0" lvl="0" marL="0" marR="0" rtl="0" algn="l">
              <a:lnSpc>
                <a:spcPct val="90000"/>
              </a:lnSpc>
              <a:spcBef>
                <a:spcPts val="0"/>
              </a:spcBef>
              <a:spcAft>
                <a:spcPts val="0"/>
              </a:spcAft>
              <a:buClr>
                <a:schemeClr val="dk1"/>
              </a:buClr>
              <a:buSzPts val="2400"/>
              <a:buFont typeface="Arial"/>
              <a:buNone/>
            </a:pPr>
            <a:r>
              <a:rPr lang="en-US" sz="2400">
                <a:solidFill>
                  <a:schemeClr val="dk1"/>
                </a:solidFill>
                <a:latin typeface="Calibri"/>
                <a:ea typeface="Calibri"/>
                <a:cs typeface="Calibri"/>
                <a:sym typeface="Calibri"/>
              </a:rPr>
              <a:t>15</a:t>
            </a:r>
            <a:r>
              <a:rPr baseline="30000" lang="en-US" sz="2400">
                <a:solidFill>
                  <a:schemeClr val="dk1"/>
                </a:solidFill>
                <a:latin typeface="Calibri"/>
                <a:ea typeface="Calibri"/>
                <a:cs typeface="Calibri"/>
                <a:sym typeface="Calibri"/>
              </a:rPr>
              <a:t>th</a:t>
            </a:r>
            <a:r>
              <a:rPr lang="en-US" sz="2400">
                <a:solidFill>
                  <a:schemeClr val="dk1"/>
                </a:solidFill>
                <a:latin typeface="Calibri"/>
                <a:ea typeface="Calibri"/>
                <a:cs typeface="Calibri"/>
                <a:sym typeface="Calibri"/>
              </a:rPr>
              <a:t> – Spain ($1,647,114,000,000)</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37</a:t>
            </a:r>
            <a:r>
              <a:rPr baseline="30000" lang="en-US" sz="2400">
                <a:solidFill>
                  <a:schemeClr val="dk1"/>
                </a:solidFill>
                <a:latin typeface="Calibri"/>
                <a:ea typeface="Calibri"/>
                <a:cs typeface="Calibri"/>
                <a:sym typeface="Calibri"/>
              </a:rPr>
              <a:t>th</a:t>
            </a:r>
            <a:r>
              <a:rPr lang="en-US" sz="2400">
                <a:solidFill>
                  <a:schemeClr val="dk1"/>
                </a:solidFill>
                <a:latin typeface="Calibri"/>
                <a:ea typeface="Calibri"/>
                <a:cs typeface="Calibri"/>
                <a:sym typeface="Calibri"/>
              </a:rPr>
              <a:t> – Denmark ($409,989,000,000)</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43</a:t>
            </a:r>
            <a:r>
              <a:rPr baseline="30000" lang="en-US" sz="2400">
                <a:solidFill>
                  <a:schemeClr val="dk1"/>
                </a:solidFill>
                <a:latin typeface="Calibri"/>
                <a:ea typeface="Calibri"/>
                <a:cs typeface="Calibri"/>
                <a:sym typeface="Calibri"/>
              </a:rPr>
              <a:t>rd</a:t>
            </a:r>
            <a:r>
              <a:rPr lang="en-US" sz="2400">
                <a:solidFill>
                  <a:schemeClr val="dk1"/>
                </a:solidFill>
                <a:latin typeface="Calibri"/>
                <a:ea typeface="Calibri"/>
                <a:cs typeface="Calibri"/>
                <a:sym typeface="Calibri"/>
              </a:rPr>
              <a:t> – Pakistan ($338,237,000,000)</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46</a:t>
            </a:r>
            <a:r>
              <a:rPr baseline="30000" lang="en-US" sz="2400">
                <a:solidFill>
                  <a:schemeClr val="dk1"/>
                </a:solidFill>
                <a:latin typeface="Calibri"/>
                <a:ea typeface="Calibri"/>
                <a:cs typeface="Calibri"/>
                <a:sym typeface="Calibri"/>
              </a:rPr>
              <a:t>th</a:t>
            </a:r>
            <a:r>
              <a:rPr lang="en-US" sz="2400">
                <a:solidFill>
                  <a:schemeClr val="dk1"/>
                </a:solidFill>
                <a:latin typeface="Calibri"/>
                <a:ea typeface="Calibri"/>
                <a:cs typeface="Calibri"/>
                <a:sym typeface="Calibri"/>
              </a:rPr>
              <a:t> – Finland ($308,055,000,000)</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57</a:t>
            </a:r>
            <a:r>
              <a:rPr baseline="30000" lang="en-US" sz="2400">
                <a:solidFill>
                  <a:schemeClr val="dk1"/>
                </a:solidFill>
                <a:latin typeface="Calibri"/>
                <a:ea typeface="Calibri"/>
                <a:cs typeface="Calibri"/>
                <a:sym typeface="Calibri"/>
              </a:rPr>
              <a:t>th</a:t>
            </a:r>
            <a:r>
              <a:rPr lang="en-US" sz="2400">
                <a:solidFill>
                  <a:schemeClr val="dk1"/>
                </a:solidFill>
                <a:latin typeface="Calibri"/>
                <a:ea typeface="Calibri"/>
                <a:cs typeface="Calibri"/>
                <a:sym typeface="Calibri"/>
              </a:rPr>
              <a:t> – Ethiopia ($205,130,000,000)</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68</a:t>
            </a:r>
            <a:r>
              <a:rPr baseline="30000" lang="en-US" sz="2400">
                <a:solidFill>
                  <a:schemeClr val="dk1"/>
                </a:solidFill>
                <a:latin typeface="Calibri"/>
                <a:ea typeface="Calibri"/>
                <a:cs typeface="Calibri"/>
                <a:sym typeface="Calibri"/>
              </a:rPr>
              <a:t>th</a:t>
            </a:r>
            <a:r>
              <a:rPr lang="en-US" sz="2400">
                <a:solidFill>
                  <a:schemeClr val="dk1"/>
                </a:solidFill>
                <a:latin typeface="Calibri"/>
                <a:ea typeface="Calibri"/>
                <a:cs typeface="Calibri"/>
                <a:sym typeface="Calibri"/>
              </a:rPr>
              <a:t> – Kenya ($104,001,000,000)</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73</a:t>
            </a:r>
            <a:r>
              <a:rPr baseline="30000" lang="en-US" sz="2400">
                <a:solidFill>
                  <a:schemeClr val="dk1"/>
                </a:solidFill>
                <a:latin typeface="Calibri"/>
                <a:ea typeface="Calibri"/>
                <a:cs typeface="Calibri"/>
                <a:sym typeface="Calibri"/>
              </a:rPr>
              <a:t>rd</a:t>
            </a:r>
            <a:r>
              <a:rPr lang="en-US" sz="2400">
                <a:solidFill>
                  <a:schemeClr val="dk1"/>
                </a:solidFill>
                <a:latin typeface="Calibri"/>
                <a:ea typeface="Calibri"/>
                <a:cs typeface="Calibri"/>
                <a:sym typeface="Calibri"/>
              </a:rPr>
              <a:t> – Luxembourg ($88,556,000,000)</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92</a:t>
            </a:r>
            <a:r>
              <a:rPr baseline="30000" lang="en-US" sz="2400">
                <a:solidFill>
                  <a:schemeClr val="dk1"/>
                </a:solidFill>
                <a:latin typeface="Calibri"/>
                <a:ea typeface="Calibri"/>
                <a:cs typeface="Calibri"/>
                <a:sym typeface="Calibri"/>
              </a:rPr>
              <a:t>nd</a:t>
            </a:r>
            <a:r>
              <a:rPr lang="en-US" sz="2400">
                <a:solidFill>
                  <a:schemeClr val="dk1"/>
                </a:solidFill>
                <a:latin typeface="Calibri"/>
                <a:ea typeface="Calibri"/>
                <a:cs typeface="Calibri"/>
                <a:sym typeface="Calibri"/>
              </a:rPr>
              <a:t> – Cameroon ($53,205,000,000)</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109</a:t>
            </a:r>
            <a:r>
              <a:rPr baseline="30000" lang="en-US" sz="2400">
                <a:solidFill>
                  <a:schemeClr val="dk1"/>
                </a:solidFill>
                <a:latin typeface="Calibri"/>
                <a:ea typeface="Calibri"/>
                <a:cs typeface="Calibri"/>
                <a:sym typeface="Calibri"/>
              </a:rPr>
              <a:t>th</a:t>
            </a:r>
            <a:r>
              <a:rPr lang="en-US" sz="2400">
                <a:solidFill>
                  <a:schemeClr val="dk1"/>
                </a:solidFill>
                <a:latin typeface="Calibri"/>
                <a:ea typeface="Calibri"/>
                <a:cs typeface="Calibri"/>
                <a:sym typeface="Calibri"/>
              </a:rPr>
              <a:t> – Zambia ($29,872,000,000)</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142</a:t>
            </a:r>
            <a:r>
              <a:rPr baseline="30000" lang="en-US" sz="2400">
                <a:solidFill>
                  <a:schemeClr val="dk1"/>
                </a:solidFill>
                <a:latin typeface="Calibri"/>
                <a:ea typeface="Calibri"/>
                <a:cs typeface="Calibri"/>
                <a:sym typeface="Calibri"/>
              </a:rPr>
              <a:t>nd</a:t>
            </a:r>
            <a:r>
              <a:rPr lang="en-US" sz="2400">
                <a:solidFill>
                  <a:schemeClr val="dk1"/>
                </a:solidFill>
                <a:latin typeface="Calibri"/>
                <a:ea typeface="Calibri"/>
                <a:cs typeface="Calibri"/>
                <a:sym typeface="Calibri"/>
              </a:rPr>
              <a:t> – Somalia ($12,804,000,000)</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156</a:t>
            </a:r>
            <a:r>
              <a:rPr baseline="30000" lang="en-US" sz="2400">
                <a:solidFill>
                  <a:schemeClr val="dk1"/>
                </a:solidFill>
                <a:latin typeface="Calibri"/>
                <a:ea typeface="Calibri"/>
                <a:cs typeface="Calibri"/>
                <a:sym typeface="Calibri"/>
              </a:rPr>
              <a:t>th</a:t>
            </a:r>
            <a:r>
              <a:rPr lang="en-US" sz="2400">
                <a:solidFill>
                  <a:schemeClr val="dk1"/>
                </a:solidFill>
                <a:latin typeface="Calibri"/>
                <a:ea typeface="Calibri"/>
                <a:cs typeface="Calibri"/>
                <a:sym typeface="Calibri"/>
              </a:rPr>
              <a:t> – Djibouti ($4,364,000,000)</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165</a:t>
            </a:r>
            <a:r>
              <a:rPr baseline="30000" lang="en-US" sz="2400">
                <a:solidFill>
                  <a:schemeClr val="dk1"/>
                </a:solidFill>
                <a:latin typeface="Calibri"/>
                <a:ea typeface="Calibri"/>
                <a:cs typeface="Calibri"/>
                <a:sym typeface="Calibri"/>
              </a:rPr>
              <a:t>th</a:t>
            </a:r>
            <a:r>
              <a:rPr lang="en-US" sz="2400">
                <a:solidFill>
                  <a:schemeClr val="dk1"/>
                </a:solidFill>
                <a:latin typeface="Calibri"/>
                <a:ea typeface="Calibri"/>
                <a:cs typeface="Calibri"/>
                <a:sym typeface="Calibri"/>
              </a:rPr>
              <a:t> – Gambia ($2,694,000,000)</a:t>
            </a:r>
            <a:endParaRPr/>
          </a:p>
          <a:p>
            <a:pPr indent="0" lvl="0" marL="0" marR="0" rtl="0" algn="l">
              <a:lnSpc>
                <a:spcPct val="90000"/>
              </a:lnSpc>
              <a:spcBef>
                <a:spcPts val="1000"/>
              </a:spcBef>
              <a:spcAft>
                <a:spcPts val="0"/>
              </a:spcAft>
              <a:buClr>
                <a:schemeClr val="dk1"/>
              </a:buClr>
              <a:buSzPts val="2400"/>
              <a:buFont typeface="Arial"/>
              <a:buNone/>
            </a:pPr>
            <a:r>
              <a:t/>
            </a:r>
            <a:endParaRPr sz="2400">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400"/>
              <a:buFont typeface="Arial"/>
              <a:buNone/>
            </a:pPr>
            <a:r>
              <a:t/>
            </a:r>
            <a:endParaRPr sz="2400">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6"/>
          <p:cNvSpPr txBox="1"/>
          <p:nvPr>
            <p:ph type="title"/>
          </p:nvPr>
        </p:nvSpPr>
        <p:spPr>
          <a:xfrm>
            <a:off x="838200" y="365125"/>
            <a:ext cx="10515600" cy="886159"/>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Ranking by total GDP (IMF figures, 2024)</a:t>
            </a:r>
            <a:endParaRPr/>
          </a:p>
        </p:txBody>
      </p:sp>
      <p:sp>
        <p:nvSpPr>
          <p:cNvPr id="192" name="Google Shape;192;p26"/>
          <p:cNvSpPr txBox="1"/>
          <p:nvPr>
            <p:ph idx="1" type="body"/>
          </p:nvPr>
        </p:nvSpPr>
        <p:spPr>
          <a:xfrm>
            <a:off x="998621" y="1251284"/>
            <a:ext cx="5257800" cy="5241591"/>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2400"/>
              <a:buNone/>
            </a:pPr>
            <a:r>
              <a:rPr lang="en-US" sz="2400"/>
              <a:t>1</a:t>
            </a:r>
            <a:r>
              <a:rPr baseline="30000" lang="en-US" sz="2400"/>
              <a:t>st</a:t>
            </a:r>
            <a:r>
              <a:rPr lang="en-US" sz="2400"/>
              <a:t> – USA ($28.8 trillion)</a:t>
            </a:r>
            <a:endParaRPr/>
          </a:p>
          <a:p>
            <a:pPr indent="0" lvl="0" marL="0" rtl="0" algn="l">
              <a:lnSpc>
                <a:spcPct val="90000"/>
              </a:lnSpc>
              <a:spcBef>
                <a:spcPts val="1000"/>
              </a:spcBef>
              <a:spcAft>
                <a:spcPts val="0"/>
              </a:spcAft>
              <a:buClr>
                <a:schemeClr val="dk1"/>
              </a:buClr>
              <a:buSzPts val="2400"/>
              <a:buNone/>
            </a:pPr>
            <a:r>
              <a:rPr lang="en-US" sz="2400"/>
              <a:t>2</a:t>
            </a:r>
            <a:r>
              <a:rPr baseline="30000" lang="en-US" sz="2400"/>
              <a:t>nd</a:t>
            </a:r>
            <a:r>
              <a:rPr lang="en-US" sz="2400"/>
              <a:t> – China ($18.5 trillion)</a:t>
            </a:r>
            <a:endParaRPr/>
          </a:p>
          <a:p>
            <a:pPr indent="0" lvl="0" marL="0" rtl="0" algn="l">
              <a:lnSpc>
                <a:spcPct val="90000"/>
              </a:lnSpc>
              <a:spcBef>
                <a:spcPts val="1000"/>
              </a:spcBef>
              <a:spcAft>
                <a:spcPts val="0"/>
              </a:spcAft>
              <a:buClr>
                <a:schemeClr val="dk1"/>
              </a:buClr>
              <a:buSzPts val="2400"/>
              <a:buNone/>
            </a:pPr>
            <a:r>
              <a:rPr lang="en-US" sz="2400"/>
              <a:t>3</a:t>
            </a:r>
            <a:r>
              <a:rPr baseline="30000" lang="en-US" sz="2400"/>
              <a:t>rd</a:t>
            </a:r>
            <a:r>
              <a:rPr lang="en-US" sz="2400"/>
              <a:t> – Germany ($4.6 trillion)</a:t>
            </a:r>
            <a:endParaRPr/>
          </a:p>
          <a:p>
            <a:pPr indent="0" lvl="0" marL="0" rtl="0" algn="l">
              <a:lnSpc>
                <a:spcPct val="90000"/>
              </a:lnSpc>
              <a:spcBef>
                <a:spcPts val="1000"/>
              </a:spcBef>
              <a:spcAft>
                <a:spcPts val="0"/>
              </a:spcAft>
              <a:buClr>
                <a:schemeClr val="dk1"/>
              </a:buClr>
              <a:buSzPts val="2400"/>
              <a:buNone/>
            </a:pPr>
            <a:r>
              <a:rPr lang="en-US" sz="2400"/>
              <a:t>4</a:t>
            </a:r>
            <a:r>
              <a:rPr baseline="30000" lang="en-US" sz="2400"/>
              <a:t>th</a:t>
            </a:r>
            <a:r>
              <a:rPr lang="en-US" sz="2400"/>
              <a:t> – Japan ($4.1 trillion)</a:t>
            </a:r>
            <a:endParaRPr/>
          </a:p>
          <a:p>
            <a:pPr indent="0" lvl="0" marL="0" rtl="0" algn="l">
              <a:lnSpc>
                <a:spcPct val="90000"/>
              </a:lnSpc>
              <a:spcBef>
                <a:spcPts val="1000"/>
              </a:spcBef>
              <a:spcAft>
                <a:spcPts val="0"/>
              </a:spcAft>
              <a:buClr>
                <a:schemeClr val="dk1"/>
              </a:buClr>
              <a:buSzPts val="2400"/>
              <a:buNone/>
            </a:pPr>
            <a:r>
              <a:rPr lang="en-US" sz="2400"/>
              <a:t>5</a:t>
            </a:r>
            <a:r>
              <a:rPr baseline="30000" lang="en-US" sz="2400"/>
              <a:t>th</a:t>
            </a:r>
            <a:r>
              <a:rPr lang="en-US" sz="2400"/>
              <a:t> – India ($4 trillion)</a:t>
            </a:r>
            <a:endParaRPr/>
          </a:p>
          <a:p>
            <a:pPr indent="0" lvl="0" marL="0" rtl="0" algn="l">
              <a:lnSpc>
                <a:spcPct val="90000"/>
              </a:lnSpc>
              <a:spcBef>
                <a:spcPts val="1000"/>
              </a:spcBef>
              <a:spcAft>
                <a:spcPts val="0"/>
              </a:spcAft>
              <a:buClr>
                <a:schemeClr val="dk1"/>
              </a:buClr>
              <a:buSzPts val="2400"/>
              <a:buNone/>
            </a:pPr>
            <a:r>
              <a:rPr lang="en-US" sz="2400"/>
              <a:t>6</a:t>
            </a:r>
            <a:r>
              <a:rPr baseline="30000" lang="en-US" sz="2400"/>
              <a:t>th</a:t>
            </a:r>
            <a:r>
              <a:rPr lang="en-US" sz="2400"/>
              <a:t> – UK ($3.5 trillion)</a:t>
            </a:r>
            <a:endParaRPr/>
          </a:p>
          <a:p>
            <a:pPr indent="0" lvl="0" marL="0" rtl="0" algn="l">
              <a:lnSpc>
                <a:spcPct val="90000"/>
              </a:lnSpc>
              <a:spcBef>
                <a:spcPts val="1000"/>
              </a:spcBef>
              <a:spcAft>
                <a:spcPts val="0"/>
              </a:spcAft>
              <a:buClr>
                <a:schemeClr val="dk1"/>
              </a:buClr>
              <a:buSzPts val="2400"/>
              <a:buNone/>
            </a:pPr>
            <a:r>
              <a:rPr lang="en-US" sz="2400"/>
              <a:t>7</a:t>
            </a:r>
            <a:r>
              <a:rPr baseline="30000" lang="en-US" sz="2400"/>
              <a:t>th</a:t>
            </a:r>
            <a:r>
              <a:rPr lang="en-US" sz="2400"/>
              <a:t> – France ($3.1 trillion)</a:t>
            </a:r>
            <a:endParaRPr/>
          </a:p>
          <a:p>
            <a:pPr indent="0" lvl="0" marL="0" rtl="0" algn="l">
              <a:lnSpc>
                <a:spcPct val="90000"/>
              </a:lnSpc>
              <a:spcBef>
                <a:spcPts val="1000"/>
              </a:spcBef>
              <a:spcAft>
                <a:spcPts val="0"/>
              </a:spcAft>
              <a:buClr>
                <a:schemeClr val="dk1"/>
              </a:buClr>
              <a:buSzPts val="2400"/>
              <a:buNone/>
            </a:pPr>
            <a:r>
              <a:rPr lang="en-US" sz="2400"/>
              <a:t>8</a:t>
            </a:r>
            <a:r>
              <a:rPr baseline="30000" lang="en-US" sz="2400"/>
              <a:t>th</a:t>
            </a:r>
            <a:r>
              <a:rPr lang="en-US" sz="2400"/>
              <a:t> – Brazil ($2.3 trillion)</a:t>
            </a:r>
            <a:endParaRPr/>
          </a:p>
          <a:p>
            <a:pPr indent="0" lvl="0" marL="0" rtl="0" algn="l">
              <a:lnSpc>
                <a:spcPct val="90000"/>
              </a:lnSpc>
              <a:spcBef>
                <a:spcPts val="1000"/>
              </a:spcBef>
              <a:spcAft>
                <a:spcPts val="0"/>
              </a:spcAft>
              <a:buClr>
                <a:schemeClr val="dk1"/>
              </a:buClr>
              <a:buSzPts val="2400"/>
              <a:buNone/>
            </a:pPr>
            <a:r>
              <a:rPr lang="en-US" sz="2400"/>
              <a:t>9</a:t>
            </a:r>
            <a:r>
              <a:rPr baseline="30000" lang="en-US" sz="2400"/>
              <a:t>th</a:t>
            </a:r>
            <a:r>
              <a:rPr lang="en-US" sz="2400"/>
              <a:t> – Italy ($2.3 trillion)</a:t>
            </a:r>
            <a:endParaRPr/>
          </a:p>
          <a:p>
            <a:pPr indent="0" lvl="0" marL="0" rtl="0" algn="l">
              <a:lnSpc>
                <a:spcPct val="90000"/>
              </a:lnSpc>
              <a:spcBef>
                <a:spcPts val="1000"/>
              </a:spcBef>
              <a:spcAft>
                <a:spcPts val="0"/>
              </a:spcAft>
              <a:buClr>
                <a:schemeClr val="dk1"/>
              </a:buClr>
              <a:buSzPts val="2400"/>
              <a:buNone/>
            </a:pPr>
            <a:r>
              <a:rPr lang="en-US" sz="2400"/>
              <a:t>10</a:t>
            </a:r>
            <a:r>
              <a:rPr baseline="30000" lang="en-US" sz="2400"/>
              <a:t>th</a:t>
            </a:r>
            <a:r>
              <a:rPr lang="en-US" sz="2400"/>
              <a:t> – Canada ($2.2 trillion)</a:t>
            </a:r>
            <a:endParaRPr/>
          </a:p>
          <a:p>
            <a:pPr indent="0" lvl="0" marL="0" rtl="0" algn="l">
              <a:lnSpc>
                <a:spcPct val="90000"/>
              </a:lnSpc>
              <a:spcBef>
                <a:spcPts val="1000"/>
              </a:spcBef>
              <a:spcAft>
                <a:spcPts val="0"/>
              </a:spcAft>
              <a:buClr>
                <a:schemeClr val="dk1"/>
              </a:buClr>
              <a:buSzPts val="2400"/>
              <a:buNone/>
            </a:pPr>
            <a:r>
              <a:rPr lang="en-US" sz="2400"/>
              <a:t>11</a:t>
            </a:r>
            <a:r>
              <a:rPr baseline="30000" lang="en-US" sz="2400"/>
              <a:t>th</a:t>
            </a:r>
            <a:r>
              <a:rPr lang="en-US" sz="2400"/>
              <a:t> – Russia ($2.1 trillion)</a:t>
            </a:r>
            <a:endParaRPr/>
          </a:p>
          <a:p>
            <a:pPr indent="0" lvl="0" marL="0" rtl="0" algn="l">
              <a:lnSpc>
                <a:spcPct val="90000"/>
              </a:lnSpc>
              <a:spcBef>
                <a:spcPts val="1000"/>
              </a:spcBef>
              <a:spcAft>
                <a:spcPts val="0"/>
              </a:spcAft>
              <a:buClr>
                <a:schemeClr val="dk1"/>
              </a:buClr>
              <a:buSzPts val="2400"/>
              <a:buNone/>
            </a:pPr>
            <a:r>
              <a:rPr lang="en-US" sz="2400"/>
              <a:t>12</a:t>
            </a:r>
            <a:r>
              <a:rPr baseline="30000" lang="en-US" sz="2400"/>
              <a:t>th</a:t>
            </a:r>
            <a:r>
              <a:rPr lang="en-US" sz="2400"/>
              <a:t> – Mexico ($2 trillion)</a:t>
            </a:r>
            <a:endParaRPr/>
          </a:p>
        </p:txBody>
      </p:sp>
      <p:sp>
        <p:nvSpPr>
          <p:cNvPr id="193" name="Google Shape;193;p26"/>
          <p:cNvSpPr txBox="1"/>
          <p:nvPr/>
        </p:nvSpPr>
        <p:spPr>
          <a:xfrm>
            <a:off x="6256421" y="1251284"/>
            <a:ext cx="5257800" cy="5241591"/>
          </a:xfrm>
          <a:prstGeom prst="rect">
            <a:avLst/>
          </a:prstGeom>
          <a:noFill/>
          <a:ln>
            <a:noFill/>
          </a:ln>
        </p:spPr>
        <p:txBody>
          <a:bodyPr anchorCtr="0" anchor="t" bIns="45700" lIns="91425" spcFirstLastPara="1" rIns="91425" wrap="square" tIns="45700">
            <a:normAutofit lnSpcReduction="10000"/>
          </a:bodyPr>
          <a:lstStyle/>
          <a:p>
            <a:pPr indent="0" lvl="0" marL="0" marR="0" rtl="0" algn="l">
              <a:lnSpc>
                <a:spcPct val="90000"/>
              </a:lnSpc>
              <a:spcBef>
                <a:spcPts val="0"/>
              </a:spcBef>
              <a:spcAft>
                <a:spcPts val="0"/>
              </a:spcAft>
              <a:buClr>
                <a:schemeClr val="dk1"/>
              </a:buClr>
              <a:buSzPts val="2400"/>
              <a:buFont typeface="Arial"/>
              <a:buNone/>
            </a:pPr>
            <a:r>
              <a:rPr lang="en-US" sz="2400">
                <a:solidFill>
                  <a:schemeClr val="dk1"/>
                </a:solidFill>
                <a:latin typeface="Calibri"/>
                <a:ea typeface="Calibri"/>
                <a:cs typeface="Calibri"/>
                <a:sym typeface="Calibri"/>
              </a:rPr>
              <a:t>15</a:t>
            </a:r>
            <a:r>
              <a:rPr baseline="30000" lang="en-US" sz="2400">
                <a:solidFill>
                  <a:schemeClr val="dk1"/>
                </a:solidFill>
                <a:latin typeface="Calibri"/>
                <a:ea typeface="Calibri"/>
                <a:cs typeface="Calibri"/>
                <a:sym typeface="Calibri"/>
              </a:rPr>
              <a:t>th</a:t>
            </a:r>
            <a:r>
              <a:rPr lang="en-US" sz="2400">
                <a:solidFill>
                  <a:schemeClr val="dk1"/>
                </a:solidFill>
                <a:latin typeface="Calibri"/>
                <a:ea typeface="Calibri"/>
                <a:cs typeface="Calibri"/>
                <a:sym typeface="Calibri"/>
              </a:rPr>
              <a:t> – Spain ($1.6 trillion)</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37</a:t>
            </a:r>
            <a:r>
              <a:rPr baseline="30000" lang="en-US" sz="2400">
                <a:solidFill>
                  <a:schemeClr val="dk1"/>
                </a:solidFill>
                <a:latin typeface="Calibri"/>
                <a:ea typeface="Calibri"/>
                <a:cs typeface="Calibri"/>
                <a:sym typeface="Calibri"/>
              </a:rPr>
              <a:t>th</a:t>
            </a:r>
            <a:r>
              <a:rPr lang="en-US" sz="2400">
                <a:solidFill>
                  <a:schemeClr val="dk1"/>
                </a:solidFill>
                <a:latin typeface="Calibri"/>
                <a:ea typeface="Calibri"/>
                <a:cs typeface="Calibri"/>
                <a:sym typeface="Calibri"/>
              </a:rPr>
              <a:t> – Denmark ($410 billion)</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43</a:t>
            </a:r>
            <a:r>
              <a:rPr baseline="30000" lang="en-US" sz="2400">
                <a:solidFill>
                  <a:schemeClr val="dk1"/>
                </a:solidFill>
                <a:latin typeface="Calibri"/>
                <a:ea typeface="Calibri"/>
                <a:cs typeface="Calibri"/>
                <a:sym typeface="Calibri"/>
              </a:rPr>
              <a:t>rd</a:t>
            </a:r>
            <a:r>
              <a:rPr lang="en-US" sz="2400">
                <a:solidFill>
                  <a:schemeClr val="dk1"/>
                </a:solidFill>
                <a:latin typeface="Calibri"/>
                <a:ea typeface="Calibri"/>
                <a:cs typeface="Calibri"/>
                <a:sym typeface="Calibri"/>
              </a:rPr>
              <a:t> – Pakistan ($338.2 billion)</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46</a:t>
            </a:r>
            <a:r>
              <a:rPr baseline="30000" lang="en-US" sz="2400">
                <a:solidFill>
                  <a:schemeClr val="dk1"/>
                </a:solidFill>
                <a:latin typeface="Calibri"/>
                <a:ea typeface="Calibri"/>
                <a:cs typeface="Calibri"/>
                <a:sym typeface="Calibri"/>
              </a:rPr>
              <a:t>th</a:t>
            </a:r>
            <a:r>
              <a:rPr lang="en-US" sz="2400">
                <a:solidFill>
                  <a:schemeClr val="dk1"/>
                </a:solidFill>
                <a:latin typeface="Calibri"/>
                <a:ea typeface="Calibri"/>
                <a:cs typeface="Calibri"/>
                <a:sym typeface="Calibri"/>
              </a:rPr>
              <a:t> – Finland ($308.1 billion)</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57</a:t>
            </a:r>
            <a:r>
              <a:rPr baseline="30000" lang="en-US" sz="2400">
                <a:solidFill>
                  <a:schemeClr val="dk1"/>
                </a:solidFill>
                <a:latin typeface="Calibri"/>
                <a:ea typeface="Calibri"/>
                <a:cs typeface="Calibri"/>
                <a:sym typeface="Calibri"/>
              </a:rPr>
              <a:t>th</a:t>
            </a:r>
            <a:r>
              <a:rPr lang="en-US" sz="2400">
                <a:solidFill>
                  <a:schemeClr val="dk1"/>
                </a:solidFill>
                <a:latin typeface="Calibri"/>
                <a:ea typeface="Calibri"/>
                <a:cs typeface="Calibri"/>
                <a:sym typeface="Calibri"/>
              </a:rPr>
              <a:t> – Ethiopia ($205.1 billion)</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68</a:t>
            </a:r>
            <a:r>
              <a:rPr baseline="30000" lang="en-US" sz="2400">
                <a:solidFill>
                  <a:schemeClr val="dk1"/>
                </a:solidFill>
                <a:latin typeface="Calibri"/>
                <a:ea typeface="Calibri"/>
                <a:cs typeface="Calibri"/>
                <a:sym typeface="Calibri"/>
              </a:rPr>
              <a:t>th</a:t>
            </a:r>
            <a:r>
              <a:rPr lang="en-US" sz="2400">
                <a:solidFill>
                  <a:schemeClr val="dk1"/>
                </a:solidFill>
                <a:latin typeface="Calibri"/>
                <a:ea typeface="Calibri"/>
                <a:cs typeface="Calibri"/>
                <a:sym typeface="Calibri"/>
              </a:rPr>
              <a:t> – Kenya ($104 billion)</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73</a:t>
            </a:r>
            <a:r>
              <a:rPr baseline="30000" lang="en-US" sz="2400">
                <a:solidFill>
                  <a:schemeClr val="dk1"/>
                </a:solidFill>
                <a:latin typeface="Calibri"/>
                <a:ea typeface="Calibri"/>
                <a:cs typeface="Calibri"/>
                <a:sym typeface="Calibri"/>
              </a:rPr>
              <a:t>rd</a:t>
            </a:r>
            <a:r>
              <a:rPr lang="en-US" sz="2400">
                <a:solidFill>
                  <a:schemeClr val="dk1"/>
                </a:solidFill>
                <a:latin typeface="Calibri"/>
                <a:ea typeface="Calibri"/>
                <a:cs typeface="Calibri"/>
                <a:sym typeface="Calibri"/>
              </a:rPr>
              <a:t> – Luxembourg ($88.6 billion)</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92</a:t>
            </a:r>
            <a:r>
              <a:rPr baseline="30000" lang="en-US" sz="2400">
                <a:solidFill>
                  <a:schemeClr val="dk1"/>
                </a:solidFill>
                <a:latin typeface="Calibri"/>
                <a:ea typeface="Calibri"/>
                <a:cs typeface="Calibri"/>
                <a:sym typeface="Calibri"/>
              </a:rPr>
              <a:t>nd</a:t>
            </a:r>
            <a:r>
              <a:rPr lang="en-US" sz="2400">
                <a:solidFill>
                  <a:schemeClr val="dk1"/>
                </a:solidFill>
                <a:latin typeface="Calibri"/>
                <a:ea typeface="Calibri"/>
                <a:cs typeface="Calibri"/>
                <a:sym typeface="Calibri"/>
              </a:rPr>
              <a:t> – Cameroon ($53.2 billion)</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109</a:t>
            </a:r>
            <a:r>
              <a:rPr baseline="30000" lang="en-US" sz="2400">
                <a:solidFill>
                  <a:schemeClr val="dk1"/>
                </a:solidFill>
                <a:latin typeface="Calibri"/>
                <a:ea typeface="Calibri"/>
                <a:cs typeface="Calibri"/>
                <a:sym typeface="Calibri"/>
              </a:rPr>
              <a:t>th</a:t>
            </a:r>
            <a:r>
              <a:rPr lang="en-US" sz="2400">
                <a:solidFill>
                  <a:schemeClr val="dk1"/>
                </a:solidFill>
                <a:latin typeface="Calibri"/>
                <a:ea typeface="Calibri"/>
                <a:cs typeface="Calibri"/>
                <a:sym typeface="Calibri"/>
              </a:rPr>
              <a:t> – Zambia ($29.9 billion)</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142</a:t>
            </a:r>
            <a:r>
              <a:rPr baseline="30000" lang="en-US" sz="2400">
                <a:solidFill>
                  <a:schemeClr val="dk1"/>
                </a:solidFill>
                <a:latin typeface="Calibri"/>
                <a:ea typeface="Calibri"/>
                <a:cs typeface="Calibri"/>
                <a:sym typeface="Calibri"/>
              </a:rPr>
              <a:t>nd</a:t>
            </a:r>
            <a:r>
              <a:rPr lang="en-US" sz="2400">
                <a:solidFill>
                  <a:schemeClr val="dk1"/>
                </a:solidFill>
                <a:latin typeface="Calibri"/>
                <a:ea typeface="Calibri"/>
                <a:cs typeface="Calibri"/>
                <a:sym typeface="Calibri"/>
              </a:rPr>
              <a:t> – Somalia ($12.8 billion)</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156</a:t>
            </a:r>
            <a:r>
              <a:rPr baseline="30000" lang="en-US" sz="2400">
                <a:solidFill>
                  <a:schemeClr val="dk1"/>
                </a:solidFill>
                <a:latin typeface="Calibri"/>
                <a:ea typeface="Calibri"/>
                <a:cs typeface="Calibri"/>
                <a:sym typeface="Calibri"/>
              </a:rPr>
              <a:t>th</a:t>
            </a:r>
            <a:r>
              <a:rPr lang="en-US" sz="2400">
                <a:solidFill>
                  <a:schemeClr val="dk1"/>
                </a:solidFill>
                <a:latin typeface="Calibri"/>
                <a:ea typeface="Calibri"/>
                <a:cs typeface="Calibri"/>
                <a:sym typeface="Calibri"/>
              </a:rPr>
              <a:t> – Djibouti ($4.4 billion)</a:t>
            </a:r>
            <a:endParaRPr/>
          </a:p>
          <a:p>
            <a:pPr indent="0" lvl="0" marL="0" marR="0" rtl="0" algn="l">
              <a:lnSpc>
                <a:spcPct val="90000"/>
              </a:lnSpc>
              <a:spcBef>
                <a:spcPts val="1000"/>
              </a:spcBef>
              <a:spcAft>
                <a:spcPts val="0"/>
              </a:spcAft>
              <a:buClr>
                <a:schemeClr val="dk1"/>
              </a:buClr>
              <a:buSzPts val="2400"/>
              <a:buFont typeface="Arial"/>
              <a:buNone/>
            </a:pPr>
            <a:r>
              <a:rPr lang="en-US" sz="2400">
                <a:solidFill>
                  <a:schemeClr val="dk1"/>
                </a:solidFill>
                <a:latin typeface="Calibri"/>
                <a:ea typeface="Calibri"/>
                <a:cs typeface="Calibri"/>
                <a:sym typeface="Calibri"/>
              </a:rPr>
              <a:t>165</a:t>
            </a:r>
            <a:r>
              <a:rPr baseline="30000" lang="en-US" sz="2400">
                <a:solidFill>
                  <a:schemeClr val="dk1"/>
                </a:solidFill>
                <a:latin typeface="Calibri"/>
                <a:ea typeface="Calibri"/>
                <a:cs typeface="Calibri"/>
                <a:sym typeface="Calibri"/>
              </a:rPr>
              <a:t>th</a:t>
            </a:r>
            <a:r>
              <a:rPr lang="en-US" sz="2400">
                <a:solidFill>
                  <a:schemeClr val="dk1"/>
                </a:solidFill>
                <a:latin typeface="Calibri"/>
                <a:ea typeface="Calibri"/>
                <a:cs typeface="Calibri"/>
                <a:sym typeface="Calibri"/>
              </a:rPr>
              <a:t> – Gambia ($2.7 billion)</a:t>
            </a:r>
            <a:endParaRPr/>
          </a:p>
          <a:p>
            <a:pPr indent="0" lvl="0" marL="0" marR="0" rtl="0" algn="l">
              <a:lnSpc>
                <a:spcPct val="90000"/>
              </a:lnSpc>
              <a:spcBef>
                <a:spcPts val="1000"/>
              </a:spcBef>
              <a:spcAft>
                <a:spcPts val="0"/>
              </a:spcAft>
              <a:buClr>
                <a:schemeClr val="dk1"/>
              </a:buClr>
              <a:buSzPts val="2400"/>
              <a:buFont typeface="Arial"/>
              <a:buNone/>
            </a:pPr>
            <a:r>
              <a:t/>
            </a:r>
            <a:endParaRPr sz="2400">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400"/>
              <a:buFont typeface="Arial"/>
              <a:buNone/>
            </a:pPr>
            <a:r>
              <a:t/>
            </a:r>
            <a:endParaRPr sz="2400">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27"/>
          <p:cNvSpPr/>
          <p:nvPr/>
        </p:nvSpPr>
        <p:spPr>
          <a:xfrm>
            <a:off x="626302" y="1416205"/>
            <a:ext cx="10926362" cy="356148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lnSpc>
                <a:spcPct val="100000"/>
              </a:lnSpc>
              <a:spcBef>
                <a:spcPts val="0"/>
              </a:spcBef>
              <a:spcAft>
                <a:spcPts val="0"/>
              </a:spcAft>
              <a:buNone/>
            </a:pPr>
            <a:r>
              <a:rPr b="1" i="0" lang="en-US" sz="2800" u="none" cap="none" strike="noStrike">
                <a:solidFill>
                  <a:srgbClr val="000000"/>
                </a:solidFill>
                <a:latin typeface="Calibri"/>
                <a:ea typeface="Calibri"/>
                <a:cs typeface="Calibri"/>
                <a:sym typeface="Calibri"/>
              </a:rPr>
              <a:t>‘Gross Domestic Product (GDP)’ is </a:t>
            </a:r>
            <a:r>
              <a:rPr b="1" i="0" lang="en-US" sz="2800" u="none" cap="none" strike="noStrike">
                <a:solidFill>
                  <a:srgbClr val="FF0000"/>
                </a:solidFill>
                <a:latin typeface="Calibri"/>
                <a:ea typeface="Calibri"/>
                <a:cs typeface="Calibri"/>
                <a:sym typeface="Calibri"/>
              </a:rPr>
              <a:t>a measure of the monetary value of all goods and services</a:t>
            </a:r>
            <a:r>
              <a:rPr b="1" i="0" lang="en-US" sz="2800" u="none" cap="none" strike="noStrike">
                <a:solidFill>
                  <a:srgbClr val="000000"/>
                </a:solidFill>
                <a:latin typeface="Calibri"/>
                <a:ea typeface="Calibri"/>
                <a:cs typeface="Calibri"/>
                <a:sym typeface="Calibri"/>
              </a:rPr>
              <a:t> produced in a year for an entire economy (e.g. the UK).</a:t>
            </a:r>
            <a:endParaRPr/>
          </a:p>
          <a:p>
            <a:pPr indent="0" lvl="0" marL="0" marR="0" rtl="0" algn="l">
              <a:lnSpc>
                <a:spcPct val="100000"/>
              </a:lnSpc>
              <a:spcBef>
                <a:spcPts val="2400"/>
              </a:spcBef>
              <a:spcAft>
                <a:spcPts val="0"/>
              </a:spcAft>
              <a:buNone/>
            </a:pPr>
            <a:r>
              <a:rPr b="1" lang="en-US" sz="2800">
                <a:solidFill>
                  <a:srgbClr val="000000"/>
                </a:solidFill>
                <a:latin typeface="Calibri"/>
                <a:ea typeface="Calibri"/>
                <a:cs typeface="Calibri"/>
                <a:sym typeface="Calibri"/>
              </a:rPr>
              <a:t>‘GDP per head’ divides the entire value of GDP by the population size of the economy.</a:t>
            </a:r>
            <a:endParaRPr/>
          </a:p>
          <a:p>
            <a:pPr indent="0" lvl="0" marL="0" marR="0" rtl="0" algn="l">
              <a:lnSpc>
                <a:spcPct val="100000"/>
              </a:lnSpc>
              <a:spcBef>
                <a:spcPts val="2400"/>
              </a:spcBef>
              <a:spcAft>
                <a:spcPts val="0"/>
              </a:spcAft>
              <a:buNone/>
            </a:pPr>
            <a:r>
              <a:rPr b="1" i="0" lang="en-US" sz="2800" u="none" cap="none" strike="noStrike">
                <a:solidFill>
                  <a:srgbClr val="000000"/>
                </a:solidFill>
                <a:latin typeface="Calibri"/>
                <a:ea typeface="Calibri"/>
                <a:cs typeface="Calibri"/>
                <a:sym typeface="Calibri"/>
              </a:rPr>
              <a:t>In this activity, the </a:t>
            </a:r>
            <a:r>
              <a:rPr b="1" i="1" lang="en-US" sz="2800" u="none" cap="none" strike="noStrike">
                <a:solidFill>
                  <a:srgbClr val="00B050"/>
                </a:solidFill>
                <a:latin typeface="Calibri"/>
                <a:ea typeface="Calibri"/>
                <a:cs typeface="Calibri"/>
                <a:sym typeface="Calibri"/>
              </a:rPr>
              <a:t>higher</a:t>
            </a:r>
            <a:r>
              <a:rPr b="1" i="0" lang="en-US" sz="2800" u="none" cap="none" strike="noStrike">
                <a:solidFill>
                  <a:srgbClr val="00B050"/>
                </a:solidFill>
                <a:latin typeface="Calibri"/>
                <a:ea typeface="Calibri"/>
                <a:cs typeface="Calibri"/>
                <a:sym typeface="Calibri"/>
              </a:rPr>
              <a:t> the value of GDP per head</a:t>
            </a:r>
            <a:r>
              <a:rPr b="1" i="0" lang="en-US" sz="2800" u="none" cap="none" strike="noStrike">
                <a:solidFill>
                  <a:srgbClr val="000000"/>
                </a:solidFill>
                <a:latin typeface="Calibri"/>
                <a:ea typeface="Calibri"/>
                <a:cs typeface="Calibri"/>
                <a:sym typeface="Calibri"/>
              </a:rPr>
              <a:t>, the ‘</a:t>
            </a:r>
            <a:r>
              <a:rPr b="1" lang="en-US" sz="2800">
                <a:solidFill>
                  <a:srgbClr val="000000"/>
                </a:solidFill>
                <a:latin typeface="Calibri"/>
                <a:ea typeface="Calibri"/>
                <a:cs typeface="Calibri"/>
                <a:sym typeface="Calibri"/>
              </a:rPr>
              <a:t>richer</a:t>
            </a:r>
            <a:r>
              <a:rPr b="1" i="0" lang="en-US" sz="2800" u="none" cap="none" strike="noStrike">
                <a:solidFill>
                  <a:srgbClr val="000000"/>
                </a:solidFill>
                <a:latin typeface="Calibri"/>
                <a:ea typeface="Calibri"/>
                <a:cs typeface="Calibri"/>
                <a:sym typeface="Calibri"/>
              </a:rPr>
              <a:t>’ the economy</a:t>
            </a:r>
            <a:endParaRPr/>
          </a:p>
        </p:txBody>
      </p:sp>
      <p:sp>
        <p:nvSpPr>
          <p:cNvPr id="200" name="Google Shape;200;p27"/>
          <p:cNvSpPr/>
          <p:nvPr/>
        </p:nvSpPr>
        <p:spPr>
          <a:xfrm>
            <a:off x="626302" y="328635"/>
            <a:ext cx="10931359" cy="889132"/>
          </a:xfrm>
          <a:prstGeom prst="rect">
            <a:avLst/>
          </a:prstGeom>
          <a:solidFill>
            <a:srgbClr val="BF1522"/>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lang="en-US" sz="4000">
                <a:solidFill>
                  <a:schemeClr val="lt1"/>
                </a:solidFill>
                <a:latin typeface="Calibri"/>
                <a:ea typeface="Calibri"/>
                <a:cs typeface="Calibri"/>
                <a:sym typeface="Calibri"/>
              </a:rPr>
              <a:t>GDP PER HEAD OF POPULATION</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8"/>
          <p:cNvSpPr/>
          <p:nvPr/>
        </p:nvSpPr>
        <p:spPr>
          <a:xfrm>
            <a:off x="626302" y="1416205"/>
            <a:ext cx="10926362" cy="356148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spcBef>
                <a:spcPts val="0"/>
              </a:spcBef>
              <a:spcAft>
                <a:spcPts val="0"/>
              </a:spcAft>
              <a:buNone/>
            </a:pPr>
            <a:r>
              <a:rPr b="1" lang="en-US" sz="2800">
                <a:solidFill>
                  <a:srgbClr val="000000"/>
                </a:solidFill>
                <a:latin typeface="Calibri"/>
                <a:ea typeface="Calibri"/>
                <a:cs typeface="Calibri"/>
                <a:sym typeface="Calibri"/>
              </a:rPr>
              <a:t>What policies might governments do (or not do) in the long-run or short-run to increase GDP?</a:t>
            </a:r>
            <a:endParaRPr/>
          </a:p>
          <a:p>
            <a:pPr indent="0" lvl="0" marL="0" marR="0" rtl="0" algn="l">
              <a:spcBef>
                <a:spcPts val="2400"/>
              </a:spcBef>
              <a:spcAft>
                <a:spcPts val="0"/>
              </a:spcAft>
              <a:buNone/>
            </a:pPr>
            <a:r>
              <a:rPr b="1" lang="en-US" sz="2800">
                <a:solidFill>
                  <a:srgbClr val="000000"/>
                </a:solidFill>
                <a:latin typeface="Calibri"/>
                <a:ea typeface="Calibri"/>
                <a:cs typeface="Calibri"/>
                <a:sym typeface="Calibri"/>
              </a:rPr>
              <a:t>Work in groups to come up with your ideas.</a:t>
            </a:r>
            <a:endParaRPr/>
          </a:p>
          <a:p>
            <a:pPr indent="0" lvl="0" marL="0" marR="0" rtl="0" algn="l">
              <a:spcBef>
                <a:spcPts val="2400"/>
              </a:spcBef>
              <a:spcAft>
                <a:spcPts val="0"/>
              </a:spcAft>
              <a:buNone/>
            </a:pPr>
            <a:r>
              <a:rPr b="1" lang="en-US" sz="2800">
                <a:solidFill>
                  <a:srgbClr val="000000"/>
                </a:solidFill>
                <a:latin typeface="Calibri"/>
                <a:ea typeface="Calibri"/>
                <a:cs typeface="Calibri"/>
                <a:sym typeface="Calibri"/>
              </a:rPr>
              <a:t>For each idea, think about why this might help, but also think about other consequences of the government doing that policy, on businesses, government finances (so taxpayers), the rest of the world, etc.</a:t>
            </a:r>
            <a:endParaRPr/>
          </a:p>
        </p:txBody>
      </p:sp>
      <p:sp>
        <p:nvSpPr>
          <p:cNvPr id="207" name="Google Shape;207;p28"/>
          <p:cNvSpPr/>
          <p:nvPr/>
        </p:nvSpPr>
        <p:spPr>
          <a:xfrm>
            <a:off x="626302" y="328635"/>
            <a:ext cx="10931359" cy="889132"/>
          </a:xfrm>
          <a:prstGeom prst="rect">
            <a:avLst/>
          </a:prstGeom>
          <a:solidFill>
            <a:srgbClr val="BF1522"/>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lang="en-US" sz="4000">
                <a:solidFill>
                  <a:schemeClr val="lt1"/>
                </a:solidFill>
                <a:latin typeface="Calibri"/>
                <a:ea typeface="Calibri"/>
                <a:cs typeface="Calibri"/>
                <a:sym typeface="Calibri"/>
              </a:rPr>
              <a:t>GDP PER HEAD OF POPULATION</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29"/>
          <p:cNvSpPr/>
          <p:nvPr/>
        </p:nvSpPr>
        <p:spPr>
          <a:xfrm>
            <a:off x="626302" y="1416205"/>
            <a:ext cx="10926362" cy="386047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spcBef>
                <a:spcPts val="0"/>
              </a:spcBef>
              <a:spcAft>
                <a:spcPts val="0"/>
              </a:spcAft>
              <a:buNone/>
            </a:pPr>
            <a:r>
              <a:rPr b="1" lang="en-US" sz="1900" u="sng">
                <a:solidFill>
                  <a:srgbClr val="000000"/>
                </a:solidFill>
                <a:latin typeface="Calibri"/>
                <a:ea typeface="Calibri"/>
                <a:cs typeface="Calibri"/>
                <a:sym typeface="Calibri"/>
              </a:rPr>
              <a:t>POLICY IDEAS FOR GROWTH</a:t>
            </a:r>
            <a:endParaRPr/>
          </a:p>
          <a:p>
            <a:pPr indent="-342900" lvl="0" marL="342900" marR="0" rtl="0" algn="l">
              <a:spcBef>
                <a:spcPts val="0"/>
              </a:spcBef>
              <a:spcAft>
                <a:spcPts val="0"/>
              </a:spcAft>
              <a:buClr>
                <a:srgbClr val="000000"/>
              </a:buClr>
              <a:buSzPts val="1900"/>
              <a:buFont typeface="Arial"/>
              <a:buChar char="•"/>
            </a:pPr>
            <a:r>
              <a:rPr b="1" lang="en-US" sz="1900">
                <a:solidFill>
                  <a:srgbClr val="000000"/>
                </a:solidFill>
                <a:latin typeface="Calibri"/>
                <a:ea typeface="Calibri"/>
                <a:cs typeface="Calibri"/>
                <a:sym typeface="Calibri"/>
              </a:rPr>
              <a:t>Lower interest rates to make loans cheaper so more people take them out and invest in new projects (e.g. new extensions, new cars; for companies, new equipment, new premises, etc.)</a:t>
            </a:r>
            <a:endParaRPr/>
          </a:p>
          <a:p>
            <a:pPr indent="-342900" lvl="0" marL="342900" marR="0" rtl="0" algn="l">
              <a:spcBef>
                <a:spcPts val="0"/>
              </a:spcBef>
              <a:spcAft>
                <a:spcPts val="0"/>
              </a:spcAft>
              <a:buClr>
                <a:srgbClr val="000000"/>
              </a:buClr>
              <a:buSzPts val="1900"/>
              <a:buFont typeface="Arial"/>
              <a:buChar char="•"/>
            </a:pPr>
            <a:r>
              <a:rPr b="1" lang="en-US" sz="1900">
                <a:solidFill>
                  <a:srgbClr val="000000"/>
                </a:solidFill>
                <a:latin typeface="Calibri"/>
                <a:ea typeface="Calibri"/>
                <a:cs typeface="Calibri"/>
                <a:sym typeface="Calibri"/>
              </a:rPr>
              <a:t>Cut taxes so people and businesses have more to spend in the economy</a:t>
            </a:r>
            <a:endParaRPr/>
          </a:p>
          <a:p>
            <a:pPr indent="-342900" lvl="0" marL="342900" marR="0" rtl="0" algn="l">
              <a:spcBef>
                <a:spcPts val="0"/>
              </a:spcBef>
              <a:spcAft>
                <a:spcPts val="0"/>
              </a:spcAft>
              <a:buClr>
                <a:srgbClr val="000000"/>
              </a:buClr>
              <a:buSzPts val="1900"/>
              <a:buFont typeface="Arial"/>
              <a:buChar char="•"/>
            </a:pPr>
            <a:r>
              <a:rPr b="1" lang="en-US" sz="1900">
                <a:solidFill>
                  <a:srgbClr val="000000"/>
                </a:solidFill>
                <a:latin typeface="Calibri"/>
                <a:ea typeface="Calibri"/>
                <a:cs typeface="Calibri"/>
                <a:sym typeface="Calibri"/>
              </a:rPr>
              <a:t>Increase government spending so there is more going on in the economy (giving more to those getting pensions, say, or more spent on new schools, hospitals; pay government workers more)</a:t>
            </a:r>
            <a:endParaRPr/>
          </a:p>
          <a:p>
            <a:pPr indent="-342900" lvl="0" marL="342900" marR="0" rtl="0" algn="l">
              <a:spcBef>
                <a:spcPts val="0"/>
              </a:spcBef>
              <a:spcAft>
                <a:spcPts val="0"/>
              </a:spcAft>
              <a:buClr>
                <a:srgbClr val="000000"/>
              </a:buClr>
              <a:buSzPts val="1900"/>
              <a:buFont typeface="Arial"/>
              <a:buChar char="•"/>
            </a:pPr>
            <a:r>
              <a:rPr b="1" lang="en-US" sz="1900">
                <a:solidFill>
                  <a:srgbClr val="000000"/>
                </a:solidFill>
                <a:latin typeface="Calibri"/>
                <a:ea typeface="Calibri"/>
                <a:cs typeface="Calibri"/>
                <a:sym typeface="Calibri"/>
              </a:rPr>
              <a:t>Be predictable and give businesses and households a stable environment for planning investment and spending.</a:t>
            </a:r>
            <a:endParaRPr/>
          </a:p>
          <a:p>
            <a:pPr indent="-342900" lvl="0" marL="342900" marR="0" rtl="0" algn="l">
              <a:spcBef>
                <a:spcPts val="0"/>
              </a:spcBef>
              <a:spcAft>
                <a:spcPts val="0"/>
              </a:spcAft>
              <a:buClr>
                <a:srgbClr val="000000"/>
              </a:buClr>
              <a:buSzPts val="1900"/>
              <a:buFont typeface="Arial"/>
              <a:buChar char="•"/>
            </a:pPr>
            <a:r>
              <a:rPr b="1" lang="en-US" sz="1900">
                <a:solidFill>
                  <a:srgbClr val="000000"/>
                </a:solidFill>
                <a:latin typeface="Calibri"/>
                <a:ea typeface="Calibri"/>
                <a:cs typeface="Calibri"/>
                <a:sym typeface="Calibri"/>
              </a:rPr>
              <a:t>Invest (or encourage or support firms) in new research and technology to increase the productivity</a:t>
            </a:r>
            <a:endParaRPr/>
          </a:p>
          <a:p>
            <a:pPr indent="-342900" lvl="0" marL="342900" marR="0" rtl="0" algn="l">
              <a:spcBef>
                <a:spcPts val="0"/>
              </a:spcBef>
              <a:spcAft>
                <a:spcPts val="0"/>
              </a:spcAft>
              <a:buClr>
                <a:srgbClr val="000000"/>
              </a:buClr>
              <a:buSzPts val="1900"/>
              <a:buFont typeface="Arial"/>
              <a:buChar char="•"/>
            </a:pPr>
            <a:r>
              <a:rPr b="1" lang="en-US" sz="1900">
                <a:solidFill>
                  <a:srgbClr val="000000"/>
                </a:solidFill>
                <a:latin typeface="Calibri"/>
                <a:ea typeface="Calibri"/>
                <a:cs typeface="Calibri"/>
                <a:sym typeface="Calibri"/>
              </a:rPr>
              <a:t>Invest (or encourage or support firms) in new training and education, of children, but also of current workers</a:t>
            </a:r>
            <a:endParaRPr/>
          </a:p>
          <a:p>
            <a:pPr indent="-342900" lvl="0" marL="342900" marR="0" rtl="0" algn="l">
              <a:spcBef>
                <a:spcPts val="0"/>
              </a:spcBef>
              <a:spcAft>
                <a:spcPts val="0"/>
              </a:spcAft>
              <a:buClr>
                <a:srgbClr val="000000"/>
              </a:buClr>
              <a:buSzPts val="1900"/>
              <a:buFont typeface="Arial"/>
              <a:buChar char="•"/>
            </a:pPr>
            <a:r>
              <a:rPr b="1" lang="en-US" sz="1900">
                <a:solidFill>
                  <a:srgbClr val="000000"/>
                </a:solidFill>
                <a:latin typeface="Calibri"/>
                <a:ea typeface="Calibri"/>
                <a:cs typeface="Calibri"/>
                <a:sym typeface="Calibri"/>
              </a:rPr>
              <a:t>Invest in new infrastructure to support productivity</a:t>
            </a:r>
            <a:endParaRPr/>
          </a:p>
          <a:p>
            <a:pPr indent="-342900" lvl="0" marL="342900" marR="0" rtl="0" algn="l">
              <a:spcBef>
                <a:spcPts val="0"/>
              </a:spcBef>
              <a:spcAft>
                <a:spcPts val="0"/>
              </a:spcAft>
              <a:buClr>
                <a:srgbClr val="000000"/>
              </a:buClr>
              <a:buSzPts val="1900"/>
              <a:buFont typeface="Arial"/>
              <a:buChar char="•"/>
            </a:pPr>
            <a:r>
              <a:rPr b="1" lang="en-US" sz="1900">
                <a:solidFill>
                  <a:srgbClr val="000000"/>
                </a:solidFill>
                <a:latin typeface="Calibri"/>
                <a:ea typeface="Calibri"/>
                <a:cs typeface="Calibri"/>
                <a:sym typeface="Calibri"/>
              </a:rPr>
              <a:t>Grow population so there are more workers to produce things.</a:t>
            </a:r>
            <a:endParaRPr/>
          </a:p>
          <a:p>
            <a:pPr indent="0" lvl="0" marL="0" marR="0" rtl="0" algn="l">
              <a:spcBef>
                <a:spcPts val="0"/>
              </a:spcBef>
              <a:spcAft>
                <a:spcPts val="0"/>
              </a:spcAft>
              <a:buNone/>
            </a:pPr>
            <a:r>
              <a:t/>
            </a:r>
            <a:endParaRPr b="1" sz="2000">
              <a:solidFill>
                <a:srgbClr val="000000"/>
              </a:solidFill>
              <a:latin typeface="Calibri"/>
              <a:ea typeface="Calibri"/>
              <a:cs typeface="Calibri"/>
              <a:sym typeface="Calibri"/>
            </a:endParaRPr>
          </a:p>
        </p:txBody>
      </p:sp>
      <p:sp>
        <p:nvSpPr>
          <p:cNvPr id="214" name="Google Shape;214;p29"/>
          <p:cNvSpPr/>
          <p:nvPr/>
        </p:nvSpPr>
        <p:spPr>
          <a:xfrm>
            <a:off x="626302" y="328635"/>
            <a:ext cx="10931359" cy="889132"/>
          </a:xfrm>
          <a:prstGeom prst="rect">
            <a:avLst/>
          </a:prstGeom>
          <a:solidFill>
            <a:srgbClr val="BF1522"/>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lang="en-US" sz="4000">
                <a:solidFill>
                  <a:schemeClr val="lt1"/>
                </a:solidFill>
                <a:latin typeface="Calibri"/>
                <a:ea typeface="Calibri"/>
                <a:cs typeface="Calibri"/>
                <a:sym typeface="Calibri"/>
              </a:rPr>
              <a:t>GDP PER HEAD OF POPULATION</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30"/>
          <p:cNvSpPr/>
          <p:nvPr/>
        </p:nvSpPr>
        <p:spPr>
          <a:xfrm>
            <a:off x="626302" y="1416205"/>
            <a:ext cx="10926362" cy="385200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lnSpc>
                <a:spcPct val="100000"/>
              </a:lnSpc>
              <a:spcBef>
                <a:spcPts val="0"/>
              </a:spcBef>
              <a:spcAft>
                <a:spcPts val="0"/>
              </a:spcAft>
              <a:buNone/>
            </a:pPr>
            <a:r>
              <a:rPr b="1" i="0" lang="en-US" sz="2800" u="none" cap="none" strike="noStrike">
                <a:solidFill>
                  <a:srgbClr val="000000"/>
                </a:solidFill>
                <a:latin typeface="Calibri"/>
                <a:ea typeface="Calibri"/>
                <a:cs typeface="Calibri"/>
                <a:sym typeface="Calibri"/>
              </a:rPr>
              <a:t>‘Inflation’ measures </a:t>
            </a:r>
            <a:r>
              <a:rPr b="1" i="0" lang="en-US" sz="2800" u="none" cap="none" strike="noStrike">
                <a:solidFill>
                  <a:srgbClr val="FF0000"/>
                </a:solidFill>
                <a:latin typeface="Calibri"/>
                <a:ea typeface="Calibri"/>
                <a:cs typeface="Calibri"/>
                <a:sym typeface="Calibri"/>
              </a:rPr>
              <a:t>the rate of increase of prices </a:t>
            </a:r>
            <a:r>
              <a:rPr b="1" i="0" lang="en-US" sz="2800" u="none" cap="none" strike="noStrike">
                <a:solidFill>
                  <a:srgbClr val="000000"/>
                </a:solidFill>
                <a:latin typeface="Calibri"/>
                <a:ea typeface="Calibri"/>
                <a:cs typeface="Calibri"/>
                <a:sym typeface="Calibri"/>
              </a:rPr>
              <a:t>in an economy.</a:t>
            </a:r>
            <a:endParaRPr/>
          </a:p>
          <a:p>
            <a:pPr indent="0" lvl="0" marL="0" marR="0" rtl="0" algn="l">
              <a:lnSpc>
                <a:spcPct val="100000"/>
              </a:lnSpc>
              <a:spcBef>
                <a:spcPts val="2400"/>
              </a:spcBef>
              <a:spcAft>
                <a:spcPts val="0"/>
              </a:spcAft>
              <a:buNone/>
            </a:pPr>
            <a:r>
              <a:rPr b="1" lang="en-US" sz="2800">
                <a:solidFill>
                  <a:srgbClr val="000000"/>
                </a:solidFill>
                <a:latin typeface="Calibri"/>
                <a:ea typeface="Calibri"/>
                <a:cs typeface="Calibri"/>
                <a:sym typeface="Calibri"/>
              </a:rPr>
              <a:t>In theory, an economy would aim to have relatively low levels of inflation (e.g. the UK aims at 2% per annum).  If prices are relatively stable (i.e. there is low, consistent levels of inflation) then businesses and consumers will have more confidence with costs and prices in the near future.  This means that they are more likely to invest or spend.</a:t>
            </a:r>
            <a:endParaRPr/>
          </a:p>
          <a:p>
            <a:pPr indent="0" lvl="0" marL="0" marR="0" rtl="0" algn="l">
              <a:lnSpc>
                <a:spcPct val="100000"/>
              </a:lnSpc>
              <a:spcBef>
                <a:spcPts val="2400"/>
              </a:spcBef>
              <a:spcAft>
                <a:spcPts val="0"/>
              </a:spcAft>
              <a:buNone/>
            </a:pPr>
            <a:r>
              <a:rPr b="1" i="0" lang="en-US" sz="2800" u="none" cap="none" strike="noStrike">
                <a:solidFill>
                  <a:srgbClr val="000000"/>
                </a:solidFill>
                <a:latin typeface="Calibri"/>
                <a:ea typeface="Calibri"/>
                <a:cs typeface="Calibri"/>
                <a:sym typeface="Calibri"/>
              </a:rPr>
              <a:t>In this activity, the </a:t>
            </a:r>
            <a:r>
              <a:rPr b="1" i="1" lang="en-US" sz="2800" u="none" cap="none" strike="noStrike">
                <a:solidFill>
                  <a:srgbClr val="00B050"/>
                </a:solidFill>
                <a:latin typeface="Calibri"/>
                <a:ea typeface="Calibri"/>
                <a:cs typeface="Calibri"/>
                <a:sym typeface="Calibri"/>
              </a:rPr>
              <a:t>lower</a:t>
            </a:r>
            <a:r>
              <a:rPr b="1" i="0" lang="en-US" sz="2800" u="none" cap="none" strike="noStrike">
                <a:solidFill>
                  <a:srgbClr val="00B050"/>
                </a:solidFill>
                <a:latin typeface="Calibri"/>
                <a:ea typeface="Calibri"/>
                <a:cs typeface="Calibri"/>
                <a:sym typeface="Calibri"/>
              </a:rPr>
              <a:t> the level of inflation </a:t>
            </a:r>
            <a:r>
              <a:rPr b="1" i="0" lang="en-US" sz="2800" u="none" cap="none" strike="noStrike">
                <a:solidFill>
                  <a:srgbClr val="000000"/>
                </a:solidFill>
                <a:latin typeface="Calibri"/>
                <a:ea typeface="Calibri"/>
                <a:cs typeface="Calibri"/>
                <a:sym typeface="Calibri"/>
              </a:rPr>
              <a:t>the better the situation for the economy.</a:t>
            </a:r>
            <a:endParaRPr/>
          </a:p>
        </p:txBody>
      </p:sp>
      <p:sp>
        <p:nvSpPr>
          <p:cNvPr id="221" name="Google Shape;221;p30"/>
          <p:cNvSpPr/>
          <p:nvPr/>
        </p:nvSpPr>
        <p:spPr>
          <a:xfrm>
            <a:off x="626302" y="328635"/>
            <a:ext cx="10931359" cy="889132"/>
          </a:xfrm>
          <a:prstGeom prst="rect">
            <a:avLst/>
          </a:prstGeom>
          <a:solidFill>
            <a:srgbClr val="F9B234"/>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4000" u="none" cap="none" strike="noStrike">
                <a:solidFill>
                  <a:schemeClr val="lt1"/>
                </a:solidFill>
                <a:latin typeface="Calibri"/>
                <a:ea typeface="Calibri"/>
                <a:cs typeface="Calibri"/>
                <a:sym typeface="Calibri"/>
              </a:rPr>
              <a:t>INFLATION</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31"/>
          <p:cNvSpPr/>
          <p:nvPr/>
        </p:nvSpPr>
        <p:spPr>
          <a:xfrm>
            <a:off x="626302" y="1416205"/>
            <a:ext cx="10926362" cy="385200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spcBef>
                <a:spcPts val="0"/>
              </a:spcBef>
              <a:spcAft>
                <a:spcPts val="0"/>
              </a:spcAft>
              <a:buNone/>
            </a:pPr>
            <a:r>
              <a:rPr b="1" lang="en-US" sz="2800">
                <a:solidFill>
                  <a:srgbClr val="000000"/>
                </a:solidFill>
                <a:latin typeface="Calibri"/>
                <a:ea typeface="Calibri"/>
                <a:cs typeface="Calibri"/>
                <a:sym typeface="Calibri"/>
              </a:rPr>
              <a:t>What policies might governments do (or not do) in the long-run or short-run to control inflation to a low-ish level?</a:t>
            </a:r>
            <a:endParaRPr/>
          </a:p>
          <a:p>
            <a:pPr indent="0" lvl="0" marL="0" marR="0" rtl="0" algn="l">
              <a:spcBef>
                <a:spcPts val="2400"/>
              </a:spcBef>
              <a:spcAft>
                <a:spcPts val="0"/>
              </a:spcAft>
              <a:buNone/>
            </a:pPr>
            <a:r>
              <a:rPr b="1" lang="en-US" sz="2800">
                <a:solidFill>
                  <a:srgbClr val="000000"/>
                </a:solidFill>
                <a:latin typeface="Calibri"/>
                <a:ea typeface="Calibri"/>
                <a:cs typeface="Calibri"/>
                <a:sym typeface="Calibri"/>
              </a:rPr>
              <a:t>Work in groups to come up with your ideas.</a:t>
            </a:r>
            <a:endParaRPr/>
          </a:p>
          <a:p>
            <a:pPr indent="0" lvl="0" marL="0" marR="0" rtl="0" algn="l">
              <a:spcBef>
                <a:spcPts val="2400"/>
              </a:spcBef>
              <a:spcAft>
                <a:spcPts val="0"/>
              </a:spcAft>
              <a:buNone/>
            </a:pPr>
            <a:r>
              <a:rPr b="1" lang="en-US" sz="2800">
                <a:solidFill>
                  <a:srgbClr val="000000"/>
                </a:solidFill>
                <a:latin typeface="Calibri"/>
                <a:ea typeface="Calibri"/>
                <a:cs typeface="Calibri"/>
                <a:sym typeface="Calibri"/>
              </a:rPr>
              <a:t>For each idea, think about why this might help, but also think about other consequences of the government doing that policy, on businesses, government finances (so taxpayers), the rest of the world, etc.</a:t>
            </a:r>
            <a:endParaRPr/>
          </a:p>
        </p:txBody>
      </p:sp>
      <p:sp>
        <p:nvSpPr>
          <p:cNvPr id="228" name="Google Shape;228;p31"/>
          <p:cNvSpPr/>
          <p:nvPr/>
        </p:nvSpPr>
        <p:spPr>
          <a:xfrm>
            <a:off x="626302" y="328635"/>
            <a:ext cx="10931359" cy="889132"/>
          </a:xfrm>
          <a:prstGeom prst="rect">
            <a:avLst/>
          </a:prstGeom>
          <a:solidFill>
            <a:srgbClr val="F9B234"/>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4000" u="none" cap="none" strike="noStrike">
                <a:solidFill>
                  <a:schemeClr val="lt1"/>
                </a:solidFill>
                <a:latin typeface="Calibri"/>
                <a:ea typeface="Calibri"/>
                <a:cs typeface="Calibri"/>
                <a:sym typeface="Calibri"/>
              </a:rPr>
              <a:t>INFLATION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What is Economics?</a:t>
            </a:r>
            <a:endParaRPr/>
          </a:p>
        </p:txBody>
      </p:sp>
      <p:sp>
        <p:nvSpPr>
          <p:cNvPr id="103" name="Google Shape;103;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Economics literally means ‘laws of the world’.  It’s about studying how the world works in terms of producing and consuming goods and services.</a:t>
            </a:r>
            <a:endParaRPr/>
          </a:p>
          <a:p>
            <a:pPr indent="-228600" lvl="0" marL="228600" rtl="0" algn="l">
              <a:lnSpc>
                <a:spcPct val="90000"/>
              </a:lnSpc>
              <a:spcBef>
                <a:spcPts val="1000"/>
              </a:spcBef>
              <a:spcAft>
                <a:spcPts val="0"/>
              </a:spcAft>
              <a:buClr>
                <a:schemeClr val="dk1"/>
              </a:buClr>
              <a:buSzPts val="2800"/>
              <a:buChar char="•"/>
            </a:pPr>
            <a:r>
              <a:rPr lang="en-US"/>
              <a:t>It looks at the question of: with limited resources, which goods and services are made, and how are those goods and services distributed?</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32"/>
          <p:cNvSpPr/>
          <p:nvPr/>
        </p:nvSpPr>
        <p:spPr>
          <a:xfrm>
            <a:off x="626302" y="1416205"/>
            <a:ext cx="10926362" cy="385200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spcBef>
                <a:spcPts val="0"/>
              </a:spcBef>
              <a:spcAft>
                <a:spcPts val="0"/>
              </a:spcAft>
              <a:buNone/>
            </a:pPr>
            <a:r>
              <a:rPr b="1" lang="en-US" sz="2000" u="sng">
                <a:solidFill>
                  <a:srgbClr val="000000"/>
                </a:solidFill>
                <a:latin typeface="Calibri"/>
                <a:ea typeface="Calibri"/>
                <a:cs typeface="Calibri"/>
                <a:sym typeface="Calibri"/>
              </a:rPr>
              <a:t>POSSIBLE POLICIES FOR GETTING INFLATION DOWN/CONTROLLING INFLATION</a:t>
            </a:r>
            <a:endParaRPr/>
          </a:p>
          <a:p>
            <a:pPr indent="-342900" lvl="0" marL="34290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Increase direct or indirect taxes to reduce spending in the economy.</a:t>
            </a:r>
            <a:endParaRPr/>
          </a:p>
          <a:p>
            <a:pPr indent="-342900" lvl="0" marL="34290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Decrease government spending (e.g. on public sector wages, or reduce spending on infrastructure projects, or cut spending on any Department) so less is being spent in the economy.</a:t>
            </a:r>
            <a:endParaRPr/>
          </a:p>
          <a:p>
            <a:pPr indent="-342900" lvl="0" marL="34290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Try to restrict the money-supply via tightening of regulations on commercial banks giving loans, or by increasing interest rates, making loans less attractive.</a:t>
            </a:r>
            <a:endParaRPr/>
          </a:p>
          <a:p>
            <a:pPr indent="-342900" lvl="0" marL="34290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In the long-run, try to increase productivity, competition and innovation so more is produced in the economy to meet the higher demand.</a:t>
            </a:r>
            <a:endParaRPr/>
          </a:p>
          <a:p>
            <a:pPr indent="-342900" lvl="0" marL="34290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Legally cap the cost of some goods, e.g. the cost of utilities such as water, gas or electricity (stopping these specific costs rising).</a:t>
            </a:r>
            <a:endParaRPr/>
          </a:p>
        </p:txBody>
      </p:sp>
      <p:sp>
        <p:nvSpPr>
          <p:cNvPr id="235" name="Google Shape;235;p32"/>
          <p:cNvSpPr/>
          <p:nvPr/>
        </p:nvSpPr>
        <p:spPr>
          <a:xfrm>
            <a:off x="626302" y="328635"/>
            <a:ext cx="10931359" cy="889132"/>
          </a:xfrm>
          <a:prstGeom prst="rect">
            <a:avLst/>
          </a:prstGeom>
          <a:solidFill>
            <a:srgbClr val="F9B234"/>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4000" u="none" cap="none" strike="noStrike">
                <a:solidFill>
                  <a:schemeClr val="lt1"/>
                </a:solidFill>
                <a:latin typeface="Calibri"/>
                <a:ea typeface="Calibri"/>
                <a:cs typeface="Calibri"/>
                <a:sym typeface="Calibri"/>
              </a:rPr>
              <a:t>INFLATION</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33"/>
          <p:cNvSpPr/>
          <p:nvPr/>
        </p:nvSpPr>
        <p:spPr>
          <a:xfrm>
            <a:off x="626302" y="1416205"/>
            <a:ext cx="10926362" cy="385200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lnSpc>
                <a:spcPct val="100000"/>
              </a:lnSpc>
              <a:spcBef>
                <a:spcPts val="0"/>
              </a:spcBef>
              <a:spcAft>
                <a:spcPts val="0"/>
              </a:spcAft>
              <a:buNone/>
            </a:pPr>
            <a:r>
              <a:rPr b="1" i="0" lang="en-US" sz="2800" u="none" cap="none" strike="noStrike">
                <a:solidFill>
                  <a:srgbClr val="000000"/>
                </a:solidFill>
                <a:latin typeface="Calibri"/>
                <a:ea typeface="Calibri"/>
                <a:cs typeface="Calibri"/>
                <a:sym typeface="Calibri"/>
              </a:rPr>
              <a:t>‘Unemployment’ is a measure of </a:t>
            </a:r>
            <a:r>
              <a:rPr b="1" i="0" lang="en-US" sz="2800" u="none" cap="none" strike="noStrike">
                <a:solidFill>
                  <a:srgbClr val="FF0000"/>
                </a:solidFill>
                <a:latin typeface="Calibri"/>
                <a:ea typeface="Calibri"/>
                <a:cs typeface="Calibri"/>
                <a:sym typeface="Calibri"/>
              </a:rPr>
              <a:t>the number of economically active people who are searching for work but unable to find employment</a:t>
            </a:r>
            <a:r>
              <a:rPr b="1" i="0" lang="en-US" sz="2800" u="none" cap="none" strike="noStrike">
                <a:solidFill>
                  <a:srgbClr val="000000"/>
                </a:solidFill>
                <a:latin typeface="Calibri"/>
                <a:ea typeface="Calibri"/>
                <a:cs typeface="Calibri"/>
                <a:sym typeface="Calibri"/>
              </a:rPr>
              <a:t>.</a:t>
            </a:r>
            <a:endParaRPr/>
          </a:p>
          <a:p>
            <a:pPr indent="0" lvl="0" marL="0" marR="0" rtl="0" algn="l">
              <a:lnSpc>
                <a:spcPct val="100000"/>
              </a:lnSpc>
              <a:spcBef>
                <a:spcPts val="2400"/>
              </a:spcBef>
              <a:spcAft>
                <a:spcPts val="0"/>
              </a:spcAft>
              <a:buNone/>
            </a:pPr>
            <a:r>
              <a:rPr b="1" lang="en-US" sz="2800">
                <a:solidFill>
                  <a:srgbClr val="000000"/>
                </a:solidFill>
                <a:latin typeface="Calibri"/>
                <a:ea typeface="Calibri"/>
                <a:cs typeface="Calibri"/>
                <a:sym typeface="Calibri"/>
              </a:rPr>
              <a:t>Unemployed people represents a loss of potential output for an economy</a:t>
            </a:r>
            <a:endParaRPr/>
          </a:p>
          <a:p>
            <a:pPr indent="0" lvl="0" marL="0" marR="0" rtl="0" algn="l">
              <a:lnSpc>
                <a:spcPct val="100000"/>
              </a:lnSpc>
              <a:spcBef>
                <a:spcPts val="2400"/>
              </a:spcBef>
              <a:spcAft>
                <a:spcPts val="0"/>
              </a:spcAft>
              <a:buNone/>
            </a:pPr>
            <a:r>
              <a:rPr b="1" i="0" lang="en-US" sz="2800" u="none" cap="none" strike="noStrike">
                <a:solidFill>
                  <a:srgbClr val="000000"/>
                </a:solidFill>
                <a:latin typeface="Calibri"/>
                <a:ea typeface="Calibri"/>
                <a:cs typeface="Calibri"/>
                <a:sym typeface="Calibri"/>
              </a:rPr>
              <a:t>In this activity, the </a:t>
            </a:r>
            <a:r>
              <a:rPr b="1" i="1" lang="en-US" sz="2800" u="none" cap="none" strike="noStrike">
                <a:solidFill>
                  <a:srgbClr val="00B050"/>
                </a:solidFill>
                <a:latin typeface="Calibri"/>
                <a:ea typeface="Calibri"/>
                <a:cs typeface="Calibri"/>
                <a:sym typeface="Calibri"/>
              </a:rPr>
              <a:t>lower</a:t>
            </a:r>
            <a:r>
              <a:rPr b="1" i="0" lang="en-US" sz="2800" u="none" cap="none" strike="noStrike">
                <a:solidFill>
                  <a:srgbClr val="00B050"/>
                </a:solidFill>
                <a:latin typeface="Calibri"/>
                <a:ea typeface="Calibri"/>
                <a:cs typeface="Calibri"/>
                <a:sym typeface="Calibri"/>
              </a:rPr>
              <a:t> the level of </a:t>
            </a:r>
            <a:r>
              <a:rPr b="1" lang="en-US" sz="2800">
                <a:solidFill>
                  <a:srgbClr val="00B050"/>
                </a:solidFill>
                <a:latin typeface="Calibri"/>
                <a:ea typeface="Calibri"/>
                <a:cs typeface="Calibri"/>
                <a:sym typeface="Calibri"/>
              </a:rPr>
              <a:t>unemployment</a:t>
            </a:r>
            <a:r>
              <a:rPr b="1" i="0" lang="en-US" sz="2800" u="none" cap="none" strike="noStrike">
                <a:solidFill>
                  <a:srgbClr val="00B050"/>
                </a:solidFill>
                <a:latin typeface="Calibri"/>
                <a:ea typeface="Calibri"/>
                <a:cs typeface="Calibri"/>
                <a:sym typeface="Calibri"/>
              </a:rPr>
              <a:t> </a:t>
            </a:r>
            <a:r>
              <a:rPr b="1" i="0" lang="en-US" sz="2800" u="none" cap="none" strike="noStrike">
                <a:solidFill>
                  <a:srgbClr val="000000"/>
                </a:solidFill>
                <a:latin typeface="Calibri"/>
                <a:ea typeface="Calibri"/>
                <a:cs typeface="Calibri"/>
                <a:sym typeface="Calibri"/>
              </a:rPr>
              <a:t>the better the situation for the economy.</a:t>
            </a:r>
            <a:endParaRPr/>
          </a:p>
        </p:txBody>
      </p:sp>
      <p:sp>
        <p:nvSpPr>
          <p:cNvPr id="242" name="Google Shape;242;p33"/>
          <p:cNvSpPr/>
          <p:nvPr/>
        </p:nvSpPr>
        <p:spPr>
          <a:xfrm>
            <a:off x="626302" y="328635"/>
            <a:ext cx="10931359" cy="889132"/>
          </a:xfrm>
          <a:prstGeom prst="rect">
            <a:avLst/>
          </a:prstGeom>
          <a:solidFill>
            <a:srgbClr val="00B1C3"/>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4000" u="none" cap="none" strike="noStrike">
                <a:solidFill>
                  <a:schemeClr val="lt1"/>
                </a:solidFill>
                <a:latin typeface="Calibri"/>
                <a:ea typeface="Calibri"/>
                <a:cs typeface="Calibri"/>
                <a:sym typeface="Calibri"/>
              </a:rPr>
              <a:t>UNEMPLOYMENT</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sp>
        <p:nvSpPr>
          <p:cNvPr id="248" name="Google Shape;248;p34"/>
          <p:cNvSpPr/>
          <p:nvPr/>
        </p:nvSpPr>
        <p:spPr>
          <a:xfrm>
            <a:off x="626302" y="1416205"/>
            <a:ext cx="10926362" cy="385200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spcBef>
                <a:spcPts val="0"/>
              </a:spcBef>
              <a:spcAft>
                <a:spcPts val="0"/>
              </a:spcAft>
              <a:buNone/>
            </a:pPr>
            <a:r>
              <a:rPr b="1" lang="en-US" sz="2800">
                <a:solidFill>
                  <a:srgbClr val="000000"/>
                </a:solidFill>
                <a:latin typeface="Calibri"/>
                <a:ea typeface="Calibri"/>
                <a:cs typeface="Calibri"/>
                <a:sym typeface="Calibri"/>
              </a:rPr>
              <a:t>What policies might governments do (or not do) in the long-run or short-run to reduce unemployment?</a:t>
            </a:r>
            <a:endParaRPr/>
          </a:p>
          <a:p>
            <a:pPr indent="0" lvl="0" marL="0" marR="0" rtl="0" algn="l">
              <a:spcBef>
                <a:spcPts val="2400"/>
              </a:spcBef>
              <a:spcAft>
                <a:spcPts val="0"/>
              </a:spcAft>
              <a:buNone/>
            </a:pPr>
            <a:r>
              <a:rPr b="1" lang="en-US" sz="2800">
                <a:solidFill>
                  <a:srgbClr val="000000"/>
                </a:solidFill>
                <a:latin typeface="Calibri"/>
                <a:ea typeface="Calibri"/>
                <a:cs typeface="Calibri"/>
                <a:sym typeface="Calibri"/>
              </a:rPr>
              <a:t>Work in groups to come up with your ideas.</a:t>
            </a:r>
            <a:endParaRPr/>
          </a:p>
          <a:p>
            <a:pPr indent="0" lvl="0" marL="0" marR="0" rtl="0" algn="l">
              <a:spcBef>
                <a:spcPts val="2400"/>
              </a:spcBef>
              <a:spcAft>
                <a:spcPts val="0"/>
              </a:spcAft>
              <a:buNone/>
            </a:pPr>
            <a:r>
              <a:rPr b="1" lang="en-US" sz="2800">
                <a:solidFill>
                  <a:srgbClr val="000000"/>
                </a:solidFill>
                <a:latin typeface="Calibri"/>
                <a:ea typeface="Calibri"/>
                <a:cs typeface="Calibri"/>
                <a:sym typeface="Calibri"/>
              </a:rPr>
              <a:t>For each idea, think about why this might help, but also think about other consequences of the government doing that policy, on businesses, government finances (so taxpayers), the rest of the world, etc.</a:t>
            </a:r>
            <a:endParaRPr/>
          </a:p>
        </p:txBody>
      </p:sp>
      <p:sp>
        <p:nvSpPr>
          <p:cNvPr id="249" name="Google Shape;249;p34"/>
          <p:cNvSpPr/>
          <p:nvPr/>
        </p:nvSpPr>
        <p:spPr>
          <a:xfrm>
            <a:off x="626302" y="328635"/>
            <a:ext cx="10931359" cy="889132"/>
          </a:xfrm>
          <a:prstGeom prst="rect">
            <a:avLst/>
          </a:prstGeom>
          <a:solidFill>
            <a:srgbClr val="00B1C3"/>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4000" u="none" cap="none" strike="noStrike">
                <a:solidFill>
                  <a:schemeClr val="lt1"/>
                </a:solidFill>
                <a:latin typeface="Calibri"/>
                <a:ea typeface="Calibri"/>
                <a:cs typeface="Calibri"/>
                <a:sym typeface="Calibri"/>
              </a:rPr>
              <a:t>UNEMPLOYMENT</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35"/>
          <p:cNvSpPr/>
          <p:nvPr/>
        </p:nvSpPr>
        <p:spPr>
          <a:xfrm>
            <a:off x="626302" y="1290371"/>
            <a:ext cx="10926362" cy="385200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spcBef>
                <a:spcPts val="0"/>
              </a:spcBef>
              <a:spcAft>
                <a:spcPts val="0"/>
              </a:spcAft>
              <a:buNone/>
            </a:pPr>
            <a:r>
              <a:rPr b="1" lang="en-US" sz="2000" u="sng">
                <a:solidFill>
                  <a:srgbClr val="000000"/>
                </a:solidFill>
                <a:latin typeface="Calibri"/>
                <a:ea typeface="Calibri"/>
                <a:cs typeface="Calibri"/>
                <a:sym typeface="Calibri"/>
              </a:rPr>
              <a:t>Improve the demand for labour by employees:</a:t>
            </a:r>
            <a:endParaRPr/>
          </a:p>
          <a:p>
            <a:pPr indent="-285750" lvl="0" marL="28575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Lower interest rates so businesses can open new offices and new factories easier, increasing their demand for labour</a:t>
            </a:r>
            <a:endParaRPr b="1" sz="2000">
              <a:solidFill>
                <a:srgbClr val="000000"/>
              </a:solidFill>
              <a:latin typeface="Calibri"/>
              <a:ea typeface="Calibri"/>
              <a:cs typeface="Calibri"/>
              <a:sym typeface="Calibri"/>
            </a:endParaRPr>
          </a:p>
          <a:p>
            <a:pPr indent="-285750" lvl="0" marL="28575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Depreciate the exchange rate, making it cheaper for people abroad to buy the currency, so cheaper to buy good (improves exports)</a:t>
            </a:r>
            <a:endParaRPr/>
          </a:p>
          <a:p>
            <a:pPr indent="-285750" lvl="0" marL="28575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Government builds new infrastructure, employing people to do it, such as new roads, new broadband connections, new airports, new railways, new schools, new hospitals.</a:t>
            </a:r>
            <a:endParaRPr/>
          </a:p>
          <a:p>
            <a:pPr indent="-285750" lvl="0" marL="28575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Reduce national insurance contributions by firms (lowering the costs to them of workers)</a:t>
            </a:r>
            <a:endParaRPr/>
          </a:p>
          <a:p>
            <a:pPr indent="-285750" lvl="0" marL="28575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Support apprenticeships with subsidies or grants.</a:t>
            </a:r>
            <a:endParaRPr/>
          </a:p>
          <a:p>
            <a:pPr indent="-285750" lvl="0" marL="28575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Reduce corporation tax (tax on profits) meaning firms have more to reinvest and expand employment</a:t>
            </a:r>
            <a:endParaRPr/>
          </a:p>
          <a:p>
            <a:pPr indent="-285750" lvl="0" marL="28575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Reduce tax on firms doing research and innovation spending (so they do more, employing people to do it, and perhaps employ more when putting new innovations into practice)</a:t>
            </a:r>
            <a:endParaRPr/>
          </a:p>
        </p:txBody>
      </p:sp>
      <p:sp>
        <p:nvSpPr>
          <p:cNvPr id="256" name="Google Shape;256;p35"/>
          <p:cNvSpPr/>
          <p:nvPr/>
        </p:nvSpPr>
        <p:spPr>
          <a:xfrm>
            <a:off x="626302" y="328635"/>
            <a:ext cx="10931359" cy="889132"/>
          </a:xfrm>
          <a:prstGeom prst="rect">
            <a:avLst/>
          </a:prstGeom>
          <a:solidFill>
            <a:srgbClr val="00B1C3"/>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4000" u="none" cap="none" strike="noStrike">
                <a:solidFill>
                  <a:schemeClr val="lt1"/>
                </a:solidFill>
                <a:latin typeface="Calibri"/>
                <a:ea typeface="Calibri"/>
                <a:cs typeface="Calibri"/>
                <a:sym typeface="Calibri"/>
              </a:rPr>
              <a:t>UNEMPLOYMENT</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36"/>
          <p:cNvSpPr/>
          <p:nvPr/>
        </p:nvSpPr>
        <p:spPr>
          <a:xfrm>
            <a:off x="626302" y="1290371"/>
            <a:ext cx="10926362" cy="385200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spcBef>
                <a:spcPts val="0"/>
              </a:spcBef>
              <a:spcAft>
                <a:spcPts val="0"/>
              </a:spcAft>
              <a:buNone/>
            </a:pPr>
            <a:r>
              <a:rPr b="1" lang="en-US" sz="2400" u="sng">
                <a:solidFill>
                  <a:srgbClr val="000000"/>
                </a:solidFill>
                <a:latin typeface="Calibri"/>
                <a:ea typeface="Calibri"/>
                <a:cs typeface="Calibri"/>
                <a:sym typeface="Calibri"/>
              </a:rPr>
              <a:t>Improve the supply of labour for employees:</a:t>
            </a:r>
            <a:endParaRPr/>
          </a:p>
          <a:p>
            <a:pPr indent="-342900" lvl="0" marL="34290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Make it easier to switch jobs: better funding for work training, fund teaching of new skills to adults (e.g. coding, Excel, numeracy, languages)</a:t>
            </a:r>
            <a:endParaRPr/>
          </a:p>
          <a:p>
            <a:pPr indent="-342900" lvl="0" marL="34290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Support more housing being built, directly through government spending or by making planning easier for new houses/estates – more affordable housing and more housing means easier to move to new places.</a:t>
            </a:r>
            <a:endParaRPr/>
          </a:p>
          <a:p>
            <a:pPr indent="-342900" lvl="0" marL="34290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Improve transport to make it easier for workers to switch jobs (commute more easily to them).</a:t>
            </a:r>
            <a:endParaRPr/>
          </a:p>
          <a:p>
            <a:pPr indent="-342900" lvl="0" marL="34290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Increase minimum wage to encourage people to seek work.</a:t>
            </a:r>
            <a:endParaRPr/>
          </a:p>
          <a:p>
            <a:pPr indent="-342900" lvl="0" marL="34290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Increase tax-free allowances, so people take home more of their pay (rather than pay in taxes)</a:t>
            </a:r>
            <a:endParaRPr/>
          </a:p>
        </p:txBody>
      </p:sp>
      <p:sp>
        <p:nvSpPr>
          <p:cNvPr id="263" name="Google Shape;263;p36"/>
          <p:cNvSpPr/>
          <p:nvPr/>
        </p:nvSpPr>
        <p:spPr>
          <a:xfrm>
            <a:off x="626302" y="328635"/>
            <a:ext cx="10931359" cy="889132"/>
          </a:xfrm>
          <a:prstGeom prst="rect">
            <a:avLst/>
          </a:prstGeom>
          <a:solidFill>
            <a:srgbClr val="00B1C3"/>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4000" u="none" cap="none" strike="noStrike">
                <a:solidFill>
                  <a:schemeClr val="lt1"/>
                </a:solidFill>
                <a:latin typeface="Calibri"/>
                <a:ea typeface="Calibri"/>
                <a:cs typeface="Calibri"/>
                <a:sym typeface="Calibri"/>
              </a:rPr>
              <a:t>UNEMPLOYMENT</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37"/>
          <p:cNvSpPr/>
          <p:nvPr/>
        </p:nvSpPr>
        <p:spPr>
          <a:xfrm>
            <a:off x="626302" y="1416205"/>
            <a:ext cx="10926362" cy="385200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spcBef>
                <a:spcPts val="0"/>
              </a:spcBef>
              <a:spcAft>
                <a:spcPts val="0"/>
              </a:spcAft>
              <a:buNone/>
            </a:pPr>
            <a:r>
              <a:rPr b="1" i="0" lang="en-US" sz="2800" u="none" cap="none" strike="noStrike">
                <a:solidFill>
                  <a:srgbClr val="000000"/>
                </a:solidFill>
                <a:latin typeface="Calibri"/>
                <a:ea typeface="Calibri"/>
                <a:cs typeface="Calibri"/>
                <a:sym typeface="Calibri"/>
              </a:rPr>
              <a:t>The ‘</a:t>
            </a:r>
            <a:r>
              <a:rPr b="1" i="0" lang="en-US" sz="2800" u="none" cap="none" strike="noStrike">
                <a:solidFill>
                  <a:schemeClr val="dk1"/>
                </a:solidFill>
                <a:latin typeface="Calibri"/>
                <a:ea typeface="Calibri"/>
                <a:cs typeface="Calibri"/>
                <a:sym typeface="Calibri"/>
              </a:rPr>
              <a:t>Gini coefficient’ is a</a:t>
            </a:r>
            <a:r>
              <a:rPr b="1" lang="en-US" sz="2400">
                <a:solidFill>
                  <a:schemeClr val="dk1"/>
                </a:solidFill>
                <a:latin typeface="Calibri"/>
                <a:ea typeface="Calibri"/>
                <a:cs typeface="Calibri"/>
                <a:sym typeface="Calibri"/>
              </a:rPr>
              <a:t> </a:t>
            </a:r>
            <a:r>
              <a:rPr b="1" i="0" lang="en-US" sz="2800" u="none" cap="none" strike="noStrike">
                <a:solidFill>
                  <a:srgbClr val="000000"/>
                </a:solidFill>
                <a:latin typeface="Calibri"/>
                <a:ea typeface="Calibri"/>
                <a:cs typeface="Calibri"/>
                <a:sym typeface="Calibri"/>
              </a:rPr>
              <a:t>measure of </a:t>
            </a:r>
            <a:r>
              <a:rPr b="1" i="0" lang="en-US" sz="2800" u="none" cap="none" strike="noStrike">
                <a:solidFill>
                  <a:srgbClr val="FF0000"/>
                </a:solidFill>
                <a:latin typeface="Calibri"/>
                <a:ea typeface="Calibri"/>
                <a:cs typeface="Calibri"/>
                <a:sym typeface="Calibri"/>
              </a:rPr>
              <a:t>the equality in an economy</a:t>
            </a:r>
            <a:r>
              <a:rPr b="1" i="0" lang="en-US" sz="2800" u="none" cap="none" strike="noStrike">
                <a:solidFill>
                  <a:srgbClr val="000000"/>
                </a:solidFill>
                <a:latin typeface="Calibri"/>
                <a:ea typeface="Calibri"/>
                <a:cs typeface="Calibri"/>
                <a:sym typeface="Calibri"/>
              </a:rPr>
              <a:t>.  It measures the distribution of income across a population.</a:t>
            </a:r>
            <a:endParaRPr/>
          </a:p>
          <a:p>
            <a:pPr indent="0" lvl="0" marL="0" marR="0" rtl="0" algn="l">
              <a:lnSpc>
                <a:spcPct val="100000"/>
              </a:lnSpc>
              <a:spcBef>
                <a:spcPts val="2400"/>
              </a:spcBef>
              <a:spcAft>
                <a:spcPts val="0"/>
              </a:spcAft>
              <a:buNone/>
            </a:pPr>
            <a:r>
              <a:rPr b="1" lang="en-US" sz="2800">
                <a:solidFill>
                  <a:srgbClr val="000000"/>
                </a:solidFill>
                <a:latin typeface="Calibri"/>
                <a:ea typeface="Calibri"/>
                <a:cs typeface="Calibri"/>
                <a:sym typeface="Calibri"/>
              </a:rPr>
              <a:t>In theory, </a:t>
            </a:r>
            <a:r>
              <a:rPr b="1" i="0" lang="en-US" sz="2800" u="none" cap="none" strike="noStrike">
                <a:solidFill>
                  <a:srgbClr val="000000"/>
                </a:solidFill>
                <a:latin typeface="Calibri"/>
                <a:ea typeface="Calibri"/>
                <a:cs typeface="Calibri"/>
                <a:sym typeface="Calibri"/>
              </a:rPr>
              <a:t>the </a:t>
            </a:r>
            <a:r>
              <a:rPr b="1" lang="en-US" sz="2800">
                <a:solidFill>
                  <a:schemeClr val="dk1"/>
                </a:solidFill>
                <a:latin typeface="Calibri"/>
                <a:ea typeface="Calibri"/>
                <a:cs typeface="Calibri"/>
                <a:sym typeface="Calibri"/>
              </a:rPr>
              <a:t>the greater the</a:t>
            </a:r>
            <a:r>
              <a:rPr b="1" lang="en-US" sz="2800" u="none" cap="none" strike="noStrike">
                <a:solidFill>
                  <a:schemeClr val="dk1"/>
                </a:solidFill>
                <a:latin typeface="Calibri"/>
                <a:ea typeface="Calibri"/>
                <a:cs typeface="Calibri"/>
                <a:sym typeface="Calibri"/>
              </a:rPr>
              <a:t> level of </a:t>
            </a:r>
            <a:r>
              <a:rPr b="1" lang="en-US" sz="2800">
                <a:solidFill>
                  <a:schemeClr val="dk1"/>
                </a:solidFill>
                <a:latin typeface="Calibri"/>
                <a:ea typeface="Calibri"/>
                <a:cs typeface="Calibri"/>
                <a:sym typeface="Calibri"/>
              </a:rPr>
              <a:t>equality</a:t>
            </a:r>
            <a:r>
              <a:rPr b="1" lang="en-US" sz="2800" u="none" cap="none" strike="noStrike">
                <a:solidFill>
                  <a:schemeClr val="dk1"/>
                </a:solidFill>
                <a:latin typeface="Calibri"/>
                <a:ea typeface="Calibri"/>
                <a:cs typeface="Calibri"/>
                <a:sym typeface="Calibri"/>
              </a:rPr>
              <a:t> </a:t>
            </a:r>
            <a:r>
              <a:rPr b="1" i="0" lang="en-US" sz="2800" u="none" cap="none" strike="noStrike">
                <a:solidFill>
                  <a:srgbClr val="000000"/>
                </a:solidFill>
                <a:latin typeface="Calibri"/>
                <a:ea typeface="Calibri"/>
                <a:cs typeface="Calibri"/>
                <a:sym typeface="Calibri"/>
              </a:rPr>
              <a:t>the better the situation for an economy.</a:t>
            </a:r>
            <a:endParaRPr b="1" sz="2800">
              <a:solidFill>
                <a:srgbClr val="000000"/>
              </a:solidFill>
              <a:latin typeface="Calibri"/>
              <a:ea typeface="Calibri"/>
              <a:cs typeface="Calibri"/>
              <a:sym typeface="Calibri"/>
            </a:endParaRPr>
          </a:p>
          <a:p>
            <a:pPr indent="0" lvl="0" marL="0" marR="0" rtl="0" algn="l">
              <a:lnSpc>
                <a:spcPct val="100000"/>
              </a:lnSpc>
              <a:spcBef>
                <a:spcPts val="2400"/>
              </a:spcBef>
              <a:spcAft>
                <a:spcPts val="0"/>
              </a:spcAft>
              <a:buNone/>
            </a:pPr>
            <a:r>
              <a:rPr b="1" i="0" lang="en-US" sz="2800" u="none" cap="none" strike="noStrike">
                <a:solidFill>
                  <a:srgbClr val="000000"/>
                </a:solidFill>
                <a:latin typeface="Calibri"/>
                <a:ea typeface="Calibri"/>
                <a:cs typeface="Calibri"/>
                <a:sym typeface="Calibri"/>
              </a:rPr>
              <a:t>In this activity, the </a:t>
            </a:r>
            <a:r>
              <a:rPr b="1" i="1" lang="en-US" sz="2800" u="none" cap="none" strike="noStrike">
                <a:solidFill>
                  <a:srgbClr val="00B050"/>
                </a:solidFill>
                <a:latin typeface="Calibri"/>
                <a:ea typeface="Calibri"/>
                <a:cs typeface="Calibri"/>
                <a:sym typeface="Calibri"/>
              </a:rPr>
              <a:t>lower</a:t>
            </a:r>
            <a:r>
              <a:rPr b="1" i="0" lang="en-US" sz="2800" u="none" cap="none" strike="noStrike">
                <a:solidFill>
                  <a:srgbClr val="00B050"/>
                </a:solidFill>
                <a:latin typeface="Calibri"/>
                <a:ea typeface="Calibri"/>
                <a:cs typeface="Calibri"/>
                <a:sym typeface="Calibri"/>
              </a:rPr>
              <a:t> the Gini coefficient score </a:t>
            </a:r>
            <a:r>
              <a:rPr b="1" i="0" lang="en-US" sz="2800" u="none" cap="none" strike="noStrike">
                <a:solidFill>
                  <a:srgbClr val="000000"/>
                </a:solidFill>
                <a:latin typeface="Calibri"/>
                <a:ea typeface="Calibri"/>
                <a:cs typeface="Calibri"/>
                <a:sym typeface="Calibri"/>
              </a:rPr>
              <a:t>the greater the level of equality.</a:t>
            </a:r>
            <a:endParaRPr/>
          </a:p>
        </p:txBody>
      </p:sp>
      <p:sp>
        <p:nvSpPr>
          <p:cNvPr id="270" name="Google Shape;270;p37"/>
          <p:cNvSpPr/>
          <p:nvPr/>
        </p:nvSpPr>
        <p:spPr>
          <a:xfrm>
            <a:off x="626302" y="328635"/>
            <a:ext cx="10931359" cy="889132"/>
          </a:xfrm>
          <a:prstGeom prst="rect">
            <a:avLst/>
          </a:prstGeom>
          <a:solidFill>
            <a:srgbClr val="D4DE64"/>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4000" u="none" cap="none" strike="noStrike">
                <a:solidFill>
                  <a:schemeClr val="lt1"/>
                </a:solidFill>
                <a:latin typeface="Calibri"/>
                <a:ea typeface="Calibri"/>
                <a:cs typeface="Calibri"/>
                <a:sym typeface="Calibri"/>
              </a:rPr>
              <a:t>GINI COEFFICIENT</a:t>
            </a:r>
            <a:endParaRPr b="1" i="0" sz="3600" u="none" cap="none" strike="noStrike">
              <a:solidFill>
                <a:schemeClr val="lt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38"/>
          <p:cNvSpPr/>
          <p:nvPr/>
        </p:nvSpPr>
        <p:spPr>
          <a:xfrm>
            <a:off x="626302" y="1416205"/>
            <a:ext cx="10926362" cy="385200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spcBef>
                <a:spcPts val="0"/>
              </a:spcBef>
              <a:spcAft>
                <a:spcPts val="0"/>
              </a:spcAft>
              <a:buNone/>
            </a:pPr>
            <a:r>
              <a:rPr b="1" lang="en-US" sz="2800">
                <a:solidFill>
                  <a:srgbClr val="000000"/>
                </a:solidFill>
                <a:latin typeface="Calibri"/>
                <a:ea typeface="Calibri"/>
                <a:cs typeface="Calibri"/>
                <a:sym typeface="Calibri"/>
              </a:rPr>
              <a:t>What policies might governments do (or not do) in the long-run or short-run to increase equality?</a:t>
            </a:r>
            <a:endParaRPr/>
          </a:p>
          <a:p>
            <a:pPr indent="0" lvl="0" marL="0" marR="0" rtl="0" algn="l">
              <a:spcBef>
                <a:spcPts val="2400"/>
              </a:spcBef>
              <a:spcAft>
                <a:spcPts val="0"/>
              </a:spcAft>
              <a:buNone/>
            </a:pPr>
            <a:r>
              <a:rPr b="1" lang="en-US" sz="2800">
                <a:solidFill>
                  <a:srgbClr val="000000"/>
                </a:solidFill>
                <a:latin typeface="Calibri"/>
                <a:ea typeface="Calibri"/>
                <a:cs typeface="Calibri"/>
                <a:sym typeface="Calibri"/>
              </a:rPr>
              <a:t>Work in groups to come up with your ideas.</a:t>
            </a:r>
            <a:endParaRPr/>
          </a:p>
          <a:p>
            <a:pPr indent="0" lvl="0" marL="0" marR="0" rtl="0" algn="l">
              <a:spcBef>
                <a:spcPts val="2400"/>
              </a:spcBef>
              <a:spcAft>
                <a:spcPts val="0"/>
              </a:spcAft>
              <a:buNone/>
            </a:pPr>
            <a:r>
              <a:rPr b="1" lang="en-US" sz="2800">
                <a:solidFill>
                  <a:srgbClr val="000000"/>
                </a:solidFill>
                <a:latin typeface="Calibri"/>
                <a:ea typeface="Calibri"/>
                <a:cs typeface="Calibri"/>
                <a:sym typeface="Calibri"/>
              </a:rPr>
              <a:t>For each idea, think about why this might help, but also think about other consequences of the government doing that policy, on businesses, government finances (so taxpayers), the rest of the world, etc.</a:t>
            </a:r>
            <a:endParaRPr/>
          </a:p>
        </p:txBody>
      </p:sp>
      <p:sp>
        <p:nvSpPr>
          <p:cNvPr id="277" name="Google Shape;277;p38"/>
          <p:cNvSpPr/>
          <p:nvPr/>
        </p:nvSpPr>
        <p:spPr>
          <a:xfrm>
            <a:off x="626302" y="328635"/>
            <a:ext cx="10931359" cy="889132"/>
          </a:xfrm>
          <a:prstGeom prst="rect">
            <a:avLst/>
          </a:prstGeom>
          <a:solidFill>
            <a:srgbClr val="D4DE64"/>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4000" u="none" cap="none" strike="noStrike">
                <a:solidFill>
                  <a:schemeClr val="lt1"/>
                </a:solidFill>
                <a:latin typeface="Calibri"/>
                <a:ea typeface="Calibri"/>
                <a:cs typeface="Calibri"/>
                <a:sym typeface="Calibri"/>
              </a:rPr>
              <a:t>GINI COEFFICIENT</a:t>
            </a:r>
            <a:endParaRPr b="1" i="0" sz="3600" u="none" cap="none" strike="noStrike">
              <a:solidFill>
                <a:schemeClr val="lt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39"/>
          <p:cNvSpPr/>
          <p:nvPr/>
        </p:nvSpPr>
        <p:spPr>
          <a:xfrm>
            <a:off x="626302" y="1416205"/>
            <a:ext cx="10926362" cy="385200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spcBef>
                <a:spcPts val="0"/>
              </a:spcBef>
              <a:spcAft>
                <a:spcPts val="0"/>
              </a:spcAft>
              <a:buNone/>
            </a:pPr>
            <a:r>
              <a:rPr b="1" lang="en-US" sz="2000" u="sng">
                <a:solidFill>
                  <a:srgbClr val="000000"/>
                </a:solidFill>
                <a:latin typeface="Calibri"/>
                <a:ea typeface="Calibri"/>
                <a:cs typeface="Calibri"/>
                <a:sym typeface="Calibri"/>
              </a:rPr>
              <a:t>POSSIBLE POLICIES TO IMPROVE INEQUALITY (INCREASE EQUALITY, OR STOP GROWTH IN INEQUALITY)</a:t>
            </a:r>
            <a:endParaRPr b="1" sz="2000">
              <a:solidFill>
                <a:srgbClr val="000000"/>
              </a:solidFill>
              <a:latin typeface="Calibri"/>
              <a:ea typeface="Calibri"/>
              <a:cs typeface="Calibri"/>
              <a:sym typeface="Calibri"/>
            </a:endParaRPr>
          </a:p>
          <a:p>
            <a:pPr indent="-342900" lvl="0" marL="34290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Promote economic growth in the economy so the economy is healthy and hope that at least some of that greater productivity in the economy is shared with the least well-off.</a:t>
            </a:r>
            <a:endParaRPr/>
          </a:p>
          <a:p>
            <a:pPr indent="-342900" lvl="0" marL="34290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Reduce unemployment – a big cause of inequality (and poverty) is unemployment, so investing in training, making it less costly for employers to hire (lower minimum wage, lower legal benefits or national insurance payments, etc.), are all possible ways of trying to reduce unemployment (see all the policies for employment for ideas here).</a:t>
            </a:r>
            <a:endParaRPr/>
          </a:p>
          <a:p>
            <a:pPr indent="-342900" lvl="0" marL="34290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Progressive taxation – the more someone earns, the higher the rate of taxation on the higher income.  E.g. higher rates of income tax over different levels of earning.  </a:t>
            </a:r>
            <a:endParaRPr/>
          </a:p>
          <a:p>
            <a:pPr indent="-342900" lvl="0" marL="342900" marR="0" rtl="0" algn="l">
              <a:spcBef>
                <a:spcPts val="0"/>
              </a:spcBef>
              <a:spcAft>
                <a:spcPts val="0"/>
              </a:spcAft>
              <a:buClr>
                <a:srgbClr val="000000"/>
              </a:buClr>
              <a:buSzPts val="2000"/>
              <a:buFont typeface="Arial"/>
              <a:buChar char="•"/>
            </a:pPr>
            <a:r>
              <a:rPr b="1" lang="en-US" sz="2000">
                <a:solidFill>
                  <a:srgbClr val="000000"/>
                </a:solidFill>
                <a:latin typeface="Calibri"/>
                <a:ea typeface="Calibri"/>
                <a:cs typeface="Calibri"/>
                <a:sym typeface="Calibri"/>
              </a:rPr>
              <a:t>Increase government spending on benefits to those least well-off.  E.g. higher benefits payments, higher means-tested university grants, higher means-tested support for housing.</a:t>
            </a:r>
            <a:endParaRPr/>
          </a:p>
        </p:txBody>
      </p:sp>
      <p:sp>
        <p:nvSpPr>
          <p:cNvPr id="284" name="Google Shape;284;p39"/>
          <p:cNvSpPr/>
          <p:nvPr/>
        </p:nvSpPr>
        <p:spPr>
          <a:xfrm>
            <a:off x="626302" y="328635"/>
            <a:ext cx="10931359" cy="889132"/>
          </a:xfrm>
          <a:prstGeom prst="rect">
            <a:avLst/>
          </a:prstGeom>
          <a:solidFill>
            <a:srgbClr val="D4DE64"/>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4000" u="none" cap="none" strike="noStrike">
                <a:solidFill>
                  <a:schemeClr val="lt1"/>
                </a:solidFill>
                <a:latin typeface="Calibri"/>
                <a:ea typeface="Calibri"/>
                <a:cs typeface="Calibri"/>
                <a:sym typeface="Calibri"/>
              </a:rPr>
              <a:t>GINI COEFFICIENT</a:t>
            </a:r>
            <a:endParaRPr b="1" i="0" sz="3600" u="none" cap="none" strike="noStrike">
              <a:solidFill>
                <a:schemeClr val="lt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p40"/>
          <p:cNvSpPr/>
          <p:nvPr/>
        </p:nvSpPr>
        <p:spPr>
          <a:xfrm>
            <a:off x="626302" y="1416205"/>
            <a:ext cx="10926362" cy="385200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342900" lvl="0" marL="342900" marR="0" rtl="0" algn="l">
              <a:spcBef>
                <a:spcPts val="0"/>
              </a:spcBef>
              <a:spcAft>
                <a:spcPts val="0"/>
              </a:spcAft>
              <a:buClr>
                <a:srgbClr val="000000"/>
              </a:buClr>
              <a:buSzPts val="2400"/>
              <a:buFont typeface="Arial"/>
              <a:buChar char="•"/>
            </a:pPr>
            <a:r>
              <a:rPr b="1" lang="en-US" sz="2400">
                <a:solidFill>
                  <a:srgbClr val="000000"/>
                </a:solidFill>
                <a:latin typeface="Calibri"/>
                <a:ea typeface="Calibri"/>
                <a:cs typeface="Calibri"/>
                <a:sym typeface="Calibri"/>
              </a:rPr>
              <a:t>You have the statistics for your country.</a:t>
            </a:r>
            <a:endParaRPr/>
          </a:p>
          <a:p>
            <a:pPr indent="-342900" lvl="0" marL="342900" marR="0" rtl="0" algn="l">
              <a:spcBef>
                <a:spcPts val="0"/>
              </a:spcBef>
              <a:spcAft>
                <a:spcPts val="0"/>
              </a:spcAft>
              <a:buClr>
                <a:srgbClr val="000000"/>
              </a:buClr>
              <a:buSzPts val="2400"/>
              <a:buFont typeface="Arial"/>
              <a:buChar char="•"/>
            </a:pPr>
            <a:r>
              <a:rPr b="1" lang="en-US" sz="2400">
                <a:solidFill>
                  <a:srgbClr val="000000"/>
                </a:solidFill>
                <a:latin typeface="Calibri"/>
                <a:ea typeface="Calibri"/>
                <a:cs typeface="Calibri"/>
                <a:sym typeface="Calibri"/>
              </a:rPr>
              <a:t>You have a print-out of possible policies for these four areas.</a:t>
            </a:r>
            <a:endParaRPr/>
          </a:p>
          <a:p>
            <a:pPr indent="-342900" lvl="0" marL="342900" marR="0" rtl="0" algn="l">
              <a:spcBef>
                <a:spcPts val="0"/>
              </a:spcBef>
              <a:spcAft>
                <a:spcPts val="0"/>
              </a:spcAft>
              <a:buClr>
                <a:srgbClr val="000000"/>
              </a:buClr>
              <a:buSzPts val="2400"/>
              <a:buFont typeface="Arial"/>
              <a:buChar char="•"/>
            </a:pPr>
            <a:r>
              <a:rPr b="1" lang="en-US" sz="2400">
                <a:solidFill>
                  <a:srgbClr val="000000"/>
                </a:solidFill>
                <a:latin typeface="Calibri"/>
                <a:ea typeface="Calibri"/>
                <a:cs typeface="Calibri"/>
                <a:sym typeface="Calibri"/>
              </a:rPr>
              <a:t>You’ve considered some of the trade-offs of each policy (they all have multiple effects around government (budgets, popularity, etc.), households and companies.</a:t>
            </a:r>
            <a:endParaRPr/>
          </a:p>
          <a:p>
            <a:pPr indent="-342900" lvl="0" marL="342900" marR="0" rtl="0" algn="l">
              <a:spcBef>
                <a:spcPts val="0"/>
              </a:spcBef>
              <a:spcAft>
                <a:spcPts val="0"/>
              </a:spcAft>
              <a:buClr>
                <a:srgbClr val="000000"/>
              </a:buClr>
              <a:buSzPts val="2400"/>
              <a:buFont typeface="Arial"/>
              <a:buChar char="•"/>
            </a:pPr>
            <a:r>
              <a:rPr b="1" lang="en-US" sz="2400">
                <a:solidFill>
                  <a:srgbClr val="000000"/>
                </a:solidFill>
                <a:latin typeface="Calibri"/>
                <a:ea typeface="Calibri"/>
                <a:cs typeface="Calibri"/>
                <a:sym typeface="Calibri"/>
              </a:rPr>
              <a:t>Which policies might work for your country.  Be prepared to share with others and have your policy reviewed for its consequences!</a:t>
            </a:r>
            <a:endParaRPr b="1" sz="2400">
              <a:solidFill>
                <a:srgbClr val="000000"/>
              </a:solidFill>
              <a:latin typeface="Calibri"/>
              <a:ea typeface="Calibri"/>
              <a:cs typeface="Calibri"/>
              <a:sym typeface="Calibri"/>
            </a:endParaRPr>
          </a:p>
        </p:txBody>
      </p:sp>
      <p:sp>
        <p:nvSpPr>
          <p:cNvPr id="291" name="Google Shape;291;p40"/>
          <p:cNvSpPr/>
          <p:nvPr/>
        </p:nvSpPr>
        <p:spPr>
          <a:xfrm>
            <a:off x="626302" y="328635"/>
            <a:ext cx="10931359" cy="889132"/>
          </a:xfrm>
          <a:prstGeom prst="rect">
            <a:avLst/>
          </a:prstGeom>
          <a:solidFill>
            <a:srgbClr val="D4DE64"/>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3200" u="none" cap="none" strike="noStrike">
                <a:solidFill>
                  <a:schemeClr val="lt1"/>
                </a:solidFill>
                <a:latin typeface="Calibri"/>
                <a:ea typeface="Calibri"/>
                <a:cs typeface="Calibri"/>
                <a:sym typeface="Calibri"/>
              </a:rPr>
              <a:t>PICK A COUNTRY AND WRITE DOWN THE POLICIES YOU WOULD USE TO HELP THEM</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5"/>
          <p:cNvSpPr/>
          <p:nvPr/>
        </p:nvSpPr>
        <p:spPr>
          <a:xfrm>
            <a:off x="3000248" y="738632"/>
            <a:ext cx="6191504" cy="804672"/>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45700" lIns="180000" spcFirstLastPara="1" rIns="91425" wrap="square" tIns="45700">
            <a:noAutofit/>
          </a:bodyPr>
          <a:lstStyle/>
          <a:p>
            <a:pPr indent="0" lvl="0" marL="0" marR="0" rtl="0" algn="ctr">
              <a:lnSpc>
                <a:spcPct val="100000"/>
              </a:lnSpc>
              <a:spcBef>
                <a:spcPts val="0"/>
              </a:spcBef>
              <a:spcAft>
                <a:spcPts val="0"/>
              </a:spcAft>
              <a:buClr>
                <a:srgbClr val="FFFFFF"/>
              </a:buClr>
              <a:buSzPts val="3000"/>
              <a:buFont typeface="Arial"/>
              <a:buNone/>
            </a:pPr>
            <a:r>
              <a:rPr b="1" i="0" lang="en-US" sz="3000" u="none" cap="none" strike="noStrike">
                <a:solidFill>
                  <a:srgbClr val="FFFFFF"/>
                </a:solidFill>
                <a:latin typeface="Arial"/>
                <a:ea typeface="Arial"/>
                <a:cs typeface="Arial"/>
                <a:sym typeface="Arial"/>
              </a:rPr>
              <a:t>ECONOMICS</a:t>
            </a:r>
            <a:endParaRPr/>
          </a:p>
        </p:txBody>
      </p:sp>
      <p:sp>
        <p:nvSpPr>
          <p:cNvPr id="109" name="Google Shape;109;p15"/>
          <p:cNvSpPr/>
          <p:nvPr/>
        </p:nvSpPr>
        <p:spPr>
          <a:xfrm>
            <a:off x="1489285" y="2756404"/>
            <a:ext cx="9213431" cy="1992315"/>
          </a:xfrm>
          <a:prstGeom prst="rect">
            <a:avLst/>
          </a:prstGeom>
          <a:solidFill>
            <a:srgbClr val="902569"/>
          </a:solidFill>
          <a:ln cap="flat" cmpd="sng" w="12700">
            <a:solidFill>
              <a:srgbClr val="31538F"/>
            </a:solidFill>
            <a:prstDash val="solid"/>
            <a:miter lim="800000"/>
            <a:headEnd len="sm" w="sm" type="none"/>
            <a:tailEnd len="sm" w="sm" type="none"/>
          </a:ln>
        </p:spPr>
        <p:txBody>
          <a:bodyPr anchorCtr="0" anchor="ctr" bIns="45700" lIns="180000" spcFirstLastPara="1" rIns="180000" wrap="square" tIns="45700">
            <a:noAutofit/>
          </a:bodyPr>
          <a:lstStyle/>
          <a:p>
            <a:pPr indent="0" lvl="0" marL="0" marR="0" rtl="0" algn="ctr">
              <a:lnSpc>
                <a:spcPct val="100000"/>
              </a:lnSpc>
              <a:spcBef>
                <a:spcPts val="0"/>
              </a:spcBef>
              <a:spcAft>
                <a:spcPts val="0"/>
              </a:spcAft>
              <a:buClr>
                <a:srgbClr val="FFFFFF"/>
              </a:buClr>
              <a:buSzPts val="5600"/>
              <a:buFont typeface="Arial"/>
              <a:buNone/>
            </a:pPr>
            <a:r>
              <a:rPr b="1" i="0" lang="en-US" sz="5600" u="none" cap="none" strike="noStrike">
                <a:solidFill>
                  <a:srgbClr val="FFFFFF"/>
                </a:solidFill>
                <a:latin typeface="Arial"/>
                <a:ea typeface="Arial"/>
                <a:cs typeface="Arial"/>
                <a:sym typeface="Arial"/>
              </a:rPr>
              <a:t>ECONOMIC INDICATORS</a:t>
            </a:r>
            <a:endParaRPr b="1" i="0" sz="6000" u="none" cap="none" strike="noStrike">
              <a:solidFill>
                <a:srgbClr val="FFFFFF"/>
              </a:solidFill>
              <a:latin typeface="Arial"/>
              <a:ea typeface="Arial"/>
              <a:cs typeface="Arial"/>
              <a:sym typeface="Arial"/>
            </a:endParaRPr>
          </a:p>
        </p:txBody>
      </p:sp>
      <p:sp>
        <p:nvSpPr>
          <p:cNvPr id="110" name="Google Shape;110;p15"/>
          <p:cNvSpPr/>
          <p:nvPr/>
        </p:nvSpPr>
        <p:spPr>
          <a:xfrm>
            <a:off x="3000248" y="1543304"/>
            <a:ext cx="6191504" cy="804672"/>
          </a:xfrm>
          <a:prstGeom prst="rect">
            <a:avLst/>
          </a:prstGeom>
          <a:solidFill>
            <a:schemeClr val="accent4"/>
          </a:solidFill>
          <a:ln cap="flat" cmpd="sng" w="12700">
            <a:solidFill>
              <a:srgbClr val="31538F"/>
            </a:solidFill>
            <a:prstDash val="solid"/>
            <a:miter lim="800000"/>
            <a:headEnd len="sm" w="sm" type="none"/>
            <a:tailEnd len="sm" w="sm" type="none"/>
          </a:ln>
        </p:spPr>
        <p:txBody>
          <a:bodyPr anchorCtr="0" anchor="ctr" bIns="45700" lIns="180000" spcFirstLastPara="1" rIns="91425" wrap="square" tIns="45700">
            <a:noAutofit/>
          </a:bodyPr>
          <a:lstStyle/>
          <a:p>
            <a:pPr indent="0" lvl="0" marL="0" marR="0" rtl="0" algn="ctr">
              <a:lnSpc>
                <a:spcPct val="100000"/>
              </a:lnSpc>
              <a:spcBef>
                <a:spcPts val="0"/>
              </a:spcBef>
              <a:spcAft>
                <a:spcPts val="0"/>
              </a:spcAft>
              <a:buClr>
                <a:srgbClr val="000000"/>
              </a:buClr>
              <a:buSzPts val="3600"/>
              <a:buFont typeface="Arial"/>
              <a:buNone/>
            </a:pPr>
            <a:r>
              <a:rPr b="1" i="0" lang="en-US" sz="3600" u="none" cap="none" strike="noStrike">
                <a:solidFill>
                  <a:srgbClr val="000000"/>
                </a:solidFill>
                <a:latin typeface="Arial"/>
                <a:ea typeface="Arial"/>
                <a:cs typeface="Arial"/>
                <a:sym typeface="Arial"/>
              </a:rPr>
              <a:t>DATA TRUMPS ACTIVITY</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alpha val="0"/>
          </a:schemeClr>
        </a:solidFill>
      </p:bgPr>
    </p:bg>
    <p:spTree>
      <p:nvGrpSpPr>
        <p:cNvPr id="115" name="Shape 115"/>
        <p:cNvGrpSpPr/>
        <p:nvPr/>
      </p:nvGrpSpPr>
      <p:grpSpPr>
        <a:xfrm>
          <a:off x="0" y="0"/>
          <a:ext cx="0" cy="0"/>
          <a:chOff x="0" y="0"/>
          <a:chExt cx="0" cy="0"/>
        </a:xfrm>
      </p:grpSpPr>
      <p:sp>
        <p:nvSpPr>
          <p:cNvPr id="116" name="Google Shape;116;p16"/>
          <p:cNvSpPr/>
          <p:nvPr/>
        </p:nvSpPr>
        <p:spPr>
          <a:xfrm>
            <a:off x="626302" y="1416205"/>
            <a:ext cx="10926362" cy="3097840"/>
          </a:xfrm>
          <a:prstGeom prst="rect">
            <a:avLst/>
          </a:prstGeom>
          <a:solidFill>
            <a:schemeClr val="lt1"/>
          </a:solidFill>
          <a:ln>
            <a:noFill/>
          </a:ln>
        </p:spPr>
        <p:txBody>
          <a:bodyPr anchorCtr="0" anchor="ctr" bIns="216000" lIns="216000" spcFirstLastPara="1" rIns="216000" wrap="square" tIns="216000">
            <a:noAutofit/>
          </a:bodyPr>
          <a:lstStyle/>
          <a:p>
            <a:pPr indent="0" lvl="0" marL="0" marR="0" rtl="0" algn="l">
              <a:lnSpc>
                <a:spcPct val="100000"/>
              </a:lnSpc>
              <a:spcBef>
                <a:spcPts val="0"/>
              </a:spcBef>
              <a:spcAft>
                <a:spcPts val="0"/>
              </a:spcAft>
              <a:buNone/>
            </a:pPr>
            <a:r>
              <a:rPr b="1" i="0" lang="en-US" sz="4000" u="none" cap="none" strike="noStrike">
                <a:solidFill>
                  <a:srgbClr val="000000"/>
                </a:solidFill>
                <a:latin typeface="Calibri"/>
                <a:ea typeface="Calibri"/>
                <a:cs typeface="Calibri"/>
                <a:sym typeface="Calibri"/>
              </a:rPr>
              <a:t>Economists use a number of measurements to determine the relative performance of one economy compared to another…</a:t>
            </a:r>
            <a:endParaRPr/>
          </a:p>
        </p:txBody>
      </p:sp>
      <p:sp>
        <p:nvSpPr>
          <p:cNvPr id="117" name="Google Shape;117;p16"/>
          <p:cNvSpPr/>
          <p:nvPr/>
        </p:nvSpPr>
        <p:spPr>
          <a:xfrm>
            <a:off x="626302" y="328635"/>
            <a:ext cx="10931359" cy="889132"/>
          </a:xfrm>
          <a:prstGeom prst="rect">
            <a:avLst/>
          </a:prstGeom>
          <a:solidFill>
            <a:srgbClr val="902569"/>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Calibri"/>
              <a:buNone/>
            </a:pPr>
            <a:r>
              <a:rPr b="1" i="0" lang="en-US" sz="4000" u="none" cap="none" strike="noStrike">
                <a:solidFill>
                  <a:srgbClr val="FFFFFF"/>
                </a:solidFill>
                <a:latin typeface="Calibri"/>
                <a:ea typeface="Calibri"/>
                <a:cs typeface="Calibri"/>
                <a:sym typeface="Calibri"/>
              </a:rPr>
              <a:t>ECONOMIC INDICATORS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7"/>
          <p:cNvSpPr/>
          <p:nvPr/>
        </p:nvSpPr>
        <p:spPr>
          <a:xfrm>
            <a:off x="626302" y="1416205"/>
            <a:ext cx="10926362" cy="309784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lnSpc>
                <a:spcPct val="100000"/>
              </a:lnSpc>
              <a:spcBef>
                <a:spcPts val="0"/>
              </a:spcBef>
              <a:spcAft>
                <a:spcPts val="0"/>
              </a:spcAft>
              <a:buNone/>
            </a:pPr>
            <a:r>
              <a:rPr b="1" i="0" lang="en-US" sz="3200" u="none" cap="none" strike="noStrike">
                <a:solidFill>
                  <a:srgbClr val="000000"/>
                </a:solidFill>
                <a:latin typeface="Calibri"/>
                <a:ea typeface="Calibri"/>
                <a:cs typeface="Calibri"/>
                <a:sym typeface="Calibri"/>
              </a:rPr>
              <a:t>For this activity we will use the following measures:</a:t>
            </a:r>
            <a:endParaRPr/>
          </a:p>
          <a:p>
            <a:pPr indent="-571500" lvl="0" marL="571500" marR="0" rtl="0" algn="l">
              <a:lnSpc>
                <a:spcPct val="100000"/>
              </a:lnSpc>
              <a:spcBef>
                <a:spcPts val="1200"/>
              </a:spcBef>
              <a:spcAft>
                <a:spcPts val="0"/>
              </a:spcAft>
              <a:buClr>
                <a:srgbClr val="BF1522"/>
              </a:buClr>
              <a:buSzPts val="4400"/>
              <a:buFont typeface="Arial"/>
              <a:buChar char="•"/>
            </a:pPr>
            <a:r>
              <a:rPr b="1" lang="en-US" sz="4400">
                <a:solidFill>
                  <a:srgbClr val="BF1522"/>
                </a:solidFill>
                <a:latin typeface="Calibri"/>
                <a:ea typeface="Calibri"/>
                <a:cs typeface="Calibri"/>
                <a:sym typeface="Calibri"/>
              </a:rPr>
              <a:t>GDP per head of population</a:t>
            </a:r>
            <a:endParaRPr/>
          </a:p>
          <a:p>
            <a:pPr indent="-571500" lvl="0" marL="571500" marR="0" rtl="0" algn="l">
              <a:lnSpc>
                <a:spcPct val="100000"/>
              </a:lnSpc>
              <a:spcBef>
                <a:spcPts val="0"/>
              </a:spcBef>
              <a:spcAft>
                <a:spcPts val="0"/>
              </a:spcAft>
              <a:buClr>
                <a:srgbClr val="F9B234"/>
              </a:buClr>
              <a:buSzPts val="4400"/>
              <a:buFont typeface="Arial"/>
              <a:buChar char="•"/>
            </a:pPr>
            <a:r>
              <a:rPr b="1" i="0" lang="en-US" sz="4400" u="none" cap="none" strike="noStrike">
                <a:solidFill>
                  <a:srgbClr val="F9B234"/>
                </a:solidFill>
                <a:latin typeface="Calibri"/>
                <a:ea typeface="Calibri"/>
                <a:cs typeface="Calibri"/>
                <a:sym typeface="Calibri"/>
              </a:rPr>
              <a:t>Inflation</a:t>
            </a:r>
            <a:endParaRPr/>
          </a:p>
          <a:p>
            <a:pPr indent="-571500" lvl="0" marL="571500" marR="0" rtl="0" algn="l">
              <a:lnSpc>
                <a:spcPct val="100000"/>
              </a:lnSpc>
              <a:spcBef>
                <a:spcPts val="0"/>
              </a:spcBef>
              <a:spcAft>
                <a:spcPts val="0"/>
              </a:spcAft>
              <a:buClr>
                <a:srgbClr val="00B1C3"/>
              </a:buClr>
              <a:buSzPts val="4400"/>
              <a:buFont typeface="Arial"/>
              <a:buChar char="•"/>
            </a:pPr>
            <a:r>
              <a:rPr b="1" lang="en-US" sz="4400">
                <a:solidFill>
                  <a:srgbClr val="00B1C3"/>
                </a:solidFill>
                <a:latin typeface="Calibri"/>
                <a:ea typeface="Calibri"/>
                <a:cs typeface="Calibri"/>
                <a:sym typeface="Calibri"/>
              </a:rPr>
              <a:t>Unemployment</a:t>
            </a:r>
            <a:endParaRPr/>
          </a:p>
          <a:p>
            <a:pPr indent="-571500" lvl="0" marL="571500" marR="0" rtl="0" algn="l">
              <a:lnSpc>
                <a:spcPct val="100000"/>
              </a:lnSpc>
              <a:spcBef>
                <a:spcPts val="0"/>
              </a:spcBef>
              <a:spcAft>
                <a:spcPts val="0"/>
              </a:spcAft>
              <a:buClr>
                <a:srgbClr val="D4DE64"/>
              </a:buClr>
              <a:buSzPts val="4400"/>
              <a:buFont typeface="Arial"/>
              <a:buChar char="•"/>
            </a:pPr>
            <a:r>
              <a:rPr b="1" i="0" lang="en-US" sz="4400" u="none" cap="none" strike="noStrike">
                <a:solidFill>
                  <a:srgbClr val="D4DE64"/>
                </a:solidFill>
                <a:latin typeface="Calibri"/>
                <a:ea typeface="Calibri"/>
                <a:cs typeface="Calibri"/>
                <a:sym typeface="Calibri"/>
              </a:rPr>
              <a:t>Gini coefficient</a:t>
            </a:r>
            <a:endParaRPr b="1" i="0" sz="4000" u="none" cap="none" strike="noStrike">
              <a:solidFill>
                <a:srgbClr val="000000"/>
              </a:solidFill>
              <a:latin typeface="Calibri"/>
              <a:ea typeface="Calibri"/>
              <a:cs typeface="Calibri"/>
              <a:sym typeface="Calibri"/>
            </a:endParaRPr>
          </a:p>
        </p:txBody>
      </p:sp>
      <p:sp>
        <p:nvSpPr>
          <p:cNvPr id="124" name="Google Shape;124;p17"/>
          <p:cNvSpPr/>
          <p:nvPr/>
        </p:nvSpPr>
        <p:spPr>
          <a:xfrm>
            <a:off x="626302" y="328635"/>
            <a:ext cx="10931359" cy="889132"/>
          </a:xfrm>
          <a:prstGeom prst="rect">
            <a:avLst/>
          </a:prstGeom>
          <a:solidFill>
            <a:srgbClr val="902569"/>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Calibri"/>
              <a:buNone/>
            </a:pPr>
            <a:r>
              <a:rPr b="1" i="0" lang="en-US" sz="4000" u="none" cap="none" strike="noStrike">
                <a:solidFill>
                  <a:srgbClr val="FFFFFF"/>
                </a:solidFill>
                <a:latin typeface="Calibri"/>
                <a:ea typeface="Calibri"/>
                <a:cs typeface="Calibri"/>
                <a:sym typeface="Calibri"/>
              </a:rPr>
              <a:t>ECONOMIC INDICATORS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8"/>
          <p:cNvSpPr/>
          <p:nvPr/>
        </p:nvSpPr>
        <p:spPr>
          <a:xfrm>
            <a:off x="632819" y="1413365"/>
            <a:ext cx="6838639" cy="3097840"/>
          </a:xfrm>
          <a:prstGeom prst="rect">
            <a:avLst/>
          </a:prstGeom>
          <a:solidFill>
            <a:schemeClr val="lt1"/>
          </a:solidFill>
          <a:ln>
            <a:noFill/>
          </a:ln>
        </p:spPr>
        <p:txBody>
          <a:bodyPr anchorCtr="0" anchor="ctr" bIns="216000" lIns="216000" spcFirstLastPara="1" rIns="216000" wrap="square" tIns="216000">
            <a:noAutofit/>
          </a:bodyPr>
          <a:lstStyle/>
          <a:p>
            <a:pPr indent="0" lvl="0" marL="0" marR="0" rtl="0" algn="l">
              <a:lnSpc>
                <a:spcPct val="100000"/>
              </a:lnSpc>
              <a:spcBef>
                <a:spcPts val="0"/>
              </a:spcBef>
              <a:spcAft>
                <a:spcPts val="0"/>
              </a:spcAft>
              <a:buNone/>
            </a:pPr>
            <a:r>
              <a:rPr b="1" i="0" lang="en-US" sz="4000" u="none" cap="none" strike="noStrike">
                <a:solidFill>
                  <a:srgbClr val="000000"/>
                </a:solidFill>
                <a:latin typeface="Calibri"/>
                <a:ea typeface="Calibri"/>
                <a:cs typeface="Calibri"/>
                <a:sym typeface="Calibri"/>
              </a:rPr>
              <a:t>We are about to play ‘Data Trumps’.  You will compete in pairs.  The objective of the game is to win all of your opponents ‘Data Trump’ cards</a:t>
            </a:r>
            <a:endParaRPr/>
          </a:p>
        </p:txBody>
      </p:sp>
      <p:sp>
        <p:nvSpPr>
          <p:cNvPr id="131" name="Google Shape;131;p18"/>
          <p:cNvSpPr/>
          <p:nvPr/>
        </p:nvSpPr>
        <p:spPr>
          <a:xfrm>
            <a:off x="626302" y="328635"/>
            <a:ext cx="10931359" cy="889132"/>
          </a:xfrm>
          <a:prstGeom prst="rect">
            <a:avLst/>
          </a:prstGeom>
          <a:solidFill>
            <a:srgbClr val="902569"/>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Calibri"/>
              <a:buNone/>
            </a:pPr>
            <a:r>
              <a:rPr b="1" i="0" lang="en-US" sz="4000" u="none" cap="none" strike="noStrike">
                <a:solidFill>
                  <a:srgbClr val="FFFFFF"/>
                </a:solidFill>
                <a:latin typeface="Calibri"/>
                <a:ea typeface="Calibri"/>
                <a:cs typeface="Calibri"/>
                <a:sym typeface="Calibri"/>
              </a:rPr>
              <a:t>DATA TRUMPS ACTIVITY</a:t>
            </a:r>
            <a:endParaRPr/>
          </a:p>
        </p:txBody>
      </p:sp>
      <p:grpSp>
        <p:nvGrpSpPr>
          <p:cNvPr id="132" name="Google Shape;132;p18"/>
          <p:cNvGrpSpPr/>
          <p:nvPr/>
        </p:nvGrpSpPr>
        <p:grpSpPr>
          <a:xfrm>
            <a:off x="7681948" y="1731105"/>
            <a:ext cx="3544429" cy="3081705"/>
            <a:chOff x="7375219" y="3339986"/>
            <a:chExt cx="3544429" cy="3081705"/>
          </a:xfrm>
        </p:grpSpPr>
        <p:pic>
          <p:nvPicPr>
            <p:cNvPr descr="Graphical user interface, application, table&#10;&#10;Description automatically generated" id="133" name="Google Shape;133;p18"/>
            <p:cNvPicPr preferRelativeResize="0"/>
            <p:nvPr/>
          </p:nvPicPr>
          <p:blipFill rotWithShape="1">
            <a:blip r:embed="rId3">
              <a:alphaModFix/>
            </a:blip>
            <a:srcRect b="0" l="0" r="0" t="0"/>
            <a:stretch/>
          </p:blipFill>
          <p:spPr>
            <a:xfrm>
              <a:off x="9386182" y="4697961"/>
              <a:ext cx="1533466" cy="1723730"/>
            </a:xfrm>
            <a:prstGeom prst="rect">
              <a:avLst/>
            </a:prstGeom>
            <a:noFill/>
            <a:ln cap="flat" cmpd="sng" w="28575">
              <a:solidFill>
                <a:schemeClr val="dk1"/>
              </a:solidFill>
              <a:prstDash val="solid"/>
              <a:round/>
              <a:headEnd len="sm" w="sm" type="none"/>
              <a:tailEnd len="sm" w="sm" type="none"/>
            </a:ln>
          </p:spPr>
        </p:pic>
        <p:pic>
          <p:nvPicPr>
            <p:cNvPr descr="Graphical user interface, application, table&#10;&#10;Description automatically generated" id="134" name="Google Shape;134;p18"/>
            <p:cNvPicPr preferRelativeResize="0"/>
            <p:nvPr/>
          </p:nvPicPr>
          <p:blipFill rotWithShape="1">
            <a:blip r:embed="rId4">
              <a:alphaModFix/>
            </a:blip>
            <a:srcRect b="2160" l="1031" r="69693" t="51132"/>
            <a:stretch/>
          </p:blipFill>
          <p:spPr>
            <a:xfrm>
              <a:off x="8729013" y="4263550"/>
              <a:ext cx="1536457" cy="1696359"/>
            </a:xfrm>
            <a:prstGeom prst="rect">
              <a:avLst/>
            </a:prstGeom>
            <a:noFill/>
            <a:ln cap="flat" cmpd="sng" w="28575">
              <a:solidFill>
                <a:schemeClr val="dk1"/>
              </a:solidFill>
              <a:prstDash val="solid"/>
              <a:round/>
              <a:headEnd len="sm" w="sm" type="none"/>
              <a:tailEnd len="sm" w="sm" type="none"/>
            </a:ln>
          </p:spPr>
        </p:pic>
        <p:pic>
          <p:nvPicPr>
            <p:cNvPr descr="Graphical user interface, application, table&#10;&#10;Description automatically generated" id="135" name="Google Shape;135;p18"/>
            <p:cNvPicPr preferRelativeResize="0"/>
            <p:nvPr/>
          </p:nvPicPr>
          <p:blipFill rotWithShape="1">
            <a:blip r:embed="rId5">
              <a:alphaModFix/>
            </a:blip>
            <a:srcRect b="0" l="0" r="0" t="0"/>
            <a:stretch/>
          </p:blipFill>
          <p:spPr>
            <a:xfrm>
              <a:off x="8052116" y="3801768"/>
              <a:ext cx="1556184" cy="1723730"/>
            </a:xfrm>
            <a:prstGeom prst="rect">
              <a:avLst/>
            </a:prstGeom>
            <a:noFill/>
            <a:ln cap="flat" cmpd="sng" w="28575">
              <a:solidFill>
                <a:schemeClr val="dk1"/>
              </a:solidFill>
              <a:prstDash val="solid"/>
              <a:round/>
              <a:headEnd len="sm" w="sm" type="none"/>
              <a:tailEnd len="sm" w="sm" type="none"/>
            </a:ln>
          </p:spPr>
        </p:pic>
        <p:pic>
          <p:nvPicPr>
            <p:cNvPr descr="Graphical user interface, application, table&#10;&#10;Description automatically generated" id="136" name="Google Shape;136;p18"/>
            <p:cNvPicPr preferRelativeResize="0"/>
            <p:nvPr/>
          </p:nvPicPr>
          <p:blipFill rotWithShape="1">
            <a:blip r:embed="rId6">
              <a:alphaModFix/>
            </a:blip>
            <a:srcRect b="0" l="0" r="0" t="0"/>
            <a:stretch/>
          </p:blipFill>
          <p:spPr>
            <a:xfrm>
              <a:off x="7375219" y="3339986"/>
              <a:ext cx="1556184" cy="1723730"/>
            </a:xfrm>
            <a:prstGeom prst="rect">
              <a:avLst/>
            </a:prstGeom>
            <a:noFill/>
            <a:ln cap="flat" cmpd="sng" w="28575">
              <a:solidFill>
                <a:schemeClr val="dk1"/>
              </a:solidFill>
              <a:prstDash val="solid"/>
              <a:round/>
              <a:headEnd len="sm" w="sm" type="none"/>
              <a:tailEnd len="sm" w="sm" type="none"/>
            </a:ln>
          </p:spPr>
        </p:pic>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9"/>
          <p:cNvSpPr/>
          <p:nvPr/>
        </p:nvSpPr>
        <p:spPr>
          <a:xfrm>
            <a:off x="632819" y="1413364"/>
            <a:ext cx="10924842" cy="5236291"/>
          </a:xfrm>
          <a:prstGeom prst="rect">
            <a:avLst/>
          </a:prstGeom>
          <a:solidFill>
            <a:schemeClr val="lt1"/>
          </a:solidFill>
          <a:ln cap="flat" cmpd="sng" w="12700">
            <a:solidFill>
              <a:schemeClr val="dk1"/>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216000" lIns="216000" spcFirstLastPara="1" rIns="216000" wrap="square" tIns="216000">
            <a:noAutofit/>
          </a:bodyPr>
          <a:lstStyle/>
          <a:p>
            <a:pPr indent="0" lvl="0" marL="0" marR="0" rtl="0" algn="l">
              <a:lnSpc>
                <a:spcPct val="100000"/>
              </a:lnSpc>
              <a:spcBef>
                <a:spcPts val="0"/>
              </a:spcBef>
              <a:spcAft>
                <a:spcPts val="0"/>
              </a:spcAft>
              <a:buNone/>
            </a:pPr>
            <a:r>
              <a:rPr b="1" i="0" lang="en-US" sz="2800" u="none" cap="none" strike="noStrike">
                <a:solidFill>
                  <a:srgbClr val="000000"/>
                </a:solidFill>
                <a:latin typeface="Calibri"/>
                <a:ea typeface="Calibri"/>
                <a:cs typeface="Calibri"/>
                <a:sym typeface="Calibri"/>
              </a:rPr>
              <a:t>How to play:</a:t>
            </a:r>
            <a:endParaRPr/>
          </a:p>
          <a:p>
            <a:pPr indent="-571500" lvl="0" marL="571500" marR="0" rtl="0" algn="l">
              <a:lnSpc>
                <a:spcPct val="100000"/>
              </a:lnSpc>
              <a:spcBef>
                <a:spcPts val="0"/>
              </a:spcBef>
              <a:spcAft>
                <a:spcPts val="0"/>
              </a:spcAft>
              <a:buClr>
                <a:srgbClr val="000000"/>
              </a:buClr>
              <a:buSzPts val="2400"/>
              <a:buFont typeface="Arial"/>
              <a:buChar char="•"/>
            </a:pPr>
            <a:r>
              <a:rPr b="1" lang="en-US" sz="2400">
                <a:solidFill>
                  <a:srgbClr val="000000"/>
                </a:solidFill>
                <a:latin typeface="Calibri"/>
                <a:ea typeface="Calibri"/>
                <a:cs typeface="Calibri"/>
                <a:sym typeface="Calibri"/>
              </a:rPr>
              <a:t>Shuffle the pack of 24 cards</a:t>
            </a:r>
            <a:endParaRPr/>
          </a:p>
          <a:p>
            <a:pPr indent="-571500" lvl="0" marL="571500" marR="0" rtl="0" algn="l">
              <a:lnSpc>
                <a:spcPct val="100000"/>
              </a:lnSpc>
              <a:spcBef>
                <a:spcPts val="0"/>
              </a:spcBef>
              <a:spcAft>
                <a:spcPts val="0"/>
              </a:spcAft>
              <a:buClr>
                <a:srgbClr val="000000"/>
              </a:buClr>
              <a:buSzPts val="2400"/>
              <a:buFont typeface="Arial"/>
              <a:buChar char="•"/>
            </a:pPr>
            <a:r>
              <a:rPr b="1" i="0" lang="en-US" sz="2400" u="none" cap="none" strike="noStrike">
                <a:solidFill>
                  <a:srgbClr val="000000"/>
                </a:solidFill>
                <a:latin typeface="Calibri"/>
                <a:ea typeface="Calibri"/>
                <a:cs typeface="Calibri"/>
                <a:sym typeface="Calibri"/>
              </a:rPr>
              <a:t>Face down, share the pack out so that each player has 12 cards</a:t>
            </a:r>
            <a:endParaRPr/>
          </a:p>
          <a:p>
            <a:pPr indent="-571500" lvl="0" marL="571500" marR="0" rtl="0" algn="l">
              <a:lnSpc>
                <a:spcPct val="100000"/>
              </a:lnSpc>
              <a:spcBef>
                <a:spcPts val="0"/>
              </a:spcBef>
              <a:spcAft>
                <a:spcPts val="0"/>
              </a:spcAft>
              <a:buClr>
                <a:srgbClr val="000000"/>
              </a:buClr>
              <a:buSzPts val="2400"/>
              <a:buFont typeface="Arial"/>
              <a:buChar char="•"/>
            </a:pPr>
            <a:r>
              <a:rPr b="1" lang="en-US" sz="2400">
                <a:solidFill>
                  <a:srgbClr val="000000"/>
                </a:solidFill>
                <a:latin typeface="Calibri"/>
                <a:ea typeface="Calibri"/>
                <a:cs typeface="Calibri"/>
                <a:sym typeface="Calibri"/>
              </a:rPr>
              <a:t>Elect a player to ‘go first’</a:t>
            </a:r>
            <a:endParaRPr/>
          </a:p>
          <a:p>
            <a:pPr indent="-571500" lvl="0" marL="571500" marR="0" rtl="0" algn="l">
              <a:lnSpc>
                <a:spcPct val="100000"/>
              </a:lnSpc>
              <a:spcBef>
                <a:spcPts val="0"/>
              </a:spcBef>
              <a:spcAft>
                <a:spcPts val="0"/>
              </a:spcAft>
              <a:buClr>
                <a:srgbClr val="000000"/>
              </a:buClr>
              <a:buSzPts val="2400"/>
              <a:buFont typeface="Arial"/>
              <a:buChar char="•"/>
            </a:pPr>
            <a:r>
              <a:rPr b="1" i="0" lang="en-US" sz="2400" u="none" cap="none" strike="noStrike">
                <a:solidFill>
                  <a:srgbClr val="000000"/>
                </a:solidFill>
                <a:latin typeface="Calibri"/>
                <a:ea typeface="Calibri"/>
                <a:cs typeface="Calibri"/>
                <a:sym typeface="Calibri"/>
              </a:rPr>
              <a:t>Each player should look at their pack ‘face on’ so that they can see the data on the first card but hiding the information from their opponent</a:t>
            </a:r>
            <a:endParaRPr/>
          </a:p>
          <a:p>
            <a:pPr indent="-571500" lvl="0" marL="571500" marR="0" rtl="0" algn="l">
              <a:lnSpc>
                <a:spcPct val="100000"/>
              </a:lnSpc>
              <a:spcBef>
                <a:spcPts val="0"/>
              </a:spcBef>
              <a:spcAft>
                <a:spcPts val="0"/>
              </a:spcAft>
              <a:buClr>
                <a:srgbClr val="000000"/>
              </a:buClr>
              <a:buSzPts val="2400"/>
              <a:buFont typeface="Arial"/>
              <a:buChar char="•"/>
            </a:pPr>
            <a:r>
              <a:rPr b="1" lang="en-US" sz="2400">
                <a:solidFill>
                  <a:srgbClr val="000000"/>
                </a:solidFill>
                <a:latin typeface="Calibri"/>
                <a:ea typeface="Calibri"/>
                <a:cs typeface="Calibri"/>
                <a:sym typeface="Calibri"/>
              </a:rPr>
              <a:t>The player who starts attempts to ‘win’ their opponent's card by calling out ONE superior piece of data (e.g. a higher GDP per head).  Cards that have been won should be placed at the back of the winners’ pack.  Whoever has the ‘superior’ piece of data wins the round</a:t>
            </a:r>
            <a:endParaRPr/>
          </a:p>
          <a:p>
            <a:pPr indent="-571500" lvl="0" marL="571500" marR="0" rtl="0" algn="l">
              <a:lnSpc>
                <a:spcPct val="100000"/>
              </a:lnSpc>
              <a:spcBef>
                <a:spcPts val="0"/>
              </a:spcBef>
              <a:spcAft>
                <a:spcPts val="0"/>
              </a:spcAft>
              <a:buClr>
                <a:srgbClr val="000000"/>
              </a:buClr>
              <a:buSzPts val="2400"/>
              <a:buFont typeface="Arial"/>
              <a:buChar char="•"/>
            </a:pPr>
            <a:r>
              <a:rPr b="1" i="0" lang="en-US" sz="2400" u="none" cap="none" strike="noStrike">
                <a:solidFill>
                  <a:srgbClr val="000000"/>
                </a:solidFill>
                <a:latin typeface="Calibri"/>
                <a:ea typeface="Calibri"/>
                <a:cs typeface="Calibri"/>
                <a:sym typeface="Calibri"/>
              </a:rPr>
              <a:t>Who</a:t>
            </a:r>
            <a:r>
              <a:rPr b="1" lang="en-US" sz="2400">
                <a:solidFill>
                  <a:srgbClr val="000000"/>
                </a:solidFill>
                <a:latin typeface="Calibri"/>
                <a:ea typeface="Calibri"/>
                <a:cs typeface="Calibri"/>
                <a:sym typeface="Calibri"/>
              </a:rPr>
              <a:t>ever wins the round will call out the next piece of data</a:t>
            </a:r>
            <a:endParaRPr/>
          </a:p>
          <a:p>
            <a:pPr indent="-571500" lvl="0" marL="571500" marR="0" rtl="0" algn="l">
              <a:lnSpc>
                <a:spcPct val="100000"/>
              </a:lnSpc>
              <a:spcBef>
                <a:spcPts val="0"/>
              </a:spcBef>
              <a:spcAft>
                <a:spcPts val="0"/>
              </a:spcAft>
              <a:buClr>
                <a:srgbClr val="000000"/>
              </a:buClr>
              <a:buSzPts val="2400"/>
              <a:buFont typeface="Arial"/>
              <a:buChar char="•"/>
            </a:pPr>
            <a:r>
              <a:rPr b="1" i="0" lang="en-US" sz="2400" u="none" cap="none" strike="noStrike">
                <a:solidFill>
                  <a:srgbClr val="000000"/>
                </a:solidFill>
                <a:latin typeface="Calibri"/>
                <a:ea typeface="Calibri"/>
                <a:cs typeface="Calibri"/>
                <a:sym typeface="Calibri"/>
              </a:rPr>
              <a:t>Keep going until one person has won all of the cards!</a:t>
            </a:r>
            <a:endParaRPr/>
          </a:p>
        </p:txBody>
      </p:sp>
      <p:sp>
        <p:nvSpPr>
          <p:cNvPr id="143" name="Google Shape;143;p19"/>
          <p:cNvSpPr/>
          <p:nvPr/>
        </p:nvSpPr>
        <p:spPr>
          <a:xfrm>
            <a:off x="626302" y="328635"/>
            <a:ext cx="10931359" cy="889132"/>
          </a:xfrm>
          <a:prstGeom prst="rect">
            <a:avLst/>
          </a:prstGeom>
          <a:solidFill>
            <a:srgbClr val="902569"/>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Calibri"/>
              <a:buNone/>
            </a:pPr>
            <a:r>
              <a:rPr b="1" i="0" lang="en-US" sz="4000" u="none" cap="none" strike="noStrike">
                <a:solidFill>
                  <a:srgbClr val="FFFFFF"/>
                </a:solidFill>
                <a:latin typeface="Calibri"/>
                <a:ea typeface="Calibri"/>
                <a:cs typeface="Calibri"/>
                <a:sym typeface="Calibri"/>
              </a:rPr>
              <a:t>DATA TRUMPS ACTIVITY</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0"/>
          <p:cNvSpPr/>
          <p:nvPr/>
        </p:nvSpPr>
        <p:spPr>
          <a:xfrm>
            <a:off x="626302" y="1416205"/>
            <a:ext cx="10926362" cy="309784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571500" lvl="0" marL="571500" marR="0" rtl="0" algn="l">
              <a:lnSpc>
                <a:spcPct val="100000"/>
              </a:lnSpc>
              <a:spcBef>
                <a:spcPts val="0"/>
              </a:spcBef>
              <a:spcAft>
                <a:spcPts val="0"/>
              </a:spcAft>
              <a:buClr>
                <a:srgbClr val="BF1522"/>
              </a:buClr>
              <a:buSzPts val="3600"/>
              <a:buFont typeface="Arial"/>
              <a:buChar char="•"/>
            </a:pPr>
            <a:r>
              <a:rPr b="1" lang="en-US" sz="3600">
                <a:solidFill>
                  <a:srgbClr val="BF1522"/>
                </a:solidFill>
                <a:latin typeface="Calibri"/>
                <a:ea typeface="Calibri"/>
                <a:cs typeface="Calibri"/>
                <a:sym typeface="Calibri"/>
              </a:rPr>
              <a:t>GDP per head of population (higher number wins)</a:t>
            </a:r>
            <a:endParaRPr/>
          </a:p>
          <a:p>
            <a:pPr indent="-571500" lvl="0" marL="571500" marR="0" rtl="0" algn="l">
              <a:lnSpc>
                <a:spcPct val="100000"/>
              </a:lnSpc>
              <a:spcBef>
                <a:spcPts val="0"/>
              </a:spcBef>
              <a:spcAft>
                <a:spcPts val="0"/>
              </a:spcAft>
              <a:buClr>
                <a:srgbClr val="F9B234"/>
              </a:buClr>
              <a:buSzPts val="3600"/>
              <a:buFont typeface="Arial"/>
              <a:buChar char="•"/>
            </a:pPr>
            <a:r>
              <a:rPr b="1" i="0" lang="en-US" sz="3600" u="none" cap="none" strike="noStrike">
                <a:solidFill>
                  <a:srgbClr val="F9B234"/>
                </a:solidFill>
                <a:latin typeface="Calibri"/>
                <a:ea typeface="Calibri"/>
                <a:cs typeface="Calibri"/>
                <a:sym typeface="Calibri"/>
              </a:rPr>
              <a:t>Inflation (lower number wins)</a:t>
            </a:r>
            <a:endParaRPr/>
          </a:p>
          <a:p>
            <a:pPr indent="-571500" lvl="0" marL="571500" marR="0" rtl="0" algn="l">
              <a:spcBef>
                <a:spcPts val="0"/>
              </a:spcBef>
              <a:spcAft>
                <a:spcPts val="0"/>
              </a:spcAft>
              <a:buClr>
                <a:srgbClr val="00B1C3"/>
              </a:buClr>
              <a:buSzPts val="3600"/>
              <a:buFont typeface="Arial"/>
              <a:buChar char="•"/>
            </a:pPr>
            <a:r>
              <a:rPr b="1" lang="en-US" sz="3600">
                <a:solidFill>
                  <a:srgbClr val="00B1C3"/>
                </a:solidFill>
                <a:latin typeface="Calibri"/>
                <a:ea typeface="Calibri"/>
                <a:cs typeface="Calibri"/>
                <a:sym typeface="Calibri"/>
              </a:rPr>
              <a:t>Unemployment </a:t>
            </a:r>
            <a:r>
              <a:rPr b="1" i="0" lang="en-US" sz="3600" u="none" cap="none" strike="noStrike">
                <a:solidFill>
                  <a:srgbClr val="00B1C3"/>
                </a:solidFill>
                <a:latin typeface="Calibri"/>
                <a:ea typeface="Calibri"/>
                <a:cs typeface="Calibri"/>
                <a:sym typeface="Calibri"/>
              </a:rPr>
              <a:t>(lower number wins)</a:t>
            </a:r>
            <a:endParaRPr b="1" sz="3600">
              <a:solidFill>
                <a:srgbClr val="00B1C3"/>
              </a:solidFill>
              <a:latin typeface="Calibri"/>
              <a:ea typeface="Calibri"/>
              <a:cs typeface="Calibri"/>
              <a:sym typeface="Calibri"/>
            </a:endParaRPr>
          </a:p>
          <a:p>
            <a:pPr indent="-571500" lvl="0" marL="571500" marR="0" rtl="0" algn="l">
              <a:spcBef>
                <a:spcPts val="0"/>
              </a:spcBef>
              <a:spcAft>
                <a:spcPts val="0"/>
              </a:spcAft>
              <a:buClr>
                <a:srgbClr val="D4DE64"/>
              </a:buClr>
              <a:buSzPts val="3600"/>
              <a:buFont typeface="Arial"/>
              <a:buChar char="•"/>
            </a:pPr>
            <a:r>
              <a:rPr b="1" i="0" lang="en-US" sz="3600" u="none" cap="none" strike="noStrike">
                <a:solidFill>
                  <a:srgbClr val="D4DE64"/>
                </a:solidFill>
                <a:latin typeface="Calibri"/>
                <a:ea typeface="Calibri"/>
                <a:cs typeface="Calibri"/>
                <a:sym typeface="Calibri"/>
              </a:rPr>
              <a:t>Gini coefficient (lower number wins)</a:t>
            </a:r>
            <a:endParaRPr/>
          </a:p>
        </p:txBody>
      </p:sp>
      <p:sp>
        <p:nvSpPr>
          <p:cNvPr id="150" name="Google Shape;150;p20"/>
          <p:cNvSpPr/>
          <p:nvPr/>
        </p:nvSpPr>
        <p:spPr>
          <a:xfrm>
            <a:off x="626302" y="328635"/>
            <a:ext cx="10931359" cy="889132"/>
          </a:xfrm>
          <a:prstGeom prst="rect">
            <a:avLst/>
          </a:prstGeom>
          <a:solidFill>
            <a:srgbClr val="902569"/>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Calibri"/>
              <a:buNone/>
            </a:pPr>
            <a:r>
              <a:rPr b="1" i="0" lang="en-US" sz="4000" u="none" cap="none" strike="noStrike">
                <a:solidFill>
                  <a:srgbClr val="FFFFFF"/>
                </a:solidFill>
                <a:latin typeface="Calibri"/>
                <a:ea typeface="Calibri"/>
                <a:cs typeface="Calibri"/>
                <a:sym typeface="Calibri"/>
              </a:rPr>
              <a:t>DATA TRUMPS ACTIVITY</a:t>
            </a:r>
            <a:endParaRPr/>
          </a:p>
        </p:txBody>
      </p:sp>
      <p:sp>
        <p:nvSpPr>
          <p:cNvPr id="151" name="Google Shape;151;p20"/>
          <p:cNvSpPr/>
          <p:nvPr/>
        </p:nvSpPr>
        <p:spPr>
          <a:xfrm>
            <a:off x="555585" y="5231757"/>
            <a:ext cx="11123271" cy="682906"/>
          </a:xfrm>
          <a:prstGeom prst="rect">
            <a:avLst/>
          </a:prstGeom>
          <a:solidFill>
            <a:schemeClr val="accent3"/>
          </a:solidFill>
          <a:ln cap="flat" cmpd="sng" w="12700">
            <a:solidFill>
              <a:srgbClr val="78787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2400">
                <a:solidFill>
                  <a:schemeClr val="lt1"/>
                </a:solidFill>
                <a:latin typeface="Calibri"/>
                <a:ea typeface="Calibri"/>
                <a:cs typeface="Calibri"/>
                <a:sym typeface="Calibri"/>
              </a:rPr>
              <a:t>Note: all data taken from the ‘World Bank’ global economic data bank, 2022</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1"/>
          <p:cNvSpPr/>
          <p:nvPr/>
        </p:nvSpPr>
        <p:spPr>
          <a:xfrm>
            <a:off x="626302" y="1416205"/>
            <a:ext cx="10926362" cy="3561480"/>
          </a:xfrm>
          <a:prstGeom prst="rect">
            <a:avLst/>
          </a:prstGeom>
          <a:solidFill>
            <a:schemeClr val="lt1">
              <a:alpha val="0"/>
            </a:schemeClr>
          </a:solidFill>
          <a:ln>
            <a:noFill/>
          </a:ln>
        </p:spPr>
        <p:txBody>
          <a:bodyPr anchorCtr="0" anchor="ctr" bIns="216000" lIns="216000" spcFirstLastPara="1" rIns="216000" wrap="square" tIns="216000">
            <a:noAutofit/>
          </a:bodyPr>
          <a:lstStyle/>
          <a:p>
            <a:pPr indent="0" lvl="0" marL="0" marR="0" rtl="0" algn="l">
              <a:lnSpc>
                <a:spcPct val="100000"/>
              </a:lnSpc>
              <a:spcBef>
                <a:spcPts val="0"/>
              </a:spcBef>
              <a:spcAft>
                <a:spcPts val="0"/>
              </a:spcAft>
              <a:buNone/>
            </a:pPr>
            <a:r>
              <a:rPr b="1" i="0" lang="en-US" sz="2800" u="none" cap="none" strike="noStrike">
                <a:solidFill>
                  <a:srgbClr val="000000"/>
                </a:solidFill>
                <a:latin typeface="Calibri"/>
                <a:ea typeface="Calibri"/>
                <a:cs typeface="Calibri"/>
                <a:sym typeface="Calibri"/>
              </a:rPr>
              <a:t>‘Gross Domestic Product (GDP)’ is </a:t>
            </a:r>
            <a:r>
              <a:rPr b="1" i="0" lang="en-US" sz="2800" u="none" cap="none" strike="noStrike">
                <a:solidFill>
                  <a:srgbClr val="FF0000"/>
                </a:solidFill>
                <a:latin typeface="Calibri"/>
                <a:ea typeface="Calibri"/>
                <a:cs typeface="Calibri"/>
                <a:sym typeface="Calibri"/>
              </a:rPr>
              <a:t>a measure of the monetary value of all goods and services</a:t>
            </a:r>
            <a:r>
              <a:rPr b="1" i="0" lang="en-US" sz="2800" u="none" cap="none" strike="noStrike">
                <a:solidFill>
                  <a:srgbClr val="000000"/>
                </a:solidFill>
                <a:latin typeface="Calibri"/>
                <a:ea typeface="Calibri"/>
                <a:cs typeface="Calibri"/>
                <a:sym typeface="Calibri"/>
              </a:rPr>
              <a:t> produced in a year for an entire economy (e.g. the UK).</a:t>
            </a:r>
            <a:endParaRPr/>
          </a:p>
          <a:p>
            <a:pPr indent="0" lvl="0" marL="0" marR="0" rtl="0" algn="l">
              <a:lnSpc>
                <a:spcPct val="100000"/>
              </a:lnSpc>
              <a:spcBef>
                <a:spcPts val="2400"/>
              </a:spcBef>
              <a:spcAft>
                <a:spcPts val="0"/>
              </a:spcAft>
              <a:buNone/>
            </a:pPr>
            <a:r>
              <a:rPr b="1" lang="en-US" sz="2800">
                <a:solidFill>
                  <a:srgbClr val="000000"/>
                </a:solidFill>
                <a:latin typeface="Calibri"/>
                <a:ea typeface="Calibri"/>
                <a:cs typeface="Calibri"/>
                <a:sym typeface="Calibri"/>
              </a:rPr>
              <a:t>‘GDP per head’ divides the entire value of GDP by the population size of the economy.</a:t>
            </a:r>
            <a:endParaRPr/>
          </a:p>
          <a:p>
            <a:pPr indent="0" lvl="0" marL="0" marR="0" rtl="0" algn="l">
              <a:lnSpc>
                <a:spcPct val="100000"/>
              </a:lnSpc>
              <a:spcBef>
                <a:spcPts val="2400"/>
              </a:spcBef>
              <a:spcAft>
                <a:spcPts val="0"/>
              </a:spcAft>
              <a:buNone/>
            </a:pPr>
            <a:r>
              <a:rPr b="1" i="0" lang="en-US" sz="2800" u="none" cap="none" strike="noStrike">
                <a:solidFill>
                  <a:srgbClr val="000000"/>
                </a:solidFill>
                <a:latin typeface="Calibri"/>
                <a:ea typeface="Calibri"/>
                <a:cs typeface="Calibri"/>
                <a:sym typeface="Calibri"/>
              </a:rPr>
              <a:t>In this activity, the </a:t>
            </a:r>
            <a:r>
              <a:rPr b="1" i="1" lang="en-US" sz="2800" u="none" cap="none" strike="noStrike">
                <a:solidFill>
                  <a:srgbClr val="00B050"/>
                </a:solidFill>
                <a:latin typeface="Calibri"/>
                <a:ea typeface="Calibri"/>
                <a:cs typeface="Calibri"/>
                <a:sym typeface="Calibri"/>
              </a:rPr>
              <a:t>higher</a:t>
            </a:r>
            <a:r>
              <a:rPr b="1" i="0" lang="en-US" sz="2800" u="none" cap="none" strike="noStrike">
                <a:solidFill>
                  <a:srgbClr val="00B050"/>
                </a:solidFill>
                <a:latin typeface="Calibri"/>
                <a:ea typeface="Calibri"/>
                <a:cs typeface="Calibri"/>
                <a:sym typeface="Calibri"/>
              </a:rPr>
              <a:t> the value of GDP per head</a:t>
            </a:r>
            <a:r>
              <a:rPr b="1" i="0" lang="en-US" sz="2800" u="none" cap="none" strike="noStrike">
                <a:solidFill>
                  <a:srgbClr val="000000"/>
                </a:solidFill>
                <a:latin typeface="Calibri"/>
                <a:ea typeface="Calibri"/>
                <a:cs typeface="Calibri"/>
                <a:sym typeface="Calibri"/>
              </a:rPr>
              <a:t>, the ‘</a:t>
            </a:r>
            <a:r>
              <a:rPr b="1" lang="en-US" sz="2800">
                <a:solidFill>
                  <a:srgbClr val="000000"/>
                </a:solidFill>
                <a:latin typeface="Calibri"/>
                <a:ea typeface="Calibri"/>
                <a:cs typeface="Calibri"/>
                <a:sym typeface="Calibri"/>
              </a:rPr>
              <a:t>richer</a:t>
            </a:r>
            <a:r>
              <a:rPr b="1" i="0" lang="en-US" sz="2800" u="none" cap="none" strike="noStrike">
                <a:solidFill>
                  <a:srgbClr val="000000"/>
                </a:solidFill>
                <a:latin typeface="Calibri"/>
                <a:ea typeface="Calibri"/>
                <a:cs typeface="Calibri"/>
                <a:sym typeface="Calibri"/>
              </a:rPr>
              <a:t>’ the economy</a:t>
            </a:r>
            <a:endParaRPr/>
          </a:p>
        </p:txBody>
      </p:sp>
      <p:sp>
        <p:nvSpPr>
          <p:cNvPr id="158" name="Google Shape;158;p21"/>
          <p:cNvSpPr/>
          <p:nvPr/>
        </p:nvSpPr>
        <p:spPr>
          <a:xfrm>
            <a:off x="626302" y="328635"/>
            <a:ext cx="10931359" cy="889132"/>
          </a:xfrm>
          <a:prstGeom prst="rect">
            <a:avLst/>
          </a:prstGeom>
          <a:solidFill>
            <a:srgbClr val="BF1522"/>
          </a:solidFill>
          <a:ln cap="flat" cmpd="sng" w="12700">
            <a:solidFill>
              <a:srgbClr val="31538F"/>
            </a:solidFill>
            <a:prstDash val="solid"/>
            <a:miter lim="800000"/>
            <a:headEnd len="sm" w="sm" type="none"/>
            <a:tailEnd len="sm" w="sm" type="none"/>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lang="en-US" sz="4000">
                <a:solidFill>
                  <a:schemeClr val="lt1"/>
                </a:solidFill>
                <a:latin typeface="Calibri"/>
                <a:ea typeface="Calibri"/>
                <a:cs typeface="Calibri"/>
                <a:sym typeface="Calibri"/>
              </a:rPr>
              <a:t>GDP PER HEAD OF POPULATION</a:t>
            </a:r>
            <a:endParaRPr/>
          </a:p>
        </p:txBody>
      </p:sp>
    </p:spTree>
  </p:cSld>
  <p:clrMapOvr>
    <a:masterClrMapping/>
  </p:clrMapOvr>
</p:sld>
</file>

<file path=ppt/theme/theme1.xml><?xml version="1.0" encoding="utf-8"?>
<a:theme xmlns:a="http://schemas.openxmlformats.org/drawingml/2006/main" xmlns:r="http://schemas.openxmlformats.org/officeDocument/2006/relationships"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E530B004E4030438EC8C74B8DAE3C6D" ma:contentTypeVersion="19" ma:contentTypeDescription="Create a new document." ma:contentTypeScope="" ma:versionID="0afcf23cfe9b450c77ddbb6b1274bcae">
  <xsd:schema xmlns:xsd="http://www.w3.org/2001/XMLSchema" xmlns:xs="http://www.w3.org/2001/XMLSchema" xmlns:p="http://schemas.microsoft.com/office/2006/metadata/properties" xmlns:ns2="3ae4bebc-5183-402f-9a72-94513702be85" xmlns:ns3="0ff20ada-ea1e-4479-af96-12e7f68be8f6" targetNamespace="http://schemas.microsoft.com/office/2006/metadata/properties" ma:root="true" ma:fieldsID="e5279740878779e5cf0772960598e39c" ns2:_="" ns3:_="">
    <xsd:import namespace="3ae4bebc-5183-402f-9a72-94513702be85"/>
    <xsd:import namespace="0ff20ada-ea1e-4479-af96-12e7f68be8f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LengthInSeconds" minOccurs="0"/>
                <xsd:element ref="ns2:MediaServiceObjectDetectorVersions" minOccurs="0"/>
                <xsd:element ref="ns2:MediaServiceSearchProperties" minOccurs="0"/>
                <xsd:element ref="ns2:lcf76f155ced4ddcb4097134ff3c332f" minOccurs="0"/>
                <xsd:element ref="ns3:TaxCatchAll"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e4bebc-5183-402f-9a72-94513702be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d9a6a31-fdfb-4004-be80-b2e333663287" ma:termSetId="09814cd3-568e-fe90-9814-8d621ff8fb84" ma:anchorId="fba54fb3-c3e1-fe81-a776-ca4b69148c4d" ma:open="true" ma:isKeyword="false">
      <xsd:complexType>
        <xsd:sequence>
          <xsd:element ref="pc:Terms" minOccurs="0" maxOccurs="1"/>
        </xsd:sequence>
      </xsd:complex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ff20ada-ea1e-4479-af96-12e7f68be8f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7af94c68-3a47-42a6-be9b-7b315d5a8e27}" ma:internalName="TaxCatchAll" ma:showField="CatchAllData" ma:web="0ff20ada-ea1e-4479-af96-12e7f68be8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ff20ada-ea1e-4479-af96-12e7f68be8f6" xsi:nil="true"/>
    <lcf76f155ced4ddcb4097134ff3c332f xmlns="3ae4bebc-5183-402f-9a72-94513702be8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F2E6725-A05A-4F6E-8DC7-70D1549A26B8}"/>
</file>

<file path=customXml/itemProps2.xml><?xml version="1.0" encoding="utf-8"?>
<ds:datastoreItem xmlns:ds="http://schemas.openxmlformats.org/officeDocument/2006/customXml" ds:itemID="{6BFB9D97-B708-4325-86F4-14220A165298}"/>
</file>

<file path=customXml/itemProps3.xml><?xml version="1.0" encoding="utf-8"?>
<ds:datastoreItem xmlns:ds="http://schemas.openxmlformats.org/officeDocument/2006/customXml" ds:itemID="{9F85387E-A46F-4114-907E-5534B80249F6}"/>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0x0101008E530B004E4030438EC8C74B8DAE3C6D</vt:lpwstr>
  </property>
  <property fmtid="{D5CDD505-2E9C-101B-9397-08002B2CF9AE}" pid="3" name="MediaServiceImageTags">
    <vt:lpwstr/>
  </property>
</Properties>
</file>