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5" r:id="rId7"/>
    <p:sldId id="266" r:id="rId8"/>
    <p:sldId id="267" r:id="rId9"/>
    <p:sldId id="268" r:id="rId10"/>
    <p:sldId id="269" r:id="rId11"/>
    <p:sldId id="270" r:id="rId12"/>
    <p:sldId id="271" r:id="rId13"/>
    <p:sldId id="272" r:id="rId14"/>
    <p:sldId id="273" r:id="rId15"/>
    <p:sldId id="274" r:id="rId16"/>
    <p:sldId id="275"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110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01005-B550-415C-B2F5-DA3E7081EEE9}" v="24" dt="2026-06-28T14:44:41.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 Martin" userId="5acf808d-84c0-4db9-b09e-27bce56ad771" providerId="ADAL" clId="{261F004C-F348-4C22-B998-5F18A3C38B17}"/>
    <pc:docChg chg="addSld modSld">
      <pc:chgData name="Mr T Martin" userId="5acf808d-84c0-4db9-b09e-27bce56ad771" providerId="ADAL" clId="{261F004C-F348-4C22-B998-5F18A3C38B17}" dt="2026-06-29T09:36:32.466" v="271" actId="1076"/>
      <pc:docMkLst>
        <pc:docMk/>
      </pc:docMkLst>
      <pc:sldChg chg="modSp add mod">
        <pc:chgData name="Mr T Martin" userId="5acf808d-84c0-4db9-b09e-27bce56ad771" providerId="ADAL" clId="{261F004C-F348-4C22-B998-5F18A3C38B17}" dt="2026-06-29T09:36:32.466" v="271" actId="1076"/>
        <pc:sldMkLst>
          <pc:docMk/>
          <pc:sldMk cId="374754782" sldId="258"/>
        </pc:sldMkLst>
        <pc:spChg chg="mod">
          <ac:chgData name="Mr T Martin" userId="5acf808d-84c0-4db9-b09e-27bce56ad771" providerId="ADAL" clId="{261F004C-F348-4C22-B998-5F18A3C38B17}" dt="2026-06-28T14:44:48.577" v="160" actId="1076"/>
          <ac:spMkLst>
            <pc:docMk/>
            <pc:sldMk cId="374754782" sldId="258"/>
            <ac:spMk id="2" creationId="{DD40849A-58A8-4EBA-9FD3-8C38F19A6997}"/>
          </ac:spMkLst>
        </pc:spChg>
        <pc:spChg chg="mod">
          <ac:chgData name="Mr T Martin" userId="5acf808d-84c0-4db9-b09e-27bce56ad771" providerId="ADAL" clId="{261F004C-F348-4C22-B998-5F18A3C38B17}" dt="2026-06-29T09:36:29.388" v="270" actId="14100"/>
          <ac:spMkLst>
            <pc:docMk/>
            <pc:sldMk cId="374754782" sldId="258"/>
            <ac:spMk id="4" creationId="{2C7659AE-13DF-4079-A3CE-C9B11D20F3F9}"/>
          </ac:spMkLst>
        </pc:spChg>
        <pc:spChg chg="mod">
          <ac:chgData name="Mr T Martin" userId="5acf808d-84c0-4db9-b09e-27bce56ad771" providerId="ADAL" clId="{261F004C-F348-4C22-B998-5F18A3C38B17}" dt="2026-06-28T14:44:31.030" v="154" actId="2711"/>
          <ac:spMkLst>
            <pc:docMk/>
            <pc:sldMk cId="374754782" sldId="258"/>
            <ac:spMk id="5" creationId="{CDF25251-DF7F-446C-86BD-4648199E6D5C}"/>
          </ac:spMkLst>
        </pc:spChg>
        <pc:spChg chg="mod">
          <ac:chgData name="Mr T Martin" userId="5acf808d-84c0-4db9-b09e-27bce56ad771" providerId="ADAL" clId="{261F004C-F348-4C22-B998-5F18A3C38B17}" dt="2026-06-29T09:36:32.466" v="271" actId="1076"/>
          <ac:spMkLst>
            <pc:docMk/>
            <pc:sldMk cId="374754782" sldId="258"/>
            <ac:spMk id="6" creationId="{6B680610-4F80-46A2-AB4C-8A9B847B68AC}"/>
          </ac:spMkLst>
        </pc:spChg>
        <pc:picChg chg="mod">
          <ac:chgData name="Mr T Martin" userId="5acf808d-84c0-4db9-b09e-27bce56ad771" providerId="ADAL" clId="{261F004C-F348-4C22-B998-5F18A3C38B17}" dt="2026-06-28T14:44:44.363" v="159" actId="1076"/>
          <ac:picMkLst>
            <pc:docMk/>
            <pc:sldMk cId="374754782" sldId="258"/>
            <ac:picMk id="3" creationId="{D91986CF-B9CA-8522-A436-8C107F61D4EF}"/>
          </ac:picMkLst>
        </pc:picChg>
        <pc:picChg chg="mod">
          <ac:chgData name="Mr T Martin" userId="5acf808d-84c0-4db9-b09e-27bce56ad771" providerId="ADAL" clId="{261F004C-F348-4C22-B998-5F18A3C38B17}" dt="2026-06-28T14:44:41.002" v="157" actId="1076"/>
          <ac:picMkLst>
            <pc:docMk/>
            <pc:sldMk cId="374754782" sldId="258"/>
            <ac:picMk id="3074" creationId="{54530F2C-5EDF-4D79-9624-F49005177034}"/>
          </ac:picMkLst>
        </pc:picChg>
        <pc:picChg chg="mod">
          <ac:chgData name="Mr T Martin" userId="5acf808d-84c0-4db9-b09e-27bce56ad771" providerId="ADAL" clId="{261F004C-F348-4C22-B998-5F18A3C38B17}" dt="2026-06-28T14:44:31.030" v="154" actId="2711"/>
          <ac:picMkLst>
            <pc:docMk/>
            <pc:sldMk cId="374754782" sldId="258"/>
            <ac:picMk id="3078" creationId="{94869859-C50F-4D00-B004-C446037A2EB7}"/>
          </ac:picMkLst>
        </pc:picChg>
        <pc:picChg chg="mod">
          <ac:chgData name="Mr T Martin" userId="5acf808d-84c0-4db9-b09e-27bce56ad771" providerId="ADAL" clId="{261F004C-F348-4C22-B998-5F18A3C38B17}" dt="2026-06-28T14:44:31.030" v="154" actId="2711"/>
          <ac:picMkLst>
            <pc:docMk/>
            <pc:sldMk cId="374754782" sldId="258"/>
            <ac:picMk id="3080" creationId="{DBF87A5D-6D5C-4567-8A80-C489D295648D}"/>
          </ac:picMkLst>
        </pc:picChg>
      </pc:sldChg>
      <pc:sldChg chg="modSp">
        <pc:chgData name="Mr T Martin" userId="5acf808d-84c0-4db9-b09e-27bce56ad771" providerId="ADAL" clId="{261F004C-F348-4C22-B998-5F18A3C38B17}" dt="2026-06-26T12:17:58.290" v="19" actId="20577"/>
        <pc:sldMkLst>
          <pc:docMk/>
          <pc:sldMk cId="1760966599" sldId="272"/>
        </pc:sldMkLst>
        <pc:spChg chg="mod">
          <ac:chgData name="Mr T Martin" userId="5acf808d-84c0-4db9-b09e-27bce56ad771" providerId="ADAL" clId="{261F004C-F348-4C22-B998-5F18A3C38B17}" dt="2026-06-26T12:17:50.288" v="9" actId="20577"/>
          <ac:spMkLst>
            <pc:docMk/>
            <pc:sldMk cId="1760966599" sldId="272"/>
            <ac:spMk id="8" creationId="{70C50258-5082-1FFF-E6E0-8E2A435EEB84}"/>
          </ac:spMkLst>
        </pc:spChg>
        <pc:spChg chg="mod">
          <ac:chgData name="Mr T Martin" userId="5acf808d-84c0-4db9-b09e-27bce56ad771" providerId="ADAL" clId="{261F004C-F348-4C22-B998-5F18A3C38B17}" dt="2026-06-26T12:17:58.290" v="19" actId="20577"/>
          <ac:spMkLst>
            <pc:docMk/>
            <pc:sldMk cId="1760966599" sldId="272"/>
            <ac:spMk id="9" creationId="{33D88A2B-9BD2-BC41-4670-E4D4C1F9FE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5007-C635-79A0-3143-4F26905D9F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5D7A13-88A0-DD98-FD3C-1913F0E11E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AEEB65-6E8A-90A0-914A-013C3BA73638}"/>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5" name="Footer Placeholder 4">
            <a:extLst>
              <a:ext uri="{FF2B5EF4-FFF2-40B4-BE49-F238E27FC236}">
                <a16:creationId xmlns:a16="http://schemas.microsoft.com/office/drawing/2014/main" id="{A611F931-39C7-BEA9-AD0F-E85597D31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2388AC-5E09-E0A5-1A6E-3D5E0E76F8C6}"/>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81940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E81A-E2FF-F95D-4CA3-F398435F8D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9634ED-F935-2797-0B84-AD46AEE43B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8A8B4-69F4-7253-9057-DCA3280B8950}"/>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5" name="Footer Placeholder 4">
            <a:extLst>
              <a:ext uri="{FF2B5EF4-FFF2-40B4-BE49-F238E27FC236}">
                <a16:creationId xmlns:a16="http://schemas.microsoft.com/office/drawing/2014/main" id="{0774AEBA-0027-971F-5E38-ECF8E08270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DAFAAF-3083-4D2E-1582-37F3B1FAC057}"/>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62057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3D3B3-6F33-A479-36B1-57FDBD09AE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A55475-91D7-2846-AA1E-B8FB0C84AB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370F8-94F4-2A49-B8C3-4FF57729652F}"/>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5" name="Footer Placeholder 4">
            <a:extLst>
              <a:ext uri="{FF2B5EF4-FFF2-40B4-BE49-F238E27FC236}">
                <a16:creationId xmlns:a16="http://schemas.microsoft.com/office/drawing/2014/main" id="{0EC853CF-36BD-E97B-FBB7-63625EA55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CB604A-548F-A569-9BB9-97D44F2E3293}"/>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6629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8CD6-F912-7895-0C5B-0E9583FEF6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54DCDF-2406-3307-6FDD-49734587D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EC6841-A07E-84D3-C1FB-FD62AD7791B5}"/>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5" name="Footer Placeholder 4">
            <a:extLst>
              <a:ext uri="{FF2B5EF4-FFF2-40B4-BE49-F238E27FC236}">
                <a16:creationId xmlns:a16="http://schemas.microsoft.com/office/drawing/2014/main" id="{60823AF2-46F9-2B67-D26A-5114873FB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F8772-7F25-30C6-5D8D-D024BEE2F78E}"/>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46627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D12E-15BF-C396-DFC1-0F1CFF660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C5947A-DCB2-E526-724E-7B36FBD794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126C5B-C220-7484-3207-66A077C20A0C}"/>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5" name="Footer Placeholder 4">
            <a:extLst>
              <a:ext uri="{FF2B5EF4-FFF2-40B4-BE49-F238E27FC236}">
                <a16:creationId xmlns:a16="http://schemas.microsoft.com/office/drawing/2014/main" id="{EBB0B09F-207C-69DA-D59B-D68EF1844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75828-3417-462A-F4C6-44EE2412024C}"/>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228547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48B2-4699-7B6F-8161-BE17D39732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E0B035-DCF8-3635-252B-0822F7CAF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848E8D-7C02-15FC-ABE6-D406720514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CCD586-D9AC-1E6B-6300-E5D1E0C5242E}"/>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6" name="Footer Placeholder 5">
            <a:extLst>
              <a:ext uri="{FF2B5EF4-FFF2-40B4-BE49-F238E27FC236}">
                <a16:creationId xmlns:a16="http://schemas.microsoft.com/office/drawing/2014/main" id="{9E81D001-5D28-B5BC-413D-AB2249299B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0B5B9B-33B3-F41A-A883-D24D7392436E}"/>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84582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86F3-D7F9-2E49-7904-1F7CAF6A78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6D611C-33B0-6466-7639-C82F6C742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66773-20B1-1879-F008-2C6B06C99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1D2ED2-6E13-09CC-A872-E278C3AED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A729D-9372-57E0-A458-E8E11448E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08BF6E-42FA-54EC-386A-2A27A88B56C7}"/>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8" name="Footer Placeholder 7">
            <a:extLst>
              <a:ext uri="{FF2B5EF4-FFF2-40B4-BE49-F238E27FC236}">
                <a16:creationId xmlns:a16="http://schemas.microsoft.com/office/drawing/2014/main" id="{53D9EFBA-B453-1275-22C0-80BBCEF15D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8D5563-29AD-2B4C-C7CC-533BCD621AD3}"/>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56720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6717-019A-4D04-03AA-F15B643CD7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FFF4B4-B5D5-053D-EDFE-63A1DD25A9EF}"/>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4" name="Footer Placeholder 3">
            <a:extLst>
              <a:ext uri="{FF2B5EF4-FFF2-40B4-BE49-F238E27FC236}">
                <a16:creationId xmlns:a16="http://schemas.microsoft.com/office/drawing/2014/main" id="{88F8A85C-8E70-B0FA-0A70-CED37E47AB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084301-C79E-88F0-FB1E-053BE38459E2}"/>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24943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5FE60-3947-6AE1-EFF1-0E5FD27504BC}"/>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3" name="Footer Placeholder 2">
            <a:extLst>
              <a:ext uri="{FF2B5EF4-FFF2-40B4-BE49-F238E27FC236}">
                <a16:creationId xmlns:a16="http://schemas.microsoft.com/office/drawing/2014/main" id="{B7847E87-73E5-3640-8FA6-541222D74D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5875C8-A142-4EDC-AAAA-5B150E3B47C9}"/>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204926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CC02-0726-E6B5-83A2-0AFF1C0A0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41C65A-CE27-AA26-2690-4670FDBDD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759D4C-C026-96B8-FDAA-E1CAB3E5E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33D5F-5F97-9668-8EC2-142CE682AEA4}"/>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6" name="Footer Placeholder 5">
            <a:extLst>
              <a:ext uri="{FF2B5EF4-FFF2-40B4-BE49-F238E27FC236}">
                <a16:creationId xmlns:a16="http://schemas.microsoft.com/office/drawing/2014/main" id="{13F27F65-7F0C-4709-A3C4-107747C73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5F8155-BB5B-2814-4060-EB7CC7BC6501}"/>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420514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083-387C-2519-0636-AB764EA1E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02B3B4-005D-AC3C-DE38-9D250CA64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B91251-955D-95F9-0A74-AB729A342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2DAA5-F155-C21F-72DB-6501128FC25B}"/>
              </a:ext>
            </a:extLst>
          </p:cNvPr>
          <p:cNvSpPr>
            <a:spLocks noGrp="1"/>
          </p:cNvSpPr>
          <p:nvPr>
            <p:ph type="dt" sz="half" idx="10"/>
          </p:nvPr>
        </p:nvSpPr>
        <p:spPr/>
        <p:txBody>
          <a:bodyPr/>
          <a:lstStyle/>
          <a:p>
            <a:fld id="{E0E318A1-BFE4-4439-B5B2-56E70692B0F4}" type="datetimeFigureOut">
              <a:rPr lang="en-GB" smtClean="0"/>
              <a:t>29/06/2026</a:t>
            </a:fld>
            <a:endParaRPr lang="en-GB"/>
          </a:p>
        </p:txBody>
      </p:sp>
      <p:sp>
        <p:nvSpPr>
          <p:cNvPr id="6" name="Footer Placeholder 5">
            <a:extLst>
              <a:ext uri="{FF2B5EF4-FFF2-40B4-BE49-F238E27FC236}">
                <a16:creationId xmlns:a16="http://schemas.microsoft.com/office/drawing/2014/main" id="{0AD0AF1A-8419-638D-98CB-54B243330C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4823D-1366-6441-7700-569B03371FB3}"/>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41373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93DF6-CA6C-22BE-5832-9D37950A5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E25367-1A36-DBF4-C50C-C9E03BD05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EF69F-0134-AE1F-89E1-EDE75ECD5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E318A1-BFE4-4439-B5B2-56E70692B0F4}" type="datetimeFigureOut">
              <a:rPr lang="en-GB" smtClean="0"/>
              <a:t>29/06/2026</a:t>
            </a:fld>
            <a:endParaRPr lang="en-GB"/>
          </a:p>
        </p:txBody>
      </p:sp>
      <p:sp>
        <p:nvSpPr>
          <p:cNvPr id="5" name="Footer Placeholder 4">
            <a:extLst>
              <a:ext uri="{FF2B5EF4-FFF2-40B4-BE49-F238E27FC236}">
                <a16:creationId xmlns:a16="http://schemas.microsoft.com/office/drawing/2014/main" id="{8D3820A1-8955-0524-7350-34E580550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B9BE446-4020-423B-9ACE-3735776BE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1C8124-524C-441A-B0A2-08C41F523595}" type="slidenum">
              <a:rPr lang="en-GB" smtClean="0"/>
              <a:t>‹#›</a:t>
            </a:fld>
            <a:endParaRPr lang="en-GB"/>
          </a:p>
        </p:txBody>
      </p:sp>
    </p:spTree>
    <p:extLst>
      <p:ext uri="{BB962C8B-B14F-4D97-AF65-F5344CB8AC3E}">
        <p14:creationId xmlns:p14="http://schemas.microsoft.com/office/powerpoint/2010/main" val="116433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KIXjZbBQ-2w?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7FC74-9959-08AD-EEDC-234A65798884}"/>
              </a:ext>
            </a:extLst>
          </p:cNvPr>
          <p:cNvSpPr>
            <a:spLocks noGrp="1"/>
          </p:cNvSpPr>
          <p:nvPr>
            <p:ph type="title"/>
          </p:nvPr>
        </p:nvSpPr>
        <p:spPr>
          <a:xfrm>
            <a:off x="710381" y="1839963"/>
            <a:ext cx="10515600" cy="2673043"/>
          </a:xfrm>
          <a:solidFill>
            <a:schemeClr val="accent2">
              <a:lumMod val="20000"/>
              <a:lumOff val="80000"/>
            </a:schemeClr>
          </a:solidFill>
        </p:spPr>
        <p:txBody>
          <a:bodyPr/>
          <a:lstStyle/>
          <a:p>
            <a:pPr algn="ctr"/>
            <a:r>
              <a:rPr lang="en-GB" b="1" dirty="0"/>
              <a:t>A level German</a:t>
            </a:r>
            <a:br>
              <a:rPr lang="en-GB" b="1" dirty="0"/>
            </a:br>
            <a:r>
              <a:rPr lang="en-GB" b="1" dirty="0"/>
              <a:t>6</a:t>
            </a:r>
            <a:r>
              <a:rPr lang="en-GB" b="1" baseline="30000" dirty="0"/>
              <a:t>th</a:t>
            </a:r>
            <a:r>
              <a:rPr lang="en-GB" b="1" dirty="0"/>
              <a:t> form Induction Day</a:t>
            </a:r>
            <a:br>
              <a:rPr lang="en-GB" b="1" dirty="0"/>
            </a:br>
            <a:r>
              <a:rPr lang="en-GB" b="1" dirty="0"/>
              <a:t>28/06/24</a:t>
            </a:r>
          </a:p>
        </p:txBody>
      </p:sp>
    </p:spTree>
    <p:extLst>
      <p:ext uri="{BB962C8B-B14F-4D97-AF65-F5344CB8AC3E}">
        <p14:creationId xmlns:p14="http://schemas.microsoft.com/office/powerpoint/2010/main" val="76937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C50258-5082-1FFF-E6E0-8E2A435EEB84}"/>
              </a:ext>
            </a:extLst>
          </p:cNvPr>
          <p:cNvSpPr txBox="1"/>
          <p:nvPr/>
        </p:nvSpPr>
        <p:spPr>
          <a:xfrm>
            <a:off x="331198" y="81930"/>
            <a:ext cx="5315686" cy="6694140"/>
          </a:xfrm>
          <a:prstGeom prst="rect">
            <a:avLst/>
          </a:prstGeom>
          <a:noFill/>
        </p:spPr>
        <p:txBody>
          <a:bodyPr wrap="none" rtlCol="0">
            <a:spAutoFit/>
          </a:bodyPr>
          <a:lstStyle/>
          <a:p>
            <a:pPr>
              <a:lnSpc>
                <a:spcPct val="150000"/>
              </a:lnSpc>
            </a:pPr>
            <a:r>
              <a:rPr lang="en-GB" sz="2400" dirty="0">
                <a:latin typeface="OpenDyslexic" panose="00000500000000000000" pitchFamily="50" charset="0"/>
              </a:rPr>
              <a:t>Fotos </a:t>
            </a:r>
            <a:r>
              <a:rPr lang="en-GB" sz="2400" dirty="0" err="1">
                <a:solidFill>
                  <a:srgbClr val="FF0000"/>
                </a:solidFill>
                <a:latin typeface="OpenDyslexic" panose="00000500000000000000" pitchFamily="50" charset="0"/>
              </a:rPr>
              <a:t>hoch</a:t>
            </a:r>
            <a:r>
              <a:rPr lang="en-GB" sz="2400" dirty="0" err="1">
                <a:solidFill>
                  <a:srgbClr val="0000FF"/>
                </a:solidFill>
                <a:latin typeface="OpenDyslexic" panose="00000500000000000000" pitchFamily="50" charset="0"/>
              </a:rPr>
              <a:t>laden</a:t>
            </a:r>
            <a:endParaRPr lang="en-GB" sz="2400" dirty="0">
              <a:solidFill>
                <a:srgbClr val="0000FF"/>
              </a:solidFill>
              <a:latin typeface="OpenDyslexic" panose="00000500000000000000" pitchFamily="50" charset="0"/>
            </a:endParaRPr>
          </a:p>
          <a:p>
            <a:pPr>
              <a:lnSpc>
                <a:spcPct val="150000"/>
              </a:lnSpc>
            </a:pPr>
            <a:r>
              <a:rPr lang="en-GB" sz="2400" dirty="0">
                <a:latin typeface="OpenDyslexic" panose="00000500000000000000" pitchFamily="50" charset="0"/>
              </a:rPr>
              <a:t>Lieder </a:t>
            </a:r>
            <a:r>
              <a:rPr lang="en-GB" sz="2400" dirty="0" err="1">
                <a:solidFill>
                  <a:srgbClr val="FF0000"/>
                </a:solidFill>
                <a:latin typeface="OpenDyslexic" panose="00000500000000000000" pitchFamily="50" charset="0"/>
              </a:rPr>
              <a:t>herunter</a:t>
            </a:r>
            <a:r>
              <a:rPr lang="en-GB" sz="2400" dirty="0" err="1">
                <a:solidFill>
                  <a:srgbClr val="0000FF"/>
                </a:solidFill>
                <a:latin typeface="OpenDyslexic" panose="00000500000000000000" pitchFamily="50" charset="0"/>
              </a:rPr>
              <a:t>laden</a:t>
            </a:r>
            <a:endParaRPr lang="en-GB" sz="2400" dirty="0">
              <a:solidFill>
                <a:srgbClr val="0000FF"/>
              </a:solidFill>
              <a:latin typeface="OpenDyslexic" panose="00000500000000000000" pitchFamily="50" charset="0"/>
            </a:endParaRPr>
          </a:p>
          <a:p>
            <a:pPr>
              <a:lnSpc>
                <a:spcPct val="150000"/>
              </a:lnSpc>
            </a:pPr>
            <a:r>
              <a:rPr lang="en-GB" sz="2400" dirty="0">
                <a:latin typeface="OpenDyslexic" panose="00000500000000000000" pitchFamily="50" charset="0"/>
              </a:rPr>
              <a:t>Videos </a:t>
            </a:r>
            <a:r>
              <a:rPr lang="en-GB" sz="2400" dirty="0" err="1">
                <a:solidFill>
                  <a:srgbClr val="FF0000"/>
                </a:solidFill>
                <a:latin typeface="OpenDyslexic" panose="00000500000000000000" pitchFamily="50" charset="0"/>
              </a:rPr>
              <a:t>an</a:t>
            </a:r>
            <a:r>
              <a:rPr lang="en-GB" sz="2400" dirty="0" err="1">
                <a:solidFill>
                  <a:srgbClr val="0000FF"/>
                </a:solidFill>
                <a:latin typeface="OpenDyslexic" panose="00000500000000000000" pitchFamily="50" charset="0"/>
              </a:rPr>
              <a:t>schauen</a:t>
            </a:r>
            <a:endParaRPr lang="en-GB" sz="2400" dirty="0">
              <a:solidFill>
                <a:srgbClr val="0000FF"/>
              </a:solidFill>
              <a:latin typeface="OpenDyslexic" panose="00000500000000000000" pitchFamily="50" charset="0"/>
            </a:endParaRPr>
          </a:p>
          <a:p>
            <a:pPr>
              <a:lnSpc>
                <a:spcPct val="150000"/>
              </a:lnSpc>
            </a:pPr>
            <a:r>
              <a:rPr lang="en-GB" sz="2400" dirty="0">
                <a:latin typeface="OpenDyslexic" panose="00000500000000000000" pitchFamily="50" charset="0"/>
              </a:rPr>
              <a:t>Bilder </a:t>
            </a:r>
            <a:r>
              <a:rPr lang="en-GB" sz="2400" dirty="0" err="1">
                <a:latin typeface="OpenDyslexic" panose="00000500000000000000" pitchFamily="50" charset="0"/>
              </a:rPr>
              <a:t>ansehen</a:t>
            </a:r>
            <a:endParaRPr lang="en-GB" sz="2400" dirty="0">
              <a:latin typeface="OpenDyslexic" panose="00000500000000000000" pitchFamily="50" charset="0"/>
            </a:endParaRPr>
          </a:p>
          <a:p>
            <a:pPr>
              <a:lnSpc>
                <a:spcPct val="150000"/>
              </a:lnSpc>
            </a:pPr>
            <a:r>
              <a:rPr lang="en-GB" sz="2400" dirty="0" err="1">
                <a:latin typeface="OpenDyslexic" panose="00000500000000000000" pitchFamily="50" charset="0"/>
              </a:rPr>
              <a:t>neue</a:t>
            </a:r>
            <a:r>
              <a:rPr lang="en-GB" sz="2400" dirty="0">
                <a:latin typeface="OpenDyslexic" panose="00000500000000000000" pitchFamily="50" charset="0"/>
              </a:rPr>
              <a:t> Leute </a:t>
            </a:r>
            <a:r>
              <a:rPr lang="en-GB" sz="2400" dirty="0" err="1">
                <a:latin typeface="OpenDyslexic" panose="00000500000000000000" pitchFamily="50" charset="0"/>
              </a:rPr>
              <a:t>kennenlernen</a:t>
            </a:r>
            <a:endParaRPr lang="en-GB" sz="2400" dirty="0">
              <a:latin typeface="OpenDyslexic" panose="00000500000000000000" pitchFamily="50" charset="0"/>
            </a:endParaRPr>
          </a:p>
          <a:p>
            <a:pPr>
              <a:lnSpc>
                <a:spcPct val="150000"/>
              </a:lnSpc>
            </a:pPr>
            <a:r>
              <a:rPr lang="en-GB" sz="2400" dirty="0" err="1">
                <a:latin typeface="OpenDyslexic" panose="00000500000000000000" pitchFamily="50" charset="0"/>
              </a:rPr>
              <a:t>sich</a:t>
            </a:r>
            <a:r>
              <a:rPr lang="en-GB" sz="2400" dirty="0">
                <a:latin typeface="OpenDyslexic" panose="00000500000000000000" pitchFamily="50" charset="0"/>
              </a:rPr>
              <a:t> </a:t>
            </a:r>
            <a:r>
              <a:rPr lang="en-GB" sz="2400" dirty="0" err="1">
                <a:latin typeface="OpenDyslexic" panose="00000500000000000000" pitchFamily="50" charset="0"/>
              </a:rPr>
              <a:t>täglich</a:t>
            </a:r>
            <a:r>
              <a:rPr lang="en-GB" sz="2400" dirty="0">
                <a:latin typeface="OpenDyslexic" panose="00000500000000000000" pitchFamily="50" charset="0"/>
              </a:rPr>
              <a:t> </a:t>
            </a:r>
            <a:r>
              <a:rPr lang="en-GB" sz="2400" dirty="0" err="1">
                <a:latin typeface="OpenDyslexic" panose="00000500000000000000" pitchFamily="50" charset="0"/>
              </a:rPr>
              <a:t>einloggen</a:t>
            </a:r>
            <a:endParaRPr lang="en-GB" sz="2400" dirty="0">
              <a:latin typeface="OpenDyslexic" panose="00000500000000000000" pitchFamily="50" charset="0"/>
            </a:endParaRPr>
          </a:p>
          <a:p>
            <a:pPr>
              <a:lnSpc>
                <a:spcPct val="150000"/>
              </a:lnSpc>
            </a:pPr>
            <a:r>
              <a:rPr lang="en-GB" sz="2400" dirty="0" err="1">
                <a:latin typeface="OpenDyslexic" panose="00000500000000000000" pitchFamily="50" charset="0"/>
              </a:rPr>
              <a:t>sich</a:t>
            </a:r>
            <a:r>
              <a:rPr lang="en-GB" sz="2400" dirty="0">
                <a:latin typeface="OpenDyslexic" panose="00000500000000000000" pitchFamily="50" charset="0"/>
              </a:rPr>
              <a:t> am Ende </a:t>
            </a:r>
            <a:r>
              <a:rPr lang="en-GB" sz="2400" dirty="0" err="1">
                <a:latin typeface="OpenDyslexic" panose="00000500000000000000" pitchFamily="50" charset="0"/>
              </a:rPr>
              <a:t>ausloggen</a:t>
            </a:r>
            <a:endParaRPr lang="en-GB" sz="2400" dirty="0">
              <a:latin typeface="OpenDyslexic" panose="00000500000000000000" pitchFamily="50" charset="0"/>
            </a:endParaRPr>
          </a:p>
          <a:p>
            <a:pPr>
              <a:lnSpc>
                <a:spcPct val="150000"/>
              </a:lnSpc>
            </a:pPr>
            <a:r>
              <a:rPr lang="en-GB" sz="2400" dirty="0" err="1">
                <a:latin typeface="OpenDyslexic" panose="00000500000000000000" pitchFamily="50" charset="0"/>
              </a:rPr>
              <a:t>neue</a:t>
            </a:r>
            <a:r>
              <a:rPr lang="en-GB" sz="2400" dirty="0">
                <a:latin typeface="OpenDyslexic" panose="00000500000000000000" pitchFamily="50" charset="0"/>
              </a:rPr>
              <a:t> Sachen </a:t>
            </a:r>
            <a:r>
              <a:rPr lang="en-GB" sz="2400" dirty="0" err="1">
                <a:latin typeface="OpenDyslexic" panose="00000500000000000000" pitchFamily="50" charset="0"/>
              </a:rPr>
              <a:t>ausprobieren</a:t>
            </a:r>
            <a:endParaRPr lang="en-GB" sz="2400" dirty="0">
              <a:latin typeface="OpenDyslexic" panose="00000500000000000000" pitchFamily="50" charset="0"/>
            </a:endParaRPr>
          </a:p>
          <a:p>
            <a:pPr>
              <a:lnSpc>
                <a:spcPct val="150000"/>
              </a:lnSpc>
            </a:pPr>
            <a:r>
              <a:rPr lang="en-GB" sz="2400" dirty="0">
                <a:latin typeface="OpenDyslexic" panose="00000500000000000000" pitchFamily="50" charset="0"/>
              </a:rPr>
              <a:t>Information </a:t>
            </a:r>
            <a:r>
              <a:rPr lang="en-GB" sz="2400" dirty="0" err="1">
                <a:latin typeface="OpenDyslexic" panose="00000500000000000000" pitchFamily="50" charset="0"/>
              </a:rPr>
              <a:t>weitergeben</a:t>
            </a:r>
            <a:endParaRPr lang="en-GB" sz="2400" dirty="0">
              <a:latin typeface="OpenDyslexic" panose="00000500000000000000" pitchFamily="50" charset="0"/>
            </a:endParaRPr>
          </a:p>
          <a:p>
            <a:pPr>
              <a:lnSpc>
                <a:spcPct val="150000"/>
              </a:lnSpc>
            </a:pPr>
            <a:r>
              <a:rPr lang="en-GB" sz="2400" dirty="0">
                <a:latin typeface="OpenDyslexic" panose="00000500000000000000" pitchFamily="50" charset="0"/>
              </a:rPr>
              <a:t>in </a:t>
            </a:r>
            <a:r>
              <a:rPr lang="en-GB" sz="2400" dirty="0" err="1">
                <a:latin typeface="OpenDyslexic" panose="00000500000000000000" pitchFamily="50" charset="0"/>
              </a:rPr>
              <a:t>einem</a:t>
            </a:r>
            <a:r>
              <a:rPr lang="en-GB" sz="2400" dirty="0">
                <a:latin typeface="OpenDyslexic" panose="00000500000000000000" pitchFamily="50" charset="0"/>
              </a:rPr>
              <a:t> </a:t>
            </a:r>
            <a:r>
              <a:rPr lang="en-GB" sz="2400" dirty="0" err="1">
                <a:latin typeface="OpenDyslexic" panose="00000500000000000000" pitchFamily="50" charset="0"/>
              </a:rPr>
              <a:t>Unterricht</a:t>
            </a:r>
            <a:r>
              <a:rPr lang="en-GB" sz="2400" dirty="0">
                <a:latin typeface="OpenDyslexic" panose="00000500000000000000" pitchFamily="50" charset="0"/>
              </a:rPr>
              <a:t> </a:t>
            </a:r>
            <a:r>
              <a:rPr lang="en-GB" sz="2400" dirty="0" err="1">
                <a:latin typeface="OpenDyslexic" panose="00000500000000000000" pitchFamily="50" charset="0"/>
              </a:rPr>
              <a:t>mitmachen</a:t>
            </a:r>
            <a:endParaRPr lang="en-GB" sz="2400" dirty="0">
              <a:latin typeface="OpenDyslexic" panose="00000500000000000000" pitchFamily="50" charset="0"/>
            </a:endParaRPr>
          </a:p>
          <a:p>
            <a:pPr>
              <a:lnSpc>
                <a:spcPct val="150000"/>
              </a:lnSpc>
            </a:pPr>
            <a:r>
              <a:rPr lang="en-GB" sz="2400" dirty="0">
                <a:latin typeface="OpenDyslexic" panose="00000500000000000000" pitchFamily="50" charset="0"/>
              </a:rPr>
              <a:t>den </a:t>
            </a:r>
            <a:r>
              <a:rPr lang="en-GB" sz="2400" dirty="0" err="1">
                <a:latin typeface="OpenDyslexic" panose="00000500000000000000" pitchFamily="50" charset="0"/>
              </a:rPr>
              <a:t>Streamingdienst</a:t>
            </a:r>
            <a:r>
              <a:rPr lang="en-GB" sz="2400" dirty="0">
                <a:latin typeface="OpenDyslexic" panose="00000500000000000000" pitchFamily="50" charset="0"/>
              </a:rPr>
              <a:t> </a:t>
            </a:r>
            <a:r>
              <a:rPr lang="en-GB" sz="2400" dirty="0" err="1">
                <a:latin typeface="OpenDyslexic" panose="00000500000000000000" pitchFamily="50" charset="0"/>
              </a:rPr>
              <a:t>abmelden</a:t>
            </a:r>
            <a:endParaRPr lang="en-GB" sz="2400" dirty="0">
              <a:latin typeface="OpenDyslexic" panose="00000500000000000000" pitchFamily="50" charset="0"/>
            </a:endParaRPr>
          </a:p>
          <a:p>
            <a:pPr>
              <a:lnSpc>
                <a:spcPct val="150000"/>
              </a:lnSpc>
            </a:pPr>
            <a:r>
              <a:rPr lang="en-GB" sz="2400" dirty="0">
                <a:latin typeface="OpenDyslexic" panose="00000500000000000000" pitchFamily="50" charset="0"/>
              </a:rPr>
              <a:t>die </a:t>
            </a:r>
            <a:r>
              <a:rPr lang="en-GB" sz="2400" dirty="0" err="1">
                <a:latin typeface="OpenDyslexic" panose="00000500000000000000" pitchFamily="50" charset="0"/>
              </a:rPr>
              <a:t>Nachricht</a:t>
            </a:r>
            <a:r>
              <a:rPr lang="en-GB" sz="2400" dirty="0">
                <a:latin typeface="OpenDyslexic" panose="00000500000000000000" pitchFamily="50" charset="0"/>
              </a:rPr>
              <a:t> </a:t>
            </a:r>
            <a:r>
              <a:rPr lang="en-GB" sz="2400" dirty="0" err="1">
                <a:latin typeface="OpenDyslexic" panose="00000500000000000000" pitchFamily="50" charset="0"/>
              </a:rPr>
              <a:t>mitteilen</a:t>
            </a:r>
            <a:endParaRPr lang="en-GB" sz="2400" dirty="0">
              <a:latin typeface="OpenDyslexic" panose="00000500000000000000" pitchFamily="50" charset="0"/>
            </a:endParaRPr>
          </a:p>
        </p:txBody>
      </p:sp>
      <p:sp>
        <p:nvSpPr>
          <p:cNvPr id="9" name="TextBox 8">
            <a:extLst>
              <a:ext uri="{FF2B5EF4-FFF2-40B4-BE49-F238E27FC236}">
                <a16:creationId xmlns:a16="http://schemas.microsoft.com/office/drawing/2014/main" id="{33D88A2B-9BD2-BC41-4670-E4D4C1F9FEF9}"/>
              </a:ext>
            </a:extLst>
          </p:cNvPr>
          <p:cNvSpPr txBox="1"/>
          <p:nvPr/>
        </p:nvSpPr>
        <p:spPr>
          <a:xfrm>
            <a:off x="5849761" y="81930"/>
            <a:ext cx="5720540" cy="6694140"/>
          </a:xfrm>
          <a:prstGeom prst="rect">
            <a:avLst/>
          </a:prstGeom>
          <a:noFill/>
        </p:spPr>
        <p:txBody>
          <a:bodyPr wrap="none" rtlCol="0">
            <a:spAutoFit/>
          </a:bodyPr>
          <a:lstStyle/>
          <a:p>
            <a:pPr>
              <a:lnSpc>
                <a:spcPct val="150000"/>
              </a:lnSpc>
            </a:pPr>
            <a:r>
              <a:rPr lang="en-GB" sz="2400" dirty="0">
                <a:latin typeface="OpenDyslexic" panose="00000500000000000000" pitchFamily="50" charset="0"/>
              </a:rPr>
              <a:t>ich </a:t>
            </a:r>
            <a:r>
              <a:rPr lang="en-GB" sz="2400" dirty="0">
                <a:solidFill>
                  <a:srgbClr val="0000FF"/>
                </a:solidFill>
                <a:latin typeface="OpenDyslexic" panose="00000500000000000000" pitchFamily="50" charset="0"/>
              </a:rPr>
              <a:t>lade</a:t>
            </a:r>
            <a:r>
              <a:rPr lang="en-GB" sz="2400" dirty="0">
                <a:latin typeface="OpenDyslexic" panose="00000500000000000000" pitchFamily="50" charset="0"/>
              </a:rPr>
              <a:t> Fotos </a:t>
            </a:r>
            <a:r>
              <a:rPr lang="en-GB" sz="2400" dirty="0" err="1">
                <a:solidFill>
                  <a:srgbClr val="FF0000"/>
                </a:solidFill>
                <a:latin typeface="OpenDyslexic" panose="00000500000000000000" pitchFamily="50" charset="0"/>
              </a:rPr>
              <a:t>hoch</a:t>
            </a:r>
            <a:endParaRPr lang="en-GB" sz="2400" dirty="0">
              <a:solidFill>
                <a:srgbClr val="FF0000"/>
              </a:solidFill>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a:solidFill>
                  <a:srgbClr val="0000FF"/>
                </a:solidFill>
                <a:latin typeface="OpenDyslexic" panose="00000500000000000000" pitchFamily="50" charset="0"/>
              </a:rPr>
              <a:t>lade </a:t>
            </a:r>
            <a:r>
              <a:rPr lang="en-GB" sz="2400" dirty="0">
                <a:latin typeface="OpenDyslexic" panose="00000500000000000000" pitchFamily="50" charset="0"/>
              </a:rPr>
              <a:t>Lieder </a:t>
            </a:r>
            <a:r>
              <a:rPr lang="en-GB" sz="2400" dirty="0" err="1">
                <a:solidFill>
                  <a:srgbClr val="FF0000"/>
                </a:solidFill>
                <a:latin typeface="OpenDyslexic" panose="00000500000000000000" pitchFamily="50" charset="0"/>
              </a:rPr>
              <a:t>herunter</a:t>
            </a:r>
            <a:endParaRPr lang="en-GB" sz="2400" dirty="0">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schaue</a:t>
            </a:r>
            <a:r>
              <a:rPr lang="en-GB" sz="2400" dirty="0">
                <a:latin typeface="OpenDyslexic" panose="00000500000000000000" pitchFamily="50" charset="0"/>
              </a:rPr>
              <a:t> Videos </a:t>
            </a:r>
            <a:r>
              <a:rPr lang="en-GB" sz="2400" dirty="0">
                <a:solidFill>
                  <a:srgbClr val="FF0000"/>
                </a:solidFill>
                <a:latin typeface="OpenDyslexic" panose="00000500000000000000" pitchFamily="50" charset="0"/>
              </a:rPr>
              <a:t>an</a:t>
            </a: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sehe</a:t>
            </a:r>
            <a:r>
              <a:rPr lang="en-GB" sz="2400" dirty="0">
                <a:solidFill>
                  <a:srgbClr val="0000FF"/>
                </a:solidFill>
                <a:latin typeface="OpenDyslexic" panose="00000500000000000000" pitchFamily="50" charset="0"/>
              </a:rPr>
              <a:t> </a:t>
            </a:r>
            <a:r>
              <a:rPr lang="en-GB" sz="2400" dirty="0">
                <a:latin typeface="OpenDyslexic" panose="00000500000000000000" pitchFamily="50" charset="0"/>
              </a:rPr>
              <a:t>Bilder </a:t>
            </a:r>
            <a:r>
              <a:rPr lang="en-GB" sz="2400" dirty="0">
                <a:solidFill>
                  <a:srgbClr val="FF0000"/>
                </a:solidFill>
                <a:latin typeface="OpenDyslexic" panose="00000500000000000000" pitchFamily="50" charset="0"/>
              </a:rPr>
              <a:t>an</a:t>
            </a: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lerne</a:t>
            </a:r>
            <a:r>
              <a:rPr lang="en-GB" sz="2400" dirty="0">
                <a:solidFill>
                  <a:srgbClr val="0000FF"/>
                </a:solidFill>
                <a:latin typeface="OpenDyslexic" panose="00000500000000000000" pitchFamily="50" charset="0"/>
              </a:rPr>
              <a:t> </a:t>
            </a:r>
            <a:r>
              <a:rPr lang="en-GB" sz="2400" dirty="0" err="1">
                <a:latin typeface="OpenDyslexic" panose="00000500000000000000" pitchFamily="50" charset="0"/>
              </a:rPr>
              <a:t>neue</a:t>
            </a:r>
            <a:r>
              <a:rPr lang="en-GB" sz="2400" dirty="0">
                <a:latin typeface="OpenDyslexic" panose="00000500000000000000" pitchFamily="50" charset="0"/>
              </a:rPr>
              <a:t> Leute </a:t>
            </a:r>
            <a:r>
              <a:rPr lang="en-GB" sz="2400" dirty="0" err="1">
                <a:solidFill>
                  <a:srgbClr val="FF0000"/>
                </a:solidFill>
                <a:latin typeface="OpenDyslexic" panose="00000500000000000000" pitchFamily="50" charset="0"/>
              </a:rPr>
              <a:t>kennen</a:t>
            </a:r>
            <a:endParaRPr lang="en-GB" sz="2400" dirty="0">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logge</a:t>
            </a:r>
            <a:r>
              <a:rPr lang="en-GB" sz="2400" dirty="0">
                <a:solidFill>
                  <a:srgbClr val="0000FF"/>
                </a:solidFill>
                <a:latin typeface="OpenDyslexic" panose="00000500000000000000" pitchFamily="50" charset="0"/>
              </a:rPr>
              <a:t> </a:t>
            </a:r>
            <a:r>
              <a:rPr lang="en-GB" sz="2400" dirty="0" err="1">
                <a:solidFill>
                  <a:srgbClr val="0000FF"/>
                </a:solidFill>
                <a:latin typeface="OpenDyslexic" panose="00000500000000000000" pitchFamily="50" charset="0"/>
              </a:rPr>
              <a:t>mich</a:t>
            </a:r>
            <a:r>
              <a:rPr lang="en-GB" sz="2400" dirty="0">
                <a:solidFill>
                  <a:srgbClr val="0000FF"/>
                </a:solidFill>
                <a:latin typeface="OpenDyslexic" panose="00000500000000000000" pitchFamily="50" charset="0"/>
              </a:rPr>
              <a:t> </a:t>
            </a:r>
            <a:r>
              <a:rPr lang="en-GB" sz="2400" dirty="0" err="1">
                <a:latin typeface="OpenDyslexic" panose="00000500000000000000" pitchFamily="50" charset="0"/>
              </a:rPr>
              <a:t>täglich</a:t>
            </a:r>
            <a:r>
              <a:rPr lang="en-GB" sz="2400" dirty="0">
                <a:latin typeface="OpenDyslexic" panose="00000500000000000000" pitchFamily="50" charset="0"/>
              </a:rPr>
              <a:t> </a:t>
            </a:r>
            <a:r>
              <a:rPr lang="en-GB" sz="2400" dirty="0" err="1">
                <a:solidFill>
                  <a:srgbClr val="FF0000"/>
                </a:solidFill>
                <a:latin typeface="OpenDyslexic" panose="00000500000000000000" pitchFamily="50" charset="0"/>
              </a:rPr>
              <a:t>ein</a:t>
            </a:r>
            <a:endParaRPr lang="en-GB" sz="2400" dirty="0">
              <a:solidFill>
                <a:srgbClr val="FF0000"/>
              </a:solidFill>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logge</a:t>
            </a:r>
            <a:r>
              <a:rPr lang="en-GB" sz="2400" dirty="0">
                <a:solidFill>
                  <a:srgbClr val="0000FF"/>
                </a:solidFill>
                <a:latin typeface="OpenDyslexic" panose="00000500000000000000" pitchFamily="50" charset="0"/>
              </a:rPr>
              <a:t> </a:t>
            </a:r>
            <a:r>
              <a:rPr lang="en-GB" sz="2400" dirty="0" err="1">
                <a:solidFill>
                  <a:srgbClr val="0000FF"/>
                </a:solidFill>
                <a:latin typeface="OpenDyslexic" panose="00000500000000000000" pitchFamily="50" charset="0"/>
              </a:rPr>
              <a:t>mich</a:t>
            </a:r>
            <a:r>
              <a:rPr lang="en-GB" sz="2400" dirty="0">
                <a:solidFill>
                  <a:srgbClr val="0000FF"/>
                </a:solidFill>
                <a:latin typeface="OpenDyslexic" panose="00000500000000000000" pitchFamily="50" charset="0"/>
              </a:rPr>
              <a:t> </a:t>
            </a:r>
            <a:r>
              <a:rPr lang="en-GB" sz="2400" dirty="0">
                <a:latin typeface="OpenDyslexic" panose="00000500000000000000" pitchFamily="50" charset="0"/>
              </a:rPr>
              <a:t>am Ende </a:t>
            </a:r>
            <a:r>
              <a:rPr lang="en-GB" sz="2400" dirty="0" err="1">
                <a:solidFill>
                  <a:srgbClr val="FF0000"/>
                </a:solidFill>
                <a:latin typeface="OpenDyslexic" panose="00000500000000000000" pitchFamily="50" charset="0"/>
              </a:rPr>
              <a:t>aus</a:t>
            </a:r>
            <a:endParaRPr lang="en-GB" sz="2400" dirty="0">
              <a:solidFill>
                <a:srgbClr val="FF0000"/>
              </a:solidFill>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probiere</a:t>
            </a:r>
            <a:r>
              <a:rPr lang="en-GB" sz="2400" dirty="0">
                <a:solidFill>
                  <a:srgbClr val="0000FF"/>
                </a:solidFill>
                <a:latin typeface="OpenDyslexic" panose="00000500000000000000" pitchFamily="50" charset="0"/>
              </a:rPr>
              <a:t> </a:t>
            </a:r>
            <a:r>
              <a:rPr lang="en-GB" sz="2400" dirty="0" err="1">
                <a:latin typeface="OpenDyslexic" panose="00000500000000000000" pitchFamily="50" charset="0"/>
              </a:rPr>
              <a:t>neue</a:t>
            </a:r>
            <a:r>
              <a:rPr lang="en-GB" sz="2400" dirty="0">
                <a:latin typeface="OpenDyslexic" panose="00000500000000000000" pitchFamily="50" charset="0"/>
              </a:rPr>
              <a:t> Sachen </a:t>
            </a:r>
            <a:r>
              <a:rPr lang="en-GB" sz="2400" dirty="0" err="1">
                <a:solidFill>
                  <a:srgbClr val="FF0000"/>
                </a:solidFill>
                <a:latin typeface="OpenDyslexic" panose="00000500000000000000" pitchFamily="50" charset="0"/>
              </a:rPr>
              <a:t>aus</a:t>
            </a:r>
            <a:endParaRPr lang="en-GB" sz="2400" dirty="0">
              <a:solidFill>
                <a:srgbClr val="FF0000"/>
              </a:solidFill>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gebe</a:t>
            </a:r>
            <a:r>
              <a:rPr lang="en-GB" sz="2400" dirty="0">
                <a:solidFill>
                  <a:srgbClr val="0000FF"/>
                </a:solidFill>
                <a:latin typeface="OpenDyslexic" panose="00000500000000000000" pitchFamily="50" charset="0"/>
              </a:rPr>
              <a:t> </a:t>
            </a:r>
            <a:r>
              <a:rPr lang="en-GB" sz="2400" dirty="0">
                <a:latin typeface="OpenDyslexic" panose="00000500000000000000" pitchFamily="50" charset="0"/>
              </a:rPr>
              <a:t>Information </a:t>
            </a:r>
            <a:r>
              <a:rPr lang="en-GB" sz="2400" dirty="0" err="1">
                <a:solidFill>
                  <a:srgbClr val="FF0000"/>
                </a:solidFill>
                <a:latin typeface="OpenDyslexic" panose="00000500000000000000" pitchFamily="50" charset="0"/>
              </a:rPr>
              <a:t>weiter</a:t>
            </a:r>
            <a:endParaRPr lang="en-GB" sz="2400" dirty="0">
              <a:solidFill>
                <a:srgbClr val="FF0000"/>
              </a:solidFill>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a:solidFill>
                  <a:srgbClr val="0000FF"/>
                </a:solidFill>
                <a:latin typeface="OpenDyslexic" panose="00000500000000000000" pitchFamily="50" charset="0"/>
              </a:rPr>
              <a:t>mache</a:t>
            </a:r>
            <a:r>
              <a:rPr lang="en-GB" sz="2400" dirty="0">
                <a:latin typeface="OpenDyslexic" panose="00000500000000000000" pitchFamily="50" charset="0"/>
              </a:rPr>
              <a:t> in </a:t>
            </a:r>
            <a:r>
              <a:rPr lang="en-GB" sz="2400" dirty="0" err="1">
                <a:latin typeface="OpenDyslexic" panose="00000500000000000000" pitchFamily="50" charset="0"/>
              </a:rPr>
              <a:t>einem</a:t>
            </a:r>
            <a:r>
              <a:rPr lang="en-GB" sz="2400" dirty="0">
                <a:latin typeface="OpenDyslexic" panose="00000500000000000000" pitchFamily="50" charset="0"/>
              </a:rPr>
              <a:t> </a:t>
            </a:r>
            <a:r>
              <a:rPr lang="en-GB" sz="2400" dirty="0" err="1">
                <a:latin typeface="OpenDyslexic" panose="00000500000000000000" pitchFamily="50" charset="0"/>
              </a:rPr>
              <a:t>Unterricht</a:t>
            </a:r>
            <a:r>
              <a:rPr lang="en-GB" sz="2400" dirty="0">
                <a:latin typeface="OpenDyslexic" panose="00000500000000000000" pitchFamily="50" charset="0"/>
              </a:rPr>
              <a:t> </a:t>
            </a:r>
            <a:r>
              <a:rPr lang="en-GB" sz="2400" dirty="0" err="1">
                <a:solidFill>
                  <a:srgbClr val="FF0000"/>
                </a:solidFill>
                <a:latin typeface="OpenDyslexic" panose="00000500000000000000" pitchFamily="50" charset="0"/>
              </a:rPr>
              <a:t>mit</a:t>
            </a:r>
            <a:endParaRPr lang="en-GB" sz="2400" dirty="0">
              <a:solidFill>
                <a:srgbClr val="FF0000"/>
              </a:solidFill>
              <a:latin typeface="OpenDyslexic" panose="00000500000000000000" pitchFamily="50" charset="0"/>
            </a:endParaRP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melde</a:t>
            </a:r>
            <a:r>
              <a:rPr lang="en-GB" sz="2400" dirty="0">
                <a:solidFill>
                  <a:srgbClr val="0000FF"/>
                </a:solidFill>
                <a:latin typeface="OpenDyslexic" panose="00000500000000000000" pitchFamily="50" charset="0"/>
              </a:rPr>
              <a:t> </a:t>
            </a:r>
            <a:r>
              <a:rPr lang="en-GB" sz="2400" dirty="0">
                <a:latin typeface="OpenDyslexic" panose="00000500000000000000" pitchFamily="50" charset="0"/>
              </a:rPr>
              <a:t>den </a:t>
            </a:r>
            <a:r>
              <a:rPr lang="en-GB" sz="2400" dirty="0" err="1">
                <a:latin typeface="OpenDyslexic" panose="00000500000000000000" pitchFamily="50" charset="0"/>
              </a:rPr>
              <a:t>Streamingdienst</a:t>
            </a:r>
            <a:r>
              <a:rPr lang="en-GB" sz="2400" dirty="0">
                <a:latin typeface="OpenDyslexic" panose="00000500000000000000" pitchFamily="50" charset="0"/>
              </a:rPr>
              <a:t> </a:t>
            </a:r>
            <a:r>
              <a:rPr lang="en-GB" sz="2400" dirty="0">
                <a:solidFill>
                  <a:srgbClr val="FF0000"/>
                </a:solidFill>
                <a:latin typeface="OpenDyslexic" panose="00000500000000000000" pitchFamily="50" charset="0"/>
              </a:rPr>
              <a:t>ab</a:t>
            </a:r>
          </a:p>
          <a:p>
            <a:pPr>
              <a:lnSpc>
                <a:spcPct val="150000"/>
              </a:lnSpc>
            </a:pPr>
            <a:r>
              <a:rPr lang="en-GB" sz="2400" dirty="0">
                <a:latin typeface="OpenDyslexic" panose="00000500000000000000" pitchFamily="50" charset="0"/>
              </a:rPr>
              <a:t>ich </a:t>
            </a:r>
            <a:r>
              <a:rPr lang="en-GB" sz="2400" dirty="0" err="1">
                <a:solidFill>
                  <a:srgbClr val="0000FF"/>
                </a:solidFill>
                <a:latin typeface="OpenDyslexic" panose="00000500000000000000" pitchFamily="50" charset="0"/>
              </a:rPr>
              <a:t>teile</a:t>
            </a:r>
            <a:r>
              <a:rPr lang="en-GB" sz="2400" dirty="0">
                <a:solidFill>
                  <a:srgbClr val="0000FF"/>
                </a:solidFill>
                <a:latin typeface="OpenDyslexic" panose="00000500000000000000" pitchFamily="50" charset="0"/>
              </a:rPr>
              <a:t> </a:t>
            </a:r>
            <a:r>
              <a:rPr lang="en-GB" sz="2400" dirty="0">
                <a:latin typeface="OpenDyslexic" panose="00000500000000000000" pitchFamily="50" charset="0"/>
              </a:rPr>
              <a:t>die </a:t>
            </a:r>
            <a:r>
              <a:rPr lang="en-GB" sz="2400" dirty="0" err="1">
                <a:latin typeface="OpenDyslexic" panose="00000500000000000000" pitchFamily="50" charset="0"/>
              </a:rPr>
              <a:t>Nachricht</a:t>
            </a:r>
            <a:r>
              <a:rPr lang="en-GB" sz="2400" dirty="0">
                <a:latin typeface="OpenDyslexic" panose="00000500000000000000" pitchFamily="50" charset="0"/>
              </a:rPr>
              <a:t> </a:t>
            </a:r>
            <a:r>
              <a:rPr lang="en-GB" sz="2400" dirty="0" err="1">
                <a:solidFill>
                  <a:srgbClr val="FF0000"/>
                </a:solidFill>
                <a:latin typeface="OpenDyslexic" panose="00000500000000000000" pitchFamily="50" charset="0"/>
              </a:rPr>
              <a:t>mit</a:t>
            </a:r>
            <a:endParaRPr lang="en-GB" sz="2400" dirty="0">
              <a:solidFill>
                <a:srgbClr val="FF0000"/>
              </a:solidFill>
              <a:latin typeface="OpenDyslexic" panose="00000500000000000000" pitchFamily="50" charset="0"/>
            </a:endParaRPr>
          </a:p>
        </p:txBody>
      </p:sp>
    </p:spTree>
    <p:extLst>
      <p:ext uri="{BB962C8B-B14F-4D97-AF65-F5344CB8AC3E}">
        <p14:creationId xmlns:p14="http://schemas.microsoft.com/office/powerpoint/2010/main" val="17609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500"/>
                                        <p:tgtEl>
                                          <p:spTgt spid="9">
                                            <p:txEl>
                                              <p:pRg st="2" end="2"/>
                                            </p:txEl>
                                          </p:spTgt>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wipe(left)">
                                      <p:cBhvr>
                                        <p:cTn id="43" dur="500"/>
                                        <p:tgtEl>
                                          <p:spTgt spid="9">
                                            <p:txEl>
                                              <p:pRg st="3" end="3"/>
                                            </p:txEl>
                                          </p:spTgt>
                                        </p:tgtEl>
                                      </p:cBhvr>
                                    </p:animEffect>
                                  </p:childTnLst>
                                </p:cTn>
                              </p:par>
                            </p:childTnLst>
                          </p:cTn>
                        </p:par>
                        <p:par>
                          <p:cTn id="44" fill="hold">
                            <p:stCondLst>
                              <p:cond delay="500"/>
                            </p:stCondLst>
                            <p:childTnLst>
                              <p:par>
                                <p:cTn id="45" presetID="2" presetClass="entr" presetSubtype="8" fill="hold" grpId="0" nodeType="after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 calcmode="lin" valueType="num">
                                      <p:cBhvr additive="base">
                                        <p:cTn id="4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wipe(left)">
                                      <p:cBhvr>
                                        <p:cTn id="53" dur="500"/>
                                        <p:tgtEl>
                                          <p:spTgt spid="9">
                                            <p:txEl>
                                              <p:pRg st="4" end="4"/>
                                            </p:txEl>
                                          </p:spTgt>
                                        </p:tgtEl>
                                      </p:cBhvr>
                                    </p:animEffect>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 calcmode="lin" valueType="num">
                                      <p:cBhvr additive="base">
                                        <p:cTn id="5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animEffect transition="in" filter="wipe(left)">
                                      <p:cBhvr>
                                        <p:cTn id="63" dur="500"/>
                                        <p:tgtEl>
                                          <p:spTgt spid="9">
                                            <p:txEl>
                                              <p:pRg st="5" end="5"/>
                                            </p:txEl>
                                          </p:spTgt>
                                        </p:tgtEl>
                                      </p:cBhvr>
                                    </p:animEffect>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 calcmode="lin" valueType="num">
                                      <p:cBhvr additive="base">
                                        <p:cTn id="67"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xEl>
                                              <p:pRg st="6" end="6"/>
                                            </p:txEl>
                                          </p:spTgt>
                                        </p:tgtEl>
                                        <p:attrNameLst>
                                          <p:attrName>style.visibility</p:attrName>
                                        </p:attrNameLst>
                                      </p:cBhvr>
                                      <p:to>
                                        <p:strVal val="visible"/>
                                      </p:to>
                                    </p:set>
                                    <p:animEffect transition="in" filter="wipe(left)">
                                      <p:cBhvr>
                                        <p:cTn id="73" dur="500"/>
                                        <p:tgtEl>
                                          <p:spTgt spid="9">
                                            <p:txEl>
                                              <p:pRg st="6" end="6"/>
                                            </p:txEl>
                                          </p:spTgt>
                                        </p:tgtEl>
                                      </p:cBhvr>
                                    </p:animEffect>
                                  </p:childTnLst>
                                </p:cTn>
                              </p:par>
                            </p:childTnLst>
                          </p:cTn>
                        </p:par>
                        <p:par>
                          <p:cTn id="74" fill="hold">
                            <p:stCondLst>
                              <p:cond delay="500"/>
                            </p:stCondLst>
                            <p:childTnLst>
                              <p:par>
                                <p:cTn id="75" presetID="2" presetClass="entr" presetSubtype="8" fill="hold" grpId="0" nodeType="after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 calcmode="lin" valueType="num">
                                      <p:cBhvr additive="base">
                                        <p:cTn id="77"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9">
                                            <p:txEl>
                                              <p:pRg st="7" end="7"/>
                                            </p:txEl>
                                          </p:spTgt>
                                        </p:tgtEl>
                                        <p:attrNameLst>
                                          <p:attrName>style.visibility</p:attrName>
                                        </p:attrNameLst>
                                      </p:cBhvr>
                                      <p:to>
                                        <p:strVal val="visible"/>
                                      </p:to>
                                    </p:set>
                                    <p:animEffect transition="in" filter="wipe(left)">
                                      <p:cBhvr>
                                        <p:cTn id="83" dur="500"/>
                                        <p:tgtEl>
                                          <p:spTgt spid="9">
                                            <p:txEl>
                                              <p:pRg st="7" end="7"/>
                                            </p:txEl>
                                          </p:spTgt>
                                        </p:tgtEl>
                                      </p:cBhvr>
                                    </p:animEffect>
                                  </p:childTnLst>
                                </p:cTn>
                              </p:par>
                            </p:childTnLst>
                          </p:cTn>
                        </p:par>
                        <p:par>
                          <p:cTn id="84" fill="hold">
                            <p:stCondLst>
                              <p:cond delay="500"/>
                            </p:stCondLst>
                            <p:childTnLst>
                              <p:par>
                                <p:cTn id="85" presetID="2" presetClass="entr" presetSubtype="8" fill="hold" grpId="0" nodeType="afterEffect">
                                  <p:stCondLst>
                                    <p:cond delay="0"/>
                                  </p:stCondLst>
                                  <p:childTnLst>
                                    <p:set>
                                      <p:cBhvr>
                                        <p:cTn id="86" dur="1" fill="hold">
                                          <p:stCondLst>
                                            <p:cond delay="0"/>
                                          </p:stCondLst>
                                        </p:cTn>
                                        <p:tgtEl>
                                          <p:spTgt spid="8">
                                            <p:txEl>
                                              <p:pRg st="8" end="8"/>
                                            </p:txEl>
                                          </p:spTgt>
                                        </p:tgtEl>
                                        <p:attrNameLst>
                                          <p:attrName>style.visibility</p:attrName>
                                        </p:attrNameLst>
                                      </p:cBhvr>
                                      <p:to>
                                        <p:strVal val="visible"/>
                                      </p:to>
                                    </p:set>
                                    <p:anim calcmode="lin" valueType="num">
                                      <p:cBhvr additive="base">
                                        <p:cTn id="87"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9">
                                            <p:txEl>
                                              <p:pRg st="8" end="8"/>
                                            </p:txEl>
                                          </p:spTgt>
                                        </p:tgtEl>
                                        <p:attrNameLst>
                                          <p:attrName>style.visibility</p:attrName>
                                        </p:attrNameLst>
                                      </p:cBhvr>
                                      <p:to>
                                        <p:strVal val="visible"/>
                                      </p:to>
                                    </p:set>
                                    <p:animEffect transition="in" filter="wipe(left)">
                                      <p:cBhvr>
                                        <p:cTn id="93" dur="500"/>
                                        <p:tgtEl>
                                          <p:spTgt spid="9">
                                            <p:txEl>
                                              <p:pRg st="8" end="8"/>
                                            </p:txEl>
                                          </p:spTgt>
                                        </p:tgtEl>
                                      </p:cBhvr>
                                    </p:animEffect>
                                  </p:childTnLst>
                                </p:cTn>
                              </p:par>
                            </p:childTnLst>
                          </p:cTn>
                        </p:par>
                        <p:par>
                          <p:cTn id="94" fill="hold">
                            <p:stCondLst>
                              <p:cond delay="500"/>
                            </p:stCondLst>
                            <p:childTnLst>
                              <p:par>
                                <p:cTn id="95" presetID="2" presetClass="entr" presetSubtype="8" fill="hold" grpId="0" nodeType="afterEffect">
                                  <p:stCondLst>
                                    <p:cond delay="0"/>
                                  </p:stCondLst>
                                  <p:childTnLst>
                                    <p:set>
                                      <p:cBhvr>
                                        <p:cTn id="96" dur="1" fill="hold">
                                          <p:stCondLst>
                                            <p:cond delay="0"/>
                                          </p:stCondLst>
                                        </p:cTn>
                                        <p:tgtEl>
                                          <p:spTgt spid="8">
                                            <p:txEl>
                                              <p:pRg st="9" end="9"/>
                                            </p:txEl>
                                          </p:spTgt>
                                        </p:tgtEl>
                                        <p:attrNameLst>
                                          <p:attrName>style.visibility</p:attrName>
                                        </p:attrNameLst>
                                      </p:cBhvr>
                                      <p:to>
                                        <p:strVal val="visible"/>
                                      </p:to>
                                    </p:set>
                                    <p:anim calcmode="lin" valueType="num">
                                      <p:cBhvr additive="base">
                                        <p:cTn id="97"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9">
                                            <p:txEl>
                                              <p:pRg st="9" end="9"/>
                                            </p:txEl>
                                          </p:spTgt>
                                        </p:tgtEl>
                                        <p:attrNameLst>
                                          <p:attrName>style.visibility</p:attrName>
                                        </p:attrNameLst>
                                      </p:cBhvr>
                                      <p:to>
                                        <p:strVal val="visible"/>
                                      </p:to>
                                    </p:set>
                                    <p:animEffect transition="in" filter="wipe(left)">
                                      <p:cBhvr>
                                        <p:cTn id="103" dur="500"/>
                                        <p:tgtEl>
                                          <p:spTgt spid="9">
                                            <p:txEl>
                                              <p:pRg st="9" end="9"/>
                                            </p:txEl>
                                          </p:spTgt>
                                        </p:tgtEl>
                                      </p:cBhvr>
                                    </p:animEffect>
                                  </p:childTnLst>
                                </p:cTn>
                              </p:par>
                            </p:childTnLst>
                          </p:cTn>
                        </p:par>
                        <p:par>
                          <p:cTn id="104" fill="hold">
                            <p:stCondLst>
                              <p:cond delay="500"/>
                            </p:stCondLst>
                            <p:childTnLst>
                              <p:par>
                                <p:cTn id="105" presetID="2" presetClass="entr" presetSubtype="8" fill="hold" grpId="0" nodeType="after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 calcmode="lin" valueType="num">
                                      <p:cBhvr additive="base">
                                        <p:cTn id="107"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9">
                                            <p:txEl>
                                              <p:pRg st="10" end="10"/>
                                            </p:txEl>
                                          </p:spTgt>
                                        </p:tgtEl>
                                        <p:attrNameLst>
                                          <p:attrName>style.visibility</p:attrName>
                                        </p:attrNameLst>
                                      </p:cBhvr>
                                      <p:to>
                                        <p:strVal val="visible"/>
                                      </p:to>
                                    </p:set>
                                    <p:animEffect transition="in" filter="wipe(left)">
                                      <p:cBhvr>
                                        <p:cTn id="113" dur="500"/>
                                        <p:tgtEl>
                                          <p:spTgt spid="9">
                                            <p:txEl>
                                              <p:pRg st="10" end="10"/>
                                            </p:txEl>
                                          </p:spTgt>
                                        </p:tgtEl>
                                      </p:cBhvr>
                                    </p:animEffect>
                                  </p:childTnLst>
                                </p:cTn>
                              </p:par>
                            </p:childTnLst>
                          </p:cTn>
                        </p:par>
                        <p:par>
                          <p:cTn id="114" fill="hold">
                            <p:stCondLst>
                              <p:cond delay="500"/>
                            </p:stCondLst>
                            <p:childTnLst>
                              <p:par>
                                <p:cTn id="115" presetID="2" presetClass="entr" presetSubtype="8" fill="hold" grpId="0" nodeType="afterEffect">
                                  <p:stCondLst>
                                    <p:cond delay="0"/>
                                  </p:stCondLst>
                                  <p:childTnLst>
                                    <p:set>
                                      <p:cBhvr>
                                        <p:cTn id="116" dur="1" fill="hold">
                                          <p:stCondLst>
                                            <p:cond delay="0"/>
                                          </p:stCondLst>
                                        </p:cTn>
                                        <p:tgtEl>
                                          <p:spTgt spid="8">
                                            <p:txEl>
                                              <p:pRg st="11" end="11"/>
                                            </p:txEl>
                                          </p:spTgt>
                                        </p:tgtEl>
                                        <p:attrNameLst>
                                          <p:attrName>style.visibility</p:attrName>
                                        </p:attrNameLst>
                                      </p:cBhvr>
                                      <p:to>
                                        <p:strVal val="visible"/>
                                      </p:to>
                                    </p:set>
                                    <p:anim calcmode="lin" valueType="num">
                                      <p:cBhvr additive="base">
                                        <p:cTn id="117" dur="500" fill="hold"/>
                                        <p:tgtEl>
                                          <p:spTgt spid="8">
                                            <p:txEl>
                                              <p:pRg st="11" end="11"/>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8">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9">
                                            <p:txEl>
                                              <p:pRg st="11" end="11"/>
                                            </p:txEl>
                                          </p:spTgt>
                                        </p:tgtEl>
                                        <p:attrNameLst>
                                          <p:attrName>style.visibility</p:attrName>
                                        </p:attrNameLst>
                                      </p:cBhvr>
                                      <p:to>
                                        <p:strVal val="visible"/>
                                      </p:to>
                                    </p:set>
                                    <p:animEffect transition="in" filter="wipe(left)">
                                      <p:cBhvr>
                                        <p:cTn id="123"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A6D3EE-76E3-C465-F75C-F905601C4CB9}"/>
              </a:ext>
            </a:extLst>
          </p:cNvPr>
          <p:cNvSpPr txBox="1"/>
          <p:nvPr/>
        </p:nvSpPr>
        <p:spPr>
          <a:xfrm>
            <a:off x="334296" y="150137"/>
            <a:ext cx="11238271" cy="2966197"/>
          </a:xfrm>
          <a:prstGeom prst="rect">
            <a:avLst/>
          </a:prstGeom>
          <a:noFill/>
        </p:spPr>
        <p:txBody>
          <a:bodyPr wrap="square">
            <a:spAutoFit/>
          </a:bodyPr>
          <a:lstStyle/>
          <a:p>
            <a:pPr>
              <a:lnSpc>
                <a:spcPct val="150000"/>
              </a:lnSpc>
            </a:pPr>
            <a:r>
              <a:rPr lang="de-DE" sz="1800" b="0" i="0" u="none" strike="noStrike" baseline="0" dirty="0">
                <a:solidFill>
                  <a:srgbClr val="000000"/>
                </a:solidFill>
                <a:latin typeface="OpenDyslexic" panose="00000500000000000000" pitchFamily="50" charset="0"/>
              </a:rPr>
              <a:t>Ich heiße Luka und ich bin Influencer*in auf TikTok und Instagram. Jeden Morgen logge ich mich auf TikTok ein und lade neue Videos über meine Hobbys und meinen Alltag hoch. Ich schaue auch die Videos meiner Follower an und probiere manchmal neue Filter aus. Außerdem zeichne ich eigene Videos auf, die ich später meinen Followern weitergebe. Viele Follower machen bei Challenges mit, und ich teile meinen Tagesablauf regelmäßig mit ihnen. Am Abend logge ich mich wieder aus. Manchmal lade ich neue Apps herunter oder melde mich von Plattformen ab, wenn ich eine Pause brauche. 	</a:t>
            </a:r>
          </a:p>
        </p:txBody>
      </p:sp>
      <p:sp>
        <p:nvSpPr>
          <p:cNvPr id="7" name="TextBox 6">
            <a:extLst>
              <a:ext uri="{FF2B5EF4-FFF2-40B4-BE49-F238E27FC236}">
                <a16:creationId xmlns:a16="http://schemas.microsoft.com/office/drawing/2014/main" id="{8C5B20BE-F594-F2C2-62BB-3CB1FC0BCD89}"/>
              </a:ext>
            </a:extLst>
          </p:cNvPr>
          <p:cNvSpPr txBox="1"/>
          <p:nvPr/>
        </p:nvSpPr>
        <p:spPr>
          <a:xfrm>
            <a:off x="334296" y="3741667"/>
            <a:ext cx="11621730" cy="2550698"/>
          </a:xfrm>
          <a:prstGeom prst="rect">
            <a:avLst/>
          </a:prstGeom>
          <a:noFill/>
        </p:spPr>
        <p:txBody>
          <a:bodyPr wrap="square">
            <a:spAutoFit/>
          </a:bodyPr>
          <a:lstStyle/>
          <a:p>
            <a:pPr>
              <a:lnSpc>
                <a:spcPct val="150000"/>
              </a:lnSpc>
            </a:pPr>
            <a:r>
              <a:rPr lang="en-GB" sz="1800" b="0" i="0" u="none" strike="noStrike" baseline="0" dirty="0">
                <a:solidFill>
                  <a:srgbClr val="0000FF"/>
                </a:solidFill>
                <a:latin typeface="OpenDyslexic" panose="00000500000000000000" pitchFamily="50" charset="0"/>
              </a:rPr>
              <a:t>Luka is an influencer on TikTok and Instagram. Every afternoon she logs out of TikTok but sometimes logs in again later. She uploads videos about her hobbies and daily life and watches videos from her followers. Luka tries out new filters regularly and records new content for her followers. Many followers participate in challenges, and Luka shares her daily routine with them. Occasionally she downloads new apps or logs off from some platforms when she needs a break. </a:t>
            </a:r>
            <a:endParaRPr lang="en-GB" dirty="0">
              <a:solidFill>
                <a:srgbClr val="0000FF"/>
              </a:solidFill>
              <a:latin typeface="OpenDyslexic" panose="00000500000000000000" pitchFamily="50" charset="0"/>
            </a:endParaRPr>
          </a:p>
        </p:txBody>
      </p:sp>
    </p:spTree>
    <p:extLst>
      <p:ext uri="{BB962C8B-B14F-4D97-AF65-F5344CB8AC3E}">
        <p14:creationId xmlns:p14="http://schemas.microsoft.com/office/powerpoint/2010/main" val="266205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3E1934-1E3A-948A-9430-288C5319D280}"/>
              </a:ext>
            </a:extLst>
          </p:cNvPr>
          <p:cNvSpPr txBox="1"/>
          <p:nvPr/>
        </p:nvSpPr>
        <p:spPr>
          <a:xfrm>
            <a:off x="462116" y="426289"/>
            <a:ext cx="11051457" cy="6140142"/>
          </a:xfrm>
          <a:prstGeom prst="rect">
            <a:avLst/>
          </a:prstGeom>
          <a:noFill/>
        </p:spPr>
        <p:txBody>
          <a:bodyPr wrap="square">
            <a:spAutoFit/>
          </a:bodyPr>
          <a:lstStyle/>
          <a:p>
            <a:pPr>
              <a:lnSpc>
                <a:spcPct val="150000"/>
              </a:lnSpc>
            </a:pPr>
            <a:r>
              <a:rPr lang="de-DE" sz="2400" b="0" i="0" u="none" strike="noStrike" baseline="0" dirty="0">
                <a:solidFill>
                  <a:srgbClr val="000000"/>
                </a:solidFill>
                <a:latin typeface="OpenDyslexic" panose="00000500000000000000" pitchFamily="50" charset="0"/>
              </a:rPr>
              <a:t>Luka ist Influencer*in auf TikTok und Instagram. </a:t>
            </a:r>
          </a:p>
          <a:p>
            <a:pPr>
              <a:lnSpc>
                <a:spcPct val="150000"/>
              </a:lnSpc>
            </a:pPr>
            <a:r>
              <a:rPr lang="de-DE" sz="2400" b="0" i="0" u="none" strike="noStrike" baseline="0" dirty="0">
                <a:solidFill>
                  <a:srgbClr val="000000"/>
                </a:solidFill>
                <a:latin typeface="OpenDyslexic" panose="00000500000000000000" pitchFamily="50" charset="0"/>
              </a:rPr>
              <a:t>Jeden Nachmittag loggt sie sich auf TikTok aus, aber manchmal loggt sie sich später wieder ein. </a:t>
            </a:r>
          </a:p>
          <a:p>
            <a:pPr>
              <a:lnSpc>
                <a:spcPct val="150000"/>
              </a:lnSpc>
            </a:pPr>
            <a:r>
              <a:rPr lang="de-DE" sz="2400" b="0" i="0" u="none" strike="noStrike" baseline="0" dirty="0">
                <a:solidFill>
                  <a:srgbClr val="000000"/>
                </a:solidFill>
                <a:latin typeface="OpenDyslexic" panose="00000500000000000000" pitchFamily="50" charset="0"/>
              </a:rPr>
              <a:t>Sie lädt Videos über ihre Hobbys und ihren Alltag hoch und schaut sich Videos von ihren Followern an. </a:t>
            </a:r>
          </a:p>
          <a:p>
            <a:pPr>
              <a:lnSpc>
                <a:spcPct val="150000"/>
              </a:lnSpc>
            </a:pPr>
            <a:r>
              <a:rPr lang="de-DE" sz="2400" b="0" i="0" u="none" strike="noStrike" baseline="0" dirty="0">
                <a:solidFill>
                  <a:srgbClr val="000000"/>
                </a:solidFill>
                <a:latin typeface="OpenDyslexic" panose="00000500000000000000" pitchFamily="50" charset="0"/>
              </a:rPr>
              <a:t>Luka probiert regelmäßig neue Filter aus und zeichnet neue Inhalte für ihre Follower auf.</a:t>
            </a:r>
          </a:p>
          <a:p>
            <a:pPr>
              <a:lnSpc>
                <a:spcPct val="150000"/>
              </a:lnSpc>
            </a:pPr>
            <a:r>
              <a:rPr lang="de-DE" sz="2400" b="0" i="0" u="none" strike="noStrike" baseline="0" dirty="0">
                <a:solidFill>
                  <a:srgbClr val="000000"/>
                </a:solidFill>
                <a:latin typeface="OpenDyslexic" panose="00000500000000000000" pitchFamily="50" charset="0"/>
              </a:rPr>
              <a:t>Viele Follower machen bei Challenges mit, und Luka teilt ihren Tagesablauf mit ihnen. </a:t>
            </a:r>
          </a:p>
          <a:p>
            <a:pPr>
              <a:lnSpc>
                <a:spcPct val="150000"/>
              </a:lnSpc>
            </a:pPr>
            <a:r>
              <a:rPr lang="de-DE" sz="2400" b="0" i="0" u="none" strike="noStrike" baseline="0" dirty="0">
                <a:solidFill>
                  <a:srgbClr val="000000"/>
                </a:solidFill>
                <a:latin typeface="OpenDyslexic" panose="00000500000000000000" pitchFamily="50" charset="0"/>
              </a:rPr>
              <a:t>Gelegentlich lädt sie neue Apps herunter oder meldet sich von manchen Plattformen ab, wenn sie eine Pause braucht. </a:t>
            </a:r>
            <a:endParaRPr lang="en-GB" sz="2400" dirty="0">
              <a:latin typeface="OpenDyslexic" panose="00000500000000000000" pitchFamily="50" charset="0"/>
            </a:endParaRPr>
          </a:p>
        </p:txBody>
      </p:sp>
    </p:spTree>
    <p:extLst>
      <p:ext uri="{BB962C8B-B14F-4D97-AF65-F5344CB8AC3E}">
        <p14:creationId xmlns:p14="http://schemas.microsoft.com/office/powerpoint/2010/main" val="14534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Influencer: ein neuer Beruf? | DW Deutsch">
            <a:hlinkClick r:id="" action="ppaction://media"/>
            <a:extLst>
              <a:ext uri="{FF2B5EF4-FFF2-40B4-BE49-F238E27FC236}">
                <a16:creationId xmlns:a16="http://schemas.microsoft.com/office/drawing/2014/main" id="{2B569116-743B-4702-037E-708E59B75CD1}"/>
              </a:ext>
            </a:extLst>
          </p:cNvPr>
          <p:cNvPicPr>
            <a:picLocks noRot="1" noChangeAspect="1"/>
          </p:cNvPicPr>
          <p:nvPr>
            <a:videoFile r:link="rId1"/>
          </p:nvPr>
        </p:nvPicPr>
        <p:blipFill>
          <a:blip r:embed="rId3"/>
          <a:stretch>
            <a:fillRect/>
          </a:stretch>
        </p:blipFill>
        <p:spPr>
          <a:xfrm>
            <a:off x="1809136" y="777978"/>
            <a:ext cx="9104670" cy="5121377"/>
          </a:xfrm>
          <a:prstGeom prst="rect">
            <a:avLst/>
          </a:prstGeom>
        </p:spPr>
      </p:pic>
    </p:spTree>
    <p:extLst>
      <p:ext uri="{BB962C8B-B14F-4D97-AF65-F5344CB8AC3E}">
        <p14:creationId xmlns:p14="http://schemas.microsoft.com/office/powerpoint/2010/main" val="9573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501" y="5198776"/>
            <a:ext cx="1611599" cy="16115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4233770" cy="954107"/>
          </a:xfrm>
          <a:prstGeom prst="rect">
            <a:avLst/>
          </a:prstGeom>
          <a:noFill/>
        </p:spPr>
        <p:txBody>
          <a:bodyPr wrap="square" rtlCol="0">
            <a:spAutoFit/>
          </a:bodyPr>
          <a:lstStyle/>
          <a:p>
            <a:pPr algn="ctr"/>
            <a:r>
              <a:rPr lang="en-GB" sz="2800" b="1" i="1" dirty="0">
                <a:solidFill>
                  <a:srgbClr val="0070C0"/>
                </a:solidFill>
                <a:latin typeface="OpenDyslexic" panose="00000500000000000000" pitchFamily="50" charset="0"/>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721377" y="371475"/>
            <a:ext cx="6715125" cy="523220"/>
          </a:xfrm>
          <a:prstGeom prst="rect">
            <a:avLst/>
          </a:prstGeom>
          <a:noFill/>
        </p:spPr>
        <p:txBody>
          <a:bodyPr wrap="square" lIns="91440" tIns="45720" rIns="91440" bIns="45720" rtlCol="0" anchor="t">
            <a:spAutoFit/>
          </a:bodyPr>
          <a:lstStyle/>
          <a:p>
            <a:r>
              <a:rPr lang="en-GB" sz="2800" b="1" u="sng" dirty="0">
                <a:latin typeface="OpenDyslexic" panose="00000500000000000000" pitchFamily="50" charset="0"/>
              </a:rPr>
              <a:t>Title: Neuer </a:t>
            </a:r>
            <a:r>
              <a:rPr lang="en-GB" sz="2800" b="1" u="sng" dirty="0" err="1">
                <a:latin typeface="OpenDyslexic" panose="00000500000000000000" pitchFamily="50" charset="0"/>
              </a:rPr>
              <a:t>Beruf</a:t>
            </a:r>
            <a:r>
              <a:rPr lang="en-GB" sz="2800" b="1" u="sng" dirty="0">
                <a:latin typeface="OpenDyslexic" panose="00000500000000000000" pitchFamily="50" charset="0"/>
              </a:rPr>
              <a:t>: Influencer?</a:t>
            </a:r>
          </a:p>
        </p:txBody>
      </p:sp>
      <p:sp>
        <p:nvSpPr>
          <p:cNvPr id="6" name="TextBox 5">
            <a:extLst>
              <a:ext uri="{FF2B5EF4-FFF2-40B4-BE49-F238E27FC236}">
                <a16:creationId xmlns:a16="http://schemas.microsoft.com/office/drawing/2014/main" id="{6B680610-4F80-46A2-AB4C-8A9B847B68AC}"/>
              </a:ext>
            </a:extLst>
          </p:cNvPr>
          <p:cNvSpPr txBox="1"/>
          <p:nvPr/>
        </p:nvSpPr>
        <p:spPr>
          <a:xfrm>
            <a:off x="4274091" y="781804"/>
            <a:ext cx="4681088" cy="3108543"/>
          </a:xfrm>
          <a:prstGeom prst="rect">
            <a:avLst/>
          </a:prstGeom>
          <a:noFill/>
        </p:spPr>
        <p:txBody>
          <a:bodyPr wrap="square" lIns="91440" tIns="45720" rIns="91440" bIns="45720" rtlCol="0" anchor="t">
            <a:spAutoFit/>
          </a:bodyPr>
          <a:lstStyle/>
          <a:p>
            <a:r>
              <a:rPr lang="en-GB" sz="2800" dirty="0">
                <a:latin typeface="OpenDyslexic" panose="00000500000000000000" pitchFamily="50" charset="0"/>
              </a:rPr>
              <a:t>Aims:</a:t>
            </a:r>
          </a:p>
          <a:p>
            <a:pPr marL="342900" indent="-342900">
              <a:buAutoNum type="arabicPeriod"/>
            </a:pPr>
            <a:r>
              <a:rPr lang="en-GB" sz="2800" dirty="0">
                <a:latin typeface="OpenDyslexic" panose="00000500000000000000" pitchFamily="50" charset="0"/>
              </a:rPr>
              <a:t>To answer questions</a:t>
            </a:r>
          </a:p>
          <a:p>
            <a:r>
              <a:rPr lang="en-GB" sz="2800" dirty="0">
                <a:latin typeface="OpenDyslexic" panose="00000500000000000000" pitchFamily="50" charset="0"/>
                <a:ea typeface="Calibri"/>
                <a:cs typeface="Calibri"/>
              </a:rPr>
              <a:t>in German</a:t>
            </a:r>
          </a:p>
          <a:p>
            <a:r>
              <a:rPr lang="en-GB" sz="2800" dirty="0">
                <a:latin typeface="OpenDyslexic" panose="00000500000000000000" pitchFamily="50" charset="0"/>
                <a:ea typeface="Calibri"/>
                <a:cs typeface="Calibri"/>
              </a:rPr>
              <a:t>2. To use separable verbs</a:t>
            </a:r>
          </a:p>
          <a:p>
            <a:r>
              <a:rPr lang="en-GB" sz="2800" dirty="0">
                <a:latin typeface="OpenDyslexic" panose="00000500000000000000" pitchFamily="50" charset="0"/>
                <a:ea typeface="Calibri"/>
                <a:cs typeface="Calibri"/>
              </a:rPr>
              <a:t>3. To use a model text</a:t>
            </a:r>
          </a:p>
          <a:p>
            <a:r>
              <a:rPr lang="en-GB" sz="2800" dirty="0">
                <a:latin typeface="OpenDyslexic" panose="00000500000000000000" pitchFamily="50" charset="0"/>
                <a:ea typeface="Calibri"/>
                <a:cs typeface="Calibri"/>
              </a:rPr>
              <a:t>to help translate.</a:t>
            </a:r>
          </a:p>
        </p:txBody>
      </p:sp>
      <p:sp>
        <p:nvSpPr>
          <p:cNvPr id="2" name="TextBox 1">
            <a:extLst>
              <a:ext uri="{FF2B5EF4-FFF2-40B4-BE49-F238E27FC236}">
                <a16:creationId xmlns:a16="http://schemas.microsoft.com/office/drawing/2014/main" id="{DD40849A-58A8-4EBA-9FD3-8C38F19A6997}"/>
              </a:ext>
            </a:extLst>
          </p:cNvPr>
          <p:cNvSpPr txBox="1"/>
          <p:nvPr/>
        </p:nvSpPr>
        <p:spPr>
          <a:xfrm>
            <a:off x="8873579" y="1017672"/>
            <a:ext cx="3174521" cy="3539430"/>
          </a:xfrm>
          <a:prstGeom prst="rect">
            <a:avLst/>
          </a:prstGeom>
          <a:solidFill>
            <a:srgbClr val="FFFF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latin typeface="OpenDyslexic" panose="00000500000000000000" pitchFamily="50" charset="0"/>
              </a:rPr>
              <a:t>DNA:</a:t>
            </a:r>
          </a:p>
          <a:p>
            <a:r>
              <a:rPr lang="en-US" sz="2800" b="1" dirty="0">
                <a:latin typeface="OpenDyslexic" panose="00000500000000000000" pitchFamily="50" charset="0"/>
                <a:ea typeface="Calibri"/>
                <a:cs typeface="Calibri"/>
              </a:rPr>
              <a:t>On your board, write two sentences in German about what you have done today already.</a:t>
            </a: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9127896" y="5323904"/>
            <a:ext cx="1308605" cy="1361341"/>
          </a:xfrm>
          <a:prstGeom prst="rect">
            <a:avLst/>
          </a:prstGeom>
        </p:spPr>
      </p:pic>
    </p:spTree>
    <p:extLst>
      <p:ext uri="{BB962C8B-B14F-4D97-AF65-F5344CB8AC3E}">
        <p14:creationId xmlns:p14="http://schemas.microsoft.com/office/powerpoint/2010/main" val="37475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A0BC-2B61-072F-E490-262528CDA3BC}"/>
              </a:ext>
            </a:extLst>
          </p:cNvPr>
          <p:cNvSpPr>
            <a:spLocks noGrp="1"/>
          </p:cNvSpPr>
          <p:nvPr>
            <p:ph type="title" idx="4294967295"/>
          </p:nvPr>
        </p:nvSpPr>
        <p:spPr>
          <a:xfrm>
            <a:off x="1142999" y="1181433"/>
            <a:ext cx="9623323" cy="4495134"/>
          </a:xfrm>
          <a:solidFill>
            <a:schemeClr val="accent2">
              <a:lumMod val="40000"/>
              <a:lumOff val="60000"/>
            </a:schemeClr>
          </a:solidFill>
        </p:spPr>
        <p:txBody>
          <a:bodyPr>
            <a:normAutofit fontScale="90000"/>
          </a:bodyPr>
          <a:lstStyle/>
          <a:p>
            <a:pPr algn="ctr"/>
            <a:r>
              <a:rPr lang="en-GB" sz="11500" b="1" u="sng" dirty="0"/>
              <a:t>A Level German </a:t>
            </a:r>
            <a:br>
              <a:rPr lang="en-GB" sz="11500" b="1" u="sng" dirty="0"/>
            </a:br>
            <a:r>
              <a:rPr lang="en-GB" sz="11500" b="1" u="sng" dirty="0"/>
              <a:t>Course overview </a:t>
            </a:r>
          </a:p>
        </p:txBody>
      </p:sp>
    </p:spTree>
    <p:extLst>
      <p:ext uri="{BB962C8B-B14F-4D97-AF65-F5344CB8AC3E}">
        <p14:creationId xmlns:p14="http://schemas.microsoft.com/office/powerpoint/2010/main" val="53163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5133-E3D8-DAA0-B524-FC427EDE10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D76D5C1-870D-9582-597A-E685D68DB63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5679C54-FCC0-E8C0-E0E4-1BCDBFF71300}"/>
              </a:ext>
            </a:extLst>
          </p:cNvPr>
          <p:cNvPicPr>
            <a:picLocks noChangeAspect="1"/>
          </p:cNvPicPr>
          <p:nvPr/>
        </p:nvPicPr>
        <p:blipFill>
          <a:blip r:embed="rId2"/>
          <a:stretch>
            <a:fillRect/>
          </a:stretch>
        </p:blipFill>
        <p:spPr>
          <a:xfrm>
            <a:off x="0" y="230086"/>
            <a:ext cx="12192000" cy="5946877"/>
          </a:xfrm>
          <a:prstGeom prst="rect">
            <a:avLst/>
          </a:prstGeom>
        </p:spPr>
      </p:pic>
    </p:spTree>
    <p:extLst>
      <p:ext uri="{BB962C8B-B14F-4D97-AF65-F5344CB8AC3E}">
        <p14:creationId xmlns:p14="http://schemas.microsoft.com/office/powerpoint/2010/main" val="15299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DD1D-83B4-8755-B782-CDC6C5CC37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745320-46CE-5132-BA94-F426498433E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058F42A-CC1E-1787-C769-47A5578E2511}"/>
              </a:ext>
            </a:extLst>
          </p:cNvPr>
          <p:cNvPicPr>
            <a:picLocks noChangeAspect="1"/>
          </p:cNvPicPr>
          <p:nvPr/>
        </p:nvPicPr>
        <p:blipFill>
          <a:blip r:embed="rId2"/>
          <a:stretch>
            <a:fillRect/>
          </a:stretch>
        </p:blipFill>
        <p:spPr>
          <a:xfrm>
            <a:off x="0" y="114524"/>
            <a:ext cx="12192000" cy="6378351"/>
          </a:xfrm>
          <a:prstGeom prst="rect">
            <a:avLst/>
          </a:prstGeom>
        </p:spPr>
      </p:pic>
    </p:spTree>
    <p:extLst>
      <p:ext uri="{BB962C8B-B14F-4D97-AF65-F5344CB8AC3E}">
        <p14:creationId xmlns:p14="http://schemas.microsoft.com/office/powerpoint/2010/main" val="278218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7835-887C-D551-D740-460670E505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5F4B19C-2EC8-6C5D-EF4C-971C11609BA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B24FD1F-ACCF-9BD1-5E9E-FA22B1EBE67D}"/>
              </a:ext>
            </a:extLst>
          </p:cNvPr>
          <p:cNvPicPr>
            <a:picLocks noChangeAspect="1"/>
          </p:cNvPicPr>
          <p:nvPr/>
        </p:nvPicPr>
        <p:blipFill>
          <a:blip r:embed="rId2"/>
          <a:stretch>
            <a:fillRect/>
          </a:stretch>
        </p:blipFill>
        <p:spPr>
          <a:xfrm>
            <a:off x="0" y="376430"/>
            <a:ext cx="12192000" cy="6105140"/>
          </a:xfrm>
          <a:prstGeom prst="rect">
            <a:avLst/>
          </a:prstGeom>
        </p:spPr>
      </p:pic>
    </p:spTree>
    <p:extLst>
      <p:ext uri="{BB962C8B-B14F-4D97-AF65-F5344CB8AC3E}">
        <p14:creationId xmlns:p14="http://schemas.microsoft.com/office/powerpoint/2010/main" val="328739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17-7EF7-FF7C-F21E-A09B5A2B00C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D7F79D-B54B-62B8-9B76-9F3CDAE6331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465D461-D0D6-0DDA-D415-4265A1181C39}"/>
              </a:ext>
            </a:extLst>
          </p:cNvPr>
          <p:cNvPicPr>
            <a:picLocks noChangeAspect="1"/>
          </p:cNvPicPr>
          <p:nvPr/>
        </p:nvPicPr>
        <p:blipFill>
          <a:blip r:embed="rId2"/>
          <a:stretch>
            <a:fillRect/>
          </a:stretch>
        </p:blipFill>
        <p:spPr>
          <a:xfrm>
            <a:off x="0" y="269293"/>
            <a:ext cx="12192000" cy="6319414"/>
          </a:xfrm>
          <a:prstGeom prst="rect">
            <a:avLst/>
          </a:prstGeom>
        </p:spPr>
      </p:pic>
    </p:spTree>
    <p:extLst>
      <p:ext uri="{BB962C8B-B14F-4D97-AF65-F5344CB8AC3E}">
        <p14:creationId xmlns:p14="http://schemas.microsoft.com/office/powerpoint/2010/main" val="241373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65D20F-EBC9-18FB-0E49-03C916D813CE}"/>
              </a:ext>
            </a:extLst>
          </p:cNvPr>
          <p:cNvPicPr>
            <a:picLocks noChangeAspect="1"/>
          </p:cNvPicPr>
          <p:nvPr/>
        </p:nvPicPr>
        <p:blipFill>
          <a:blip r:embed="rId2"/>
          <a:stretch>
            <a:fillRect/>
          </a:stretch>
        </p:blipFill>
        <p:spPr>
          <a:xfrm>
            <a:off x="0" y="0"/>
            <a:ext cx="5557047" cy="6858000"/>
          </a:xfrm>
          <a:prstGeom prst="rect">
            <a:avLst/>
          </a:prstGeom>
        </p:spPr>
      </p:pic>
      <p:sp>
        <p:nvSpPr>
          <p:cNvPr id="7" name="Rectangle 6">
            <a:extLst>
              <a:ext uri="{FF2B5EF4-FFF2-40B4-BE49-F238E27FC236}">
                <a16:creationId xmlns:a16="http://schemas.microsoft.com/office/drawing/2014/main" id="{47DC121C-62FD-DF83-79C8-12DF7DE63C05}"/>
              </a:ext>
            </a:extLst>
          </p:cNvPr>
          <p:cNvSpPr/>
          <p:nvPr/>
        </p:nvSpPr>
        <p:spPr>
          <a:xfrm>
            <a:off x="0" y="864704"/>
            <a:ext cx="5557047" cy="864705"/>
          </a:xfrm>
          <a:prstGeom prst="rect">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50171C0-E420-960B-B59D-904E2E498FBE}"/>
              </a:ext>
            </a:extLst>
          </p:cNvPr>
          <p:cNvSpPr/>
          <p:nvPr/>
        </p:nvSpPr>
        <p:spPr>
          <a:xfrm>
            <a:off x="0" y="1693791"/>
            <a:ext cx="5557047" cy="864705"/>
          </a:xfrm>
          <a:prstGeom prst="rect">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B1D3F3-95A5-2B54-940A-7FCF1394F6F6}"/>
              </a:ext>
            </a:extLst>
          </p:cNvPr>
          <p:cNvSpPr/>
          <p:nvPr/>
        </p:nvSpPr>
        <p:spPr>
          <a:xfrm>
            <a:off x="-3" y="2570920"/>
            <a:ext cx="5557047" cy="864705"/>
          </a:xfrm>
          <a:prstGeom prst="rect">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9DAB972-57BA-5411-567A-39BBF0E5E94B}"/>
              </a:ext>
            </a:extLst>
          </p:cNvPr>
          <p:cNvSpPr/>
          <p:nvPr/>
        </p:nvSpPr>
        <p:spPr>
          <a:xfrm>
            <a:off x="0" y="3399182"/>
            <a:ext cx="5557047" cy="864705"/>
          </a:xfrm>
          <a:prstGeom prst="rect">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7387D90-DCF9-12FB-3C8B-5D7ED5DEA51F}"/>
              </a:ext>
            </a:extLst>
          </p:cNvPr>
          <p:cNvSpPr/>
          <p:nvPr/>
        </p:nvSpPr>
        <p:spPr>
          <a:xfrm>
            <a:off x="-2" y="4263887"/>
            <a:ext cx="5557047" cy="864705"/>
          </a:xfrm>
          <a:prstGeom prst="rect">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8DDB5FC-7F2D-A47F-2E1E-ACD3F3A5515C}"/>
              </a:ext>
            </a:extLst>
          </p:cNvPr>
          <p:cNvSpPr/>
          <p:nvPr/>
        </p:nvSpPr>
        <p:spPr>
          <a:xfrm>
            <a:off x="0" y="5103742"/>
            <a:ext cx="5557047" cy="864705"/>
          </a:xfrm>
          <a:prstGeom prst="rect">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3738BA-AA2C-86B6-05C6-E93C52DA2CC4}"/>
              </a:ext>
            </a:extLst>
          </p:cNvPr>
          <p:cNvSpPr/>
          <p:nvPr/>
        </p:nvSpPr>
        <p:spPr>
          <a:xfrm>
            <a:off x="-1" y="5993295"/>
            <a:ext cx="5557047" cy="864705"/>
          </a:xfrm>
          <a:prstGeom prst="rect">
            <a:avLst/>
          </a:prstGeom>
          <a:solidFill>
            <a:srgbClr val="FFFFCC"/>
          </a:solidFill>
          <a:ln>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4B948A5-6B88-109A-AE81-E947497D76B4}"/>
              </a:ext>
            </a:extLst>
          </p:cNvPr>
          <p:cNvSpPr txBox="1"/>
          <p:nvPr/>
        </p:nvSpPr>
        <p:spPr>
          <a:xfrm>
            <a:off x="5928851" y="723873"/>
            <a:ext cx="5970545" cy="523220"/>
          </a:xfrm>
          <a:prstGeom prst="rect">
            <a:avLst/>
          </a:prstGeom>
          <a:noFill/>
        </p:spPr>
        <p:txBody>
          <a:bodyPr wrap="none" rtlCol="0">
            <a:spAutoFit/>
          </a:bodyPr>
          <a:lstStyle/>
          <a:p>
            <a:r>
              <a:rPr lang="en-GB" sz="2800" dirty="0" err="1">
                <a:latin typeface="OpenDyslexic" panose="00000500000000000000" pitchFamily="50" charset="0"/>
              </a:rPr>
              <a:t>Stimmen</a:t>
            </a:r>
            <a:r>
              <a:rPr lang="en-GB" sz="2800" dirty="0">
                <a:latin typeface="OpenDyslexic" panose="00000500000000000000" pitchFamily="50" charset="0"/>
              </a:rPr>
              <a:t> </a:t>
            </a:r>
            <a:r>
              <a:rPr lang="en-GB" sz="2800" dirty="0" err="1">
                <a:latin typeface="OpenDyslexic" panose="00000500000000000000" pitchFamily="50" charset="0"/>
              </a:rPr>
              <a:t>diese</a:t>
            </a:r>
            <a:r>
              <a:rPr lang="en-GB" sz="2800" dirty="0">
                <a:latin typeface="OpenDyslexic" panose="00000500000000000000" pitchFamily="50" charset="0"/>
              </a:rPr>
              <a:t> </a:t>
            </a:r>
            <a:r>
              <a:rPr lang="en-GB" sz="2800" dirty="0" err="1">
                <a:latin typeface="OpenDyslexic" panose="00000500000000000000" pitchFamily="50" charset="0"/>
              </a:rPr>
              <a:t>Sätze</a:t>
            </a:r>
            <a:r>
              <a:rPr lang="en-GB" sz="2800" dirty="0">
                <a:latin typeface="OpenDyslexic" panose="00000500000000000000" pitchFamily="50" charset="0"/>
              </a:rPr>
              <a:t> für dich?</a:t>
            </a:r>
          </a:p>
        </p:txBody>
      </p:sp>
    </p:spTree>
    <p:extLst>
      <p:ext uri="{BB962C8B-B14F-4D97-AF65-F5344CB8AC3E}">
        <p14:creationId xmlns:p14="http://schemas.microsoft.com/office/powerpoint/2010/main" val="34474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423C88-CDAC-5C7D-7CD0-9326A5F0A38E}"/>
              </a:ext>
            </a:extLst>
          </p:cNvPr>
          <p:cNvPicPr>
            <a:picLocks noChangeAspect="1"/>
          </p:cNvPicPr>
          <p:nvPr/>
        </p:nvPicPr>
        <p:blipFill>
          <a:blip r:embed="rId2"/>
          <a:stretch>
            <a:fillRect/>
          </a:stretch>
        </p:blipFill>
        <p:spPr>
          <a:xfrm>
            <a:off x="-1" y="0"/>
            <a:ext cx="8455069" cy="6858000"/>
          </a:xfrm>
          <a:prstGeom prst="rect">
            <a:avLst/>
          </a:prstGeom>
        </p:spPr>
      </p:pic>
    </p:spTree>
    <p:extLst>
      <p:ext uri="{BB962C8B-B14F-4D97-AF65-F5344CB8AC3E}">
        <p14:creationId xmlns:p14="http://schemas.microsoft.com/office/powerpoint/2010/main" val="3055174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6486F4-4D31-4E1D-9578-C1B5D37DA63A}">
  <ds:schemaRefs>
    <ds:schemaRef ds:uri="http://schemas.microsoft.com/sharepoint/v3/contenttype/forms"/>
  </ds:schemaRefs>
</ds:datastoreItem>
</file>

<file path=customXml/itemProps2.xml><?xml version="1.0" encoding="utf-8"?>
<ds:datastoreItem xmlns:ds="http://schemas.openxmlformats.org/officeDocument/2006/customXml" ds:itemID="{7C12762D-4621-4FE4-93BC-F9C22C28D2B2}">
  <ds:schemaRefs>
    <ds:schemaRef ds:uri="http://www.w3.org/XML/1998/namespace"/>
    <ds:schemaRef ds:uri="http://purl.org/dc/dcmitype/"/>
    <ds:schemaRef ds:uri="http://purl.org/dc/terms/"/>
    <ds:schemaRef ds:uri="http://schemas.microsoft.com/office/2006/metadata/properties"/>
    <ds:schemaRef ds:uri="8ce27128-90d0-40cf-ac5e-5e5c26334c6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7ccc34e6-77a4-424a-87b1-15c950b629cc"/>
  </ds:schemaRefs>
</ds:datastoreItem>
</file>

<file path=customXml/itemProps3.xml><?xml version="1.0" encoding="utf-8"?>
<ds:datastoreItem xmlns:ds="http://schemas.openxmlformats.org/officeDocument/2006/customXml" ds:itemID="{2D15F10D-98F6-46F6-90FC-1297962054A4}"/>
</file>

<file path=docProps/app.xml><?xml version="1.0" encoding="utf-8"?>
<Properties xmlns="http://schemas.openxmlformats.org/officeDocument/2006/extended-properties" xmlns:vt="http://schemas.openxmlformats.org/officeDocument/2006/docPropsVTypes">
  <TotalTime>4363</TotalTime>
  <Words>459</Words>
  <Application>Microsoft Office PowerPoint</Application>
  <PresentationFormat>Widescreen</PresentationFormat>
  <Paragraphs>45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OpenDyslexic</vt:lpstr>
      <vt:lpstr>Office Theme</vt:lpstr>
      <vt:lpstr>A level German 6th form Induction Day 28/06/24</vt:lpstr>
      <vt:lpstr>PowerPoint Presentation</vt:lpstr>
      <vt:lpstr>A Level German  Course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German 6th form Induction Day 28/06/24</dc:title>
  <dc:creator>Mrs R Whitford</dc:creator>
  <cp:lastModifiedBy>Mr T Martin</cp:lastModifiedBy>
  <cp:revision>5</cp:revision>
  <cp:lastPrinted>2024-06-28T07:40:10Z</cp:lastPrinted>
  <dcterms:created xsi:type="dcterms:W3CDTF">2024-06-27T18:40:59Z</dcterms:created>
  <dcterms:modified xsi:type="dcterms:W3CDTF">2026-06-29T09:36:40Z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