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6"/>
  </p:notesMasterIdLst>
  <p:sldIdLst>
    <p:sldId id="256" r:id="rId5"/>
    <p:sldId id="258" r:id="rId6"/>
    <p:sldId id="265" r:id="rId7"/>
    <p:sldId id="266" r:id="rId8"/>
    <p:sldId id="267" r:id="rId9"/>
    <p:sldId id="268" r:id="rId10"/>
    <p:sldId id="269" r:id="rId11"/>
    <p:sldId id="276" r:id="rId12"/>
    <p:sldId id="270" r:id="rId13"/>
    <p:sldId id="271" r:id="rId14"/>
    <p:sldId id="277" r:id="rId15"/>
  </p:sldIdLst>
  <p:sldSz cx="12192000" cy="6858000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11110E"/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5C01005-B550-415C-B2F5-DA3E7081EEE9}" v="24" dt="2026-06-28T14:44:41.003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74" d="100"/>
          <a:sy n="74" d="100"/>
        </p:scale>
        <p:origin x="1042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microsoft.com/office/2015/10/relationships/revisionInfo" Target="revisionInfo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4958430-84F7-4C22-B0FA-AACDC238D80F}" type="datetimeFigureOut">
              <a:rPr lang="en-GB" smtClean="0"/>
              <a:t>02/07/2026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0" y="4776788"/>
            <a:ext cx="5438775" cy="39084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354B9DA-494D-48C7-9DBD-C149532232E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866208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354B9DA-494D-48C7-9DBD-C149532232ED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254304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BD5007-C635-79A0-3143-4F26905D9F5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95D7A13-88A0-DD98-FD3C-1913F0E11E7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6AEEB65-6E8A-90A0-914A-013C3BA736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318A1-BFE4-4439-B5B2-56E70692B0F4}" type="datetimeFigureOut">
              <a:rPr lang="en-GB" smtClean="0"/>
              <a:t>02/07/2026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611F931-39C7-BEA9-AD0F-E85597D310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82388AC-5E09-E0A5-1A6E-3D5E0E76F8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1C8124-524C-441A-B0A2-08C41F52359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194036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83E81A-E2FF-F95D-4CA3-F398435F8D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C9634ED-F935-2797-0B84-AD46AEE43B3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38A8B4-69F4-7253-9057-DCA3280B89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318A1-BFE4-4439-B5B2-56E70692B0F4}" type="datetimeFigureOut">
              <a:rPr lang="en-GB" smtClean="0"/>
              <a:t>02/07/2026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774AEBA-0027-971F-5E38-ECF8E08270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DDAFAAF-3083-4D2E-1582-37F3B1FAC0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1C8124-524C-441A-B0A2-08C41F52359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205732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213D3B3-6F33-A479-36B1-57FDBD09AE0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3A55475-91D7-2846-AA1E-B8FB0C84ABC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53370F8-94F4-2A49-B8C3-4FF5772965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318A1-BFE4-4439-B5B2-56E70692B0F4}" type="datetimeFigureOut">
              <a:rPr lang="en-GB" smtClean="0"/>
              <a:t>02/07/2026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EC853CF-36BD-E97B-FBB7-63625EA550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2CB604A-548F-A569-9BB9-97D44F2E32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1C8124-524C-441A-B0A2-08C41F52359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62965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3C8CD6-F912-7895-0C5B-0E9583FEF6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54DCDF-2406-3307-6FDD-49734587D24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2EC6841-A07E-84D3-C1FB-FD62AD7791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318A1-BFE4-4439-B5B2-56E70692B0F4}" type="datetimeFigureOut">
              <a:rPr lang="en-GB" smtClean="0"/>
              <a:t>02/07/2026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823AF2-46F9-2B67-D26A-5114873FB7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AAF8772-7F25-30C6-5D8D-D024BEE2F7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1C8124-524C-441A-B0A2-08C41F52359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662797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2CD12E-15BF-C396-DFC1-0F1CFF6605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4C5947A-DCB2-E526-724E-7B36FBD7942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D126C5B-C220-7484-3207-66A077C20A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318A1-BFE4-4439-B5B2-56E70692B0F4}" type="datetimeFigureOut">
              <a:rPr lang="en-GB" smtClean="0"/>
              <a:t>02/07/2026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BB0B09F-207C-69DA-D59B-D68EF18449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8A75828-3417-462A-F4C6-44EE241202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1C8124-524C-441A-B0A2-08C41F52359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854736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6148B2-4699-7B6F-8161-BE17D39732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E0B035-DCF8-3635-252B-0822F7CAF47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A848E8D-7C02-15FC-ABE6-D406720514C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8CCD586-D9AC-1E6B-6300-E5D1E0C524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318A1-BFE4-4439-B5B2-56E70692B0F4}" type="datetimeFigureOut">
              <a:rPr lang="en-GB" smtClean="0"/>
              <a:t>02/07/2026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E81D001-5D28-B5BC-413D-AB2249299B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B0B5B9B-33B3-F41A-A883-D24D739243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1C8124-524C-441A-B0A2-08C41F52359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58257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B386F3-D7F9-2E49-7904-1F7CAF6A78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56D611C-33B0-6466-7639-C82F6C742DC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0D66773-20B1-1879-F008-2C6B06C9961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61D2ED2-6E13-09CC-A872-E278C3AED6E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28A729D-9372-57E0-A458-E8E11448E61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208BF6E-42FA-54EC-386A-2A27A88B56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318A1-BFE4-4439-B5B2-56E70692B0F4}" type="datetimeFigureOut">
              <a:rPr lang="en-GB" smtClean="0"/>
              <a:t>02/07/2026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3D9EFBA-B453-1275-22C0-80BBCEF15D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78D5563-29AD-2B4C-C7CC-533BCD621A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1C8124-524C-441A-B0A2-08C41F52359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672090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326717-019A-4D04-03AA-F15B643CD7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7FFF4B4-B5D5-053D-EDFE-63A1DD25A9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318A1-BFE4-4439-B5B2-56E70692B0F4}" type="datetimeFigureOut">
              <a:rPr lang="en-GB" smtClean="0"/>
              <a:t>02/07/2026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8F8A85C-8E70-B0FA-0A70-CED37E47AB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5084301-C79E-88F0-FB1E-053BE38459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1C8124-524C-441A-B0A2-08C41F52359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94344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7E5FE60-3947-6AE1-EFF1-0E5FD27504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318A1-BFE4-4439-B5B2-56E70692B0F4}" type="datetimeFigureOut">
              <a:rPr lang="en-GB" smtClean="0"/>
              <a:t>02/07/2026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7847E87-73E5-3640-8FA6-541222D74D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E5875C8-A142-4EDC-AAAA-5B150E3B47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1C8124-524C-441A-B0A2-08C41F52359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492651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D0CC02-0726-E6B5-83A2-0AFF1C0A08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41C65A-CE27-AA26-2690-4670FDBDD1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D759D4C-C026-96B8-FDAA-E1CAB3E5E78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E533D5F-5F97-9668-8EC2-142CE682AE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318A1-BFE4-4439-B5B2-56E70692B0F4}" type="datetimeFigureOut">
              <a:rPr lang="en-GB" smtClean="0"/>
              <a:t>02/07/2026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3F27F65-7F0C-4709-A3C4-107747C73F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D5F8155-BB5B-2814-4060-EB7CC7BC65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1C8124-524C-441A-B0A2-08C41F52359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051487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685083-387C-2519-0636-AB764EA1EA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902B3B4-005D-AC3C-DE38-9D250CA64B8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DB91251-955D-95F9-0A74-AB729A34278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4F2DAA5-F155-C21F-72DB-6501128FC2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318A1-BFE4-4439-B5B2-56E70692B0F4}" type="datetimeFigureOut">
              <a:rPr lang="en-GB" smtClean="0"/>
              <a:t>02/07/2026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AD0AF1A-8419-638D-98CB-54B243330C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DB4823D-1366-6441-7700-569B03371F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1C8124-524C-441A-B0A2-08C41F52359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137364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1D93DF6-CA6C-22BE-5832-9D37950A5E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4E25367-1A36-DBF4-C50C-C9E03BD057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7AEF69F-0134-AE1F-89E1-EDE75ECD577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0E318A1-BFE4-4439-B5B2-56E70692B0F4}" type="datetimeFigureOut">
              <a:rPr lang="en-GB" smtClean="0"/>
              <a:t>02/07/2026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D3820A1-8955-0524-7350-34E5805504E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B9BE446-4020-423B-9ACE-3735776BE46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E1C8124-524C-441A-B0A2-08C41F52359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643313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0C67FC74-9959-08AD-EEDC-234A657988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0381" y="1839963"/>
            <a:ext cx="10515600" cy="2673043"/>
          </a:xfrm>
          <a:solidFill>
            <a:schemeClr val="accent2">
              <a:lumMod val="20000"/>
              <a:lumOff val="80000"/>
            </a:schemeClr>
          </a:solidFill>
        </p:spPr>
        <p:txBody>
          <a:bodyPr/>
          <a:lstStyle/>
          <a:p>
            <a:pPr algn="ctr"/>
            <a:r>
              <a:rPr lang="en-GB" b="1" dirty="0"/>
              <a:t>A level Spanish</a:t>
            </a:r>
            <a:br>
              <a:rPr lang="en-GB" b="1" dirty="0"/>
            </a:br>
            <a:r>
              <a:rPr lang="en-GB" b="1" dirty="0"/>
              <a:t>6</a:t>
            </a:r>
            <a:r>
              <a:rPr lang="en-GB" b="1" baseline="30000" dirty="0"/>
              <a:t>th</a:t>
            </a:r>
            <a:r>
              <a:rPr lang="en-GB" b="1" dirty="0"/>
              <a:t> form Induction Day</a:t>
            </a:r>
            <a:br>
              <a:rPr lang="en-GB" b="1" dirty="0"/>
            </a:br>
            <a:r>
              <a:rPr lang="en-GB" b="1" dirty="0"/>
              <a:t>28/06/24</a:t>
            </a:r>
          </a:p>
        </p:txBody>
      </p:sp>
    </p:spTree>
    <p:extLst>
      <p:ext uri="{BB962C8B-B14F-4D97-AF65-F5344CB8AC3E}">
        <p14:creationId xmlns:p14="http://schemas.microsoft.com/office/powerpoint/2010/main" val="76937032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55EEE12-9F07-7AA3-2C10-05CDB918FB9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6645" y="0"/>
            <a:ext cx="11835245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517426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954CBA2-601A-D2F6-BA4C-E3C8200D7D4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6255" y="-124691"/>
            <a:ext cx="11637817" cy="71593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79677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>
            <a:extLst>
              <a:ext uri="{FF2B5EF4-FFF2-40B4-BE49-F238E27FC236}">
                <a16:creationId xmlns:a16="http://schemas.microsoft.com/office/drawing/2014/main" id="{54530F2C-5EDF-4D79-9624-F490051770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501" y="5198776"/>
            <a:ext cx="1611599" cy="1611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>
            <a:extLst>
              <a:ext uri="{FF2B5EF4-FFF2-40B4-BE49-F238E27FC236}">
                <a16:creationId xmlns:a16="http://schemas.microsoft.com/office/drawing/2014/main" id="{94869859-C50F-4D00-B004-C446037A2E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721377" cy="28108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>
            <a:extLst>
              <a:ext uri="{FF2B5EF4-FFF2-40B4-BE49-F238E27FC236}">
                <a16:creationId xmlns:a16="http://schemas.microsoft.com/office/drawing/2014/main" id="{DBF87A5D-6D5C-4567-8A80-C489D29564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076773"/>
            <a:ext cx="3978910" cy="27336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C7659AE-13DF-4079-A3CE-C9B11D20F3F9}"/>
              </a:ext>
            </a:extLst>
          </p:cNvPr>
          <p:cNvSpPr txBox="1"/>
          <p:nvPr/>
        </p:nvSpPr>
        <p:spPr>
          <a:xfrm>
            <a:off x="121920" y="2936240"/>
            <a:ext cx="423377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i="1" dirty="0">
                <a:solidFill>
                  <a:srgbClr val="0070C0"/>
                </a:solidFill>
                <a:latin typeface="OpenDyslexic" panose="00000500000000000000" pitchFamily="50" charset="0"/>
              </a:rPr>
              <a:t>Thank you for being ready to learn!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DF25251-DF7F-446C-86BD-4648199E6D5C}"/>
              </a:ext>
            </a:extLst>
          </p:cNvPr>
          <p:cNvSpPr txBox="1"/>
          <p:nvPr/>
        </p:nvSpPr>
        <p:spPr>
          <a:xfrm>
            <a:off x="3721377" y="371475"/>
            <a:ext cx="6715125" cy="52322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GB" sz="2800" b="1" u="sng" dirty="0">
                <a:latin typeface="OpenDyslexic" panose="00000500000000000000" pitchFamily="50" charset="0"/>
              </a:rPr>
              <a:t>Title: Neuer </a:t>
            </a:r>
            <a:r>
              <a:rPr lang="en-GB" sz="2800" b="1" u="sng" dirty="0" err="1">
                <a:latin typeface="OpenDyslexic" panose="00000500000000000000" pitchFamily="50" charset="0"/>
              </a:rPr>
              <a:t>Beruf</a:t>
            </a:r>
            <a:r>
              <a:rPr lang="en-GB" sz="2800" b="1" u="sng" dirty="0">
                <a:latin typeface="OpenDyslexic" panose="00000500000000000000" pitchFamily="50" charset="0"/>
              </a:rPr>
              <a:t>: Influencer?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B680610-4F80-46A2-AB4C-8A9B847B68AC}"/>
              </a:ext>
            </a:extLst>
          </p:cNvPr>
          <p:cNvSpPr txBox="1"/>
          <p:nvPr/>
        </p:nvSpPr>
        <p:spPr>
          <a:xfrm>
            <a:off x="4274091" y="781804"/>
            <a:ext cx="4681088" cy="3108543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GB" sz="2800" dirty="0">
                <a:latin typeface="OpenDyslexic" panose="00000500000000000000" pitchFamily="50" charset="0"/>
              </a:rPr>
              <a:t>Aims:</a:t>
            </a:r>
          </a:p>
          <a:p>
            <a:pPr marL="342900" indent="-342900">
              <a:buAutoNum type="arabicPeriod"/>
            </a:pPr>
            <a:r>
              <a:rPr lang="en-GB" sz="2800" dirty="0">
                <a:latin typeface="OpenDyslexic" panose="00000500000000000000" pitchFamily="50" charset="0"/>
              </a:rPr>
              <a:t>To answer questions</a:t>
            </a:r>
          </a:p>
          <a:p>
            <a:r>
              <a:rPr lang="en-GB" sz="2800" dirty="0">
                <a:latin typeface="OpenDyslexic" panose="00000500000000000000" pitchFamily="50" charset="0"/>
                <a:ea typeface="Calibri"/>
                <a:cs typeface="Calibri"/>
              </a:rPr>
              <a:t>in Spanish</a:t>
            </a:r>
          </a:p>
          <a:p>
            <a:r>
              <a:rPr lang="en-GB" sz="2800" dirty="0">
                <a:latin typeface="OpenDyslexic" panose="00000500000000000000" pitchFamily="50" charset="0"/>
                <a:ea typeface="Calibri"/>
                <a:cs typeface="Calibri"/>
              </a:rPr>
              <a:t>2. To use different tenses</a:t>
            </a:r>
          </a:p>
          <a:p>
            <a:r>
              <a:rPr lang="en-GB" sz="2800" dirty="0">
                <a:latin typeface="OpenDyslexic" panose="00000500000000000000" pitchFamily="50" charset="0"/>
                <a:ea typeface="Calibri"/>
                <a:cs typeface="Calibri"/>
              </a:rPr>
              <a:t>3. To use a model text</a:t>
            </a:r>
          </a:p>
          <a:p>
            <a:r>
              <a:rPr lang="en-GB" sz="2800" dirty="0">
                <a:latin typeface="OpenDyslexic" panose="00000500000000000000" pitchFamily="50" charset="0"/>
                <a:ea typeface="Calibri"/>
                <a:cs typeface="Calibri"/>
              </a:rPr>
              <a:t>to help translate.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D40849A-58A8-4EBA-9FD3-8C38F19A6997}"/>
              </a:ext>
            </a:extLst>
          </p:cNvPr>
          <p:cNvSpPr txBox="1"/>
          <p:nvPr/>
        </p:nvSpPr>
        <p:spPr>
          <a:xfrm>
            <a:off x="8873579" y="1017672"/>
            <a:ext cx="3174521" cy="353943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sz="2800" b="1" dirty="0">
                <a:latin typeface="OpenDyslexic" panose="00000500000000000000" pitchFamily="50" charset="0"/>
              </a:rPr>
              <a:t>DNA:</a:t>
            </a:r>
          </a:p>
          <a:p>
            <a:r>
              <a:rPr lang="en-US" sz="2800" b="1" dirty="0">
                <a:latin typeface="OpenDyslexic" panose="00000500000000000000" pitchFamily="50" charset="0"/>
                <a:ea typeface="Calibri"/>
                <a:cs typeface="Calibri"/>
              </a:rPr>
              <a:t>On your board, write two sentences in Spanish about what you have done today already.</a:t>
            </a:r>
          </a:p>
        </p:txBody>
      </p:sp>
      <p:pic>
        <p:nvPicPr>
          <p:cNvPr id="3" name="Picture 6">
            <a:extLst>
              <a:ext uri="{FF2B5EF4-FFF2-40B4-BE49-F238E27FC236}">
                <a16:creationId xmlns:a16="http://schemas.microsoft.com/office/drawing/2014/main" id="{D91986CF-B9CA-8522-A436-8C107F61D4E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27896" y="5323904"/>
            <a:ext cx="1308605" cy="13613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7547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6BA0BC-2B61-072F-E490-262528CDA3BC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142999" y="1181433"/>
            <a:ext cx="9623323" cy="4495134"/>
          </a:xfrm>
          <a:solidFill>
            <a:schemeClr val="accent2">
              <a:lumMod val="40000"/>
              <a:lumOff val="60000"/>
            </a:schemeClr>
          </a:solidFill>
        </p:spPr>
        <p:txBody>
          <a:bodyPr>
            <a:normAutofit fontScale="90000"/>
          </a:bodyPr>
          <a:lstStyle/>
          <a:p>
            <a:pPr algn="ctr"/>
            <a:r>
              <a:rPr lang="en-GB" sz="11500" b="1" u="sng" dirty="0"/>
              <a:t>A Level Spanish </a:t>
            </a:r>
            <a:br>
              <a:rPr lang="en-GB" sz="11500" b="1" u="sng" dirty="0"/>
            </a:br>
            <a:r>
              <a:rPr lang="en-GB" sz="11500" b="1" u="sng" dirty="0"/>
              <a:t>Course overview </a:t>
            </a:r>
          </a:p>
        </p:txBody>
      </p:sp>
    </p:spTree>
    <p:extLst>
      <p:ext uri="{BB962C8B-B14F-4D97-AF65-F5344CB8AC3E}">
        <p14:creationId xmlns:p14="http://schemas.microsoft.com/office/powerpoint/2010/main" val="5316356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ED5133-E3D8-DAA0-B524-FC427EDE10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76D5C1-870D-9582-597A-E685D68DB63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5679C54-FCC0-E8C0-E0E4-1BCDBFF713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30086"/>
            <a:ext cx="12192000" cy="59468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9939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43DD1D-83B4-8755-B782-CDC6C5CC37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745320-46CE-5132-BA94-F426498433E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058F42A-CC1E-1787-C769-47A5578E251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4524"/>
            <a:ext cx="12192000" cy="63783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21858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F4B19C-2EC8-6C5D-EF4C-971C11609B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1628" y="414670"/>
            <a:ext cx="11504428" cy="5762293"/>
          </a:xfrm>
          <a:solidFill>
            <a:schemeClr val="accent3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sz="4400" dirty="0"/>
              <a:t>Students will study technological and social change, looking at the multicultural nature of Hispanic Society. You will study highlights </a:t>
            </a:r>
            <a:r>
              <a:rPr lang="en-GB" sz="4400" dirty="0" err="1"/>
              <a:t>odf</a:t>
            </a:r>
            <a:r>
              <a:rPr lang="en-GB" sz="4400" dirty="0"/>
              <a:t> Hispanic artistic culture, including a focus on Spanish regional identity and the cultural heritage of past civilisations. They will learn about aspects of the diverse political landscape of the Hispanic world</a:t>
            </a:r>
          </a:p>
        </p:txBody>
      </p:sp>
    </p:spTree>
    <p:extLst>
      <p:ext uri="{BB962C8B-B14F-4D97-AF65-F5344CB8AC3E}">
        <p14:creationId xmlns:p14="http://schemas.microsoft.com/office/powerpoint/2010/main" val="328739533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78AE17-7EF7-FF7C-F21E-A09B5A2B00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D7F79D-B54B-62B8-9B76-9F3CDAE6331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465D461-D0D6-0DDA-D415-4265A1181C3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0391" y="0"/>
            <a:ext cx="12192000" cy="6474407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241373311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C5BB4D-CDA0-36C5-8FDE-FF8FE9109B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2 Year Course 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FB99B8-F945-F65E-018B-19902ED0CDEA}"/>
              </a:ext>
            </a:extLst>
          </p:cNvPr>
          <p:cNvSpPr>
            <a:spLocks noGrp="1"/>
          </p:cNvSpPr>
          <p:nvPr>
            <p:ph idx="1"/>
          </p:nvPr>
        </p:nvSpPr>
        <p:spPr>
          <a:solidFill>
            <a:schemeClr val="accent3">
              <a:lumMod val="20000"/>
              <a:lumOff val="80000"/>
            </a:schemeClr>
          </a:solidFill>
        </p:spPr>
        <p:txBody>
          <a:bodyPr>
            <a:normAutofit fontScale="85000" lnSpcReduction="10000"/>
          </a:bodyPr>
          <a:lstStyle/>
          <a:p>
            <a:r>
              <a:rPr lang="en-GB" sz="3000" dirty="0"/>
              <a:t>In Year 12 the course will cover aspects of Spanish speaking societies</a:t>
            </a:r>
          </a:p>
          <a:p>
            <a:r>
              <a:rPr lang="en-GB" sz="3000" dirty="0"/>
              <a:t>Artistic culture in the Spanish speaking world</a:t>
            </a:r>
          </a:p>
          <a:p>
            <a:r>
              <a:rPr lang="en-GB" sz="3000" dirty="0"/>
              <a:t>Grammar</a:t>
            </a:r>
          </a:p>
          <a:p>
            <a:r>
              <a:rPr lang="en-GB" sz="3000" dirty="0"/>
              <a:t>A Literary Text ( Como Agua Para Chocolate- Laura Esquivel) and a film ( Volver – Pedro Almod</a:t>
            </a:r>
            <a:r>
              <a:rPr lang="en-GB" sz="3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óvar). </a:t>
            </a:r>
          </a:p>
          <a:p>
            <a:r>
              <a:rPr lang="en-GB" sz="3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 Year 13 the course will cover:</a:t>
            </a:r>
          </a:p>
          <a:p>
            <a:r>
              <a:rPr lang="en-GB" sz="3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Social Issues and trends</a:t>
            </a:r>
          </a:p>
          <a:p>
            <a:r>
              <a:rPr lang="en-GB" sz="3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Political and Artistic Culture</a:t>
            </a:r>
          </a:p>
          <a:p>
            <a:r>
              <a:rPr lang="en-GB" sz="3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Grammar</a:t>
            </a:r>
          </a:p>
          <a:p>
            <a:r>
              <a:rPr lang="en-GB" sz="3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Continuation of the same film and text chosen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5018436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7DC121C-62FD-DF83-79C8-12DF7DE63C05}"/>
              </a:ext>
            </a:extLst>
          </p:cNvPr>
          <p:cNvSpPr/>
          <p:nvPr/>
        </p:nvSpPr>
        <p:spPr>
          <a:xfrm>
            <a:off x="0" y="864704"/>
            <a:ext cx="5557047" cy="864705"/>
          </a:xfrm>
          <a:prstGeom prst="rect">
            <a:avLst/>
          </a:prstGeom>
          <a:solidFill>
            <a:srgbClr val="FFFFCC"/>
          </a:solidFill>
          <a:ln>
            <a:solidFill>
              <a:srgbClr val="FFFFCC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50171C0-E420-960B-B59D-904E2E498FBE}"/>
              </a:ext>
            </a:extLst>
          </p:cNvPr>
          <p:cNvSpPr/>
          <p:nvPr/>
        </p:nvSpPr>
        <p:spPr>
          <a:xfrm>
            <a:off x="0" y="1693791"/>
            <a:ext cx="5557047" cy="864705"/>
          </a:xfrm>
          <a:prstGeom prst="rect">
            <a:avLst/>
          </a:prstGeom>
          <a:solidFill>
            <a:srgbClr val="FFFFCC"/>
          </a:solidFill>
          <a:ln>
            <a:solidFill>
              <a:srgbClr val="FFFFCC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DB1D3F3-95A5-2B54-940A-7FCF1394F6F6}"/>
              </a:ext>
            </a:extLst>
          </p:cNvPr>
          <p:cNvSpPr/>
          <p:nvPr/>
        </p:nvSpPr>
        <p:spPr>
          <a:xfrm>
            <a:off x="-3" y="2570920"/>
            <a:ext cx="5557047" cy="864705"/>
          </a:xfrm>
          <a:prstGeom prst="rect">
            <a:avLst/>
          </a:prstGeom>
          <a:solidFill>
            <a:srgbClr val="FFFFCC"/>
          </a:solidFill>
          <a:ln>
            <a:solidFill>
              <a:srgbClr val="FFFFCC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9DAB972-57BA-5411-567A-39BBF0E5E94B}"/>
              </a:ext>
            </a:extLst>
          </p:cNvPr>
          <p:cNvSpPr/>
          <p:nvPr/>
        </p:nvSpPr>
        <p:spPr>
          <a:xfrm>
            <a:off x="0" y="3399182"/>
            <a:ext cx="5557047" cy="864705"/>
          </a:xfrm>
          <a:prstGeom prst="rect">
            <a:avLst/>
          </a:prstGeom>
          <a:solidFill>
            <a:srgbClr val="FFFFCC"/>
          </a:solidFill>
          <a:ln>
            <a:solidFill>
              <a:srgbClr val="FFFFCC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7387D90-DCF9-12FB-3C8B-5D7ED5DEA51F}"/>
              </a:ext>
            </a:extLst>
          </p:cNvPr>
          <p:cNvSpPr/>
          <p:nvPr/>
        </p:nvSpPr>
        <p:spPr>
          <a:xfrm>
            <a:off x="-2" y="4263887"/>
            <a:ext cx="5557047" cy="864705"/>
          </a:xfrm>
          <a:prstGeom prst="rect">
            <a:avLst/>
          </a:prstGeom>
          <a:solidFill>
            <a:srgbClr val="FFFFCC"/>
          </a:solidFill>
          <a:ln>
            <a:solidFill>
              <a:srgbClr val="FFFFCC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8DDB5FC-7F2D-A47F-2E1E-ACD3F3A5515C}"/>
              </a:ext>
            </a:extLst>
          </p:cNvPr>
          <p:cNvSpPr/>
          <p:nvPr/>
        </p:nvSpPr>
        <p:spPr>
          <a:xfrm>
            <a:off x="0" y="5103742"/>
            <a:ext cx="5557047" cy="864705"/>
          </a:xfrm>
          <a:prstGeom prst="rect">
            <a:avLst/>
          </a:prstGeom>
          <a:solidFill>
            <a:srgbClr val="FFFFCC"/>
          </a:solidFill>
          <a:ln>
            <a:solidFill>
              <a:srgbClr val="FFFFCC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33738BA-AA2C-86B6-05C6-E93C52DA2CC4}"/>
              </a:ext>
            </a:extLst>
          </p:cNvPr>
          <p:cNvSpPr/>
          <p:nvPr/>
        </p:nvSpPr>
        <p:spPr>
          <a:xfrm>
            <a:off x="-1" y="5993295"/>
            <a:ext cx="5557047" cy="864705"/>
          </a:xfrm>
          <a:prstGeom prst="rect">
            <a:avLst/>
          </a:prstGeom>
          <a:solidFill>
            <a:srgbClr val="FFFFCC"/>
          </a:solidFill>
          <a:ln>
            <a:solidFill>
              <a:srgbClr val="FFFFCC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694C49A-1CFB-9167-5BBE-32FC7AFE2B2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35530" y="0"/>
            <a:ext cx="12427530" cy="223357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0FF862B-7DA8-BDC0-F218-74CC8B23874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6" y="2279674"/>
            <a:ext cx="12192006" cy="45783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7400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E530B004E4030438EC8C74B8DAE3C6D" ma:contentTypeVersion="19" ma:contentTypeDescription="Create a new document." ma:contentTypeScope="" ma:versionID="0afcf23cfe9b450c77ddbb6b1274bcae">
  <xsd:schema xmlns:xsd="http://www.w3.org/2001/XMLSchema" xmlns:xs="http://www.w3.org/2001/XMLSchema" xmlns:p="http://schemas.microsoft.com/office/2006/metadata/properties" xmlns:ns2="3ae4bebc-5183-402f-9a72-94513702be85" xmlns:ns3="0ff20ada-ea1e-4479-af96-12e7f68be8f6" targetNamespace="http://schemas.microsoft.com/office/2006/metadata/properties" ma:root="true" ma:fieldsID="e5279740878779e5cf0772960598e39c" ns2:_="" ns3:_="">
    <xsd:import namespace="3ae4bebc-5183-402f-9a72-94513702be85"/>
    <xsd:import namespace="0ff20ada-ea1e-4479-af96-12e7f68be8f6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LengthInSeconds" minOccurs="0"/>
                <xsd:element ref="ns2:MediaServiceObjectDetectorVersions" minOccurs="0"/>
                <xsd:element ref="ns2:MediaServiceSearchProperties" minOccurs="0"/>
                <xsd:element ref="ns2:lcf76f155ced4ddcb4097134ff3c332f" minOccurs="0"/>
                <xsd:element ref="ns3:TaxCatchAll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ae4bebc-5183-402f-9a72-94513702be8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1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2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MediaServiceObjectDetectorVersions" ma:index="2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lcf76f155ced4ddcb4097134ff3c332f" ma:index="24" nillable="true" ma:taxonomy="true" ma:internalName="lcf76f155ced4ddcb4097134ff3c332f" ma:taxonomyFieldName="MediaServiceImageTags" ma:displayName="Image Tags" ma:readOnly="false" ma:fieldId="{5cf76f15-5ced-4ddc-b409-7134ff3c332f}" ma:taxonomyMulti="true" ma:sspId="2d9a6a31-fdfb-4004-be80-b2e333663287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BillingMetadata" ma:index="26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ff20ada-ea1e-4479-af96-12e7f68be8f6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5" nillable="true" ma:displayName="Taxonomy Catch All Column" ma:hidden="true" ma:list="{7af94c68-3a47-42a6-be9b-7b315d5a8e27}" ma:internalName="TaxCatchAll" ma:showField="CatchAllData" ma:web="0ff20ada-ea1e-4479-af96-12e7f68be8f6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0ff20ada-ea1e-4479-af96-12e7f68be8f6" xsi:nil="true"/>
    <lcf76f155ced4ddcb4097134ff3c332f xmlns="3ae4bebc-5183-402f-9a72-94513702be85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B56486F4-4D31-4E1D-9578-C1B5D37DA63A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62C11FA2-D380-4140-B542-EBD08863C9A9}"/>
</file>

<file path=customXml/itemProps3.xml><?xml version="1.0" encoding="utf-8"?>
<ds:datastoreItem xmlns:ds="http://schemas.openxmlformats.org/officeDocument/2006/customXml" ds:itemID="{7C12762D-4621-4FE4-93BC-F9C22C28D2B2}">
  <ds:schemaRefs>
    <ds:schemaRef ds:uri="http://www.w3.org/XML/1998/namespace"/>
    <ds:schemaRef ds:uri="http://purl.org/dc/dcmitype/"/>
    <ds:schemaRef ds:uri="http://purl.org/dc/terms/"/>
    <ds:schemaRef ds:uri="http://schemas.microsoft.com/office/2006/metadata/properties"/>
    <ds:schemaRef ds:uri="8ce27128-90d0-40cf-ac5e-5e5c26334c61"/>
    <ds:schemaRef ds:uri="http://purl.org/dc/elements/1.1/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7ccc34e6-77a4-424a-87b1-15c950b629cc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4452</TotalTime>
  <Words>199</Words>
  <Application>Microsoft Office PowerPoint</Application>
  <PresentationFormat>Widescreen</PresentationFormat>
  <Paragraphs>24</Paragraphs>
  <Slides>11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7" baseType="lpstr">
      <vt:lpstr>Aptos</vt:lpstr>
      <vt:lpstr>Aptos Display</vt:lpstr>
      <vt:lpstr>Arial</vt:lpstr>
      <vt:lpstr>Calibri</vt:lpstr>
      <vt:lpstr>OpenDyslexic</vt:lpstr>
      <vt:lpstr>Office Theme</vt:lpstr>
      <vt:lpstr>A level Spanish 6th form Induction Day 28/06/24</vt:lpstr>
      <vt:lpstr>PowerPoint Presentation</vt:lpstr>
      <vt:lpstr>A Level Spanish  Course overview </vt:lpstr>
      <vt:lpstr>PowerPoint Presentation</vt:lpstr>
      <vt:lpstr>PowerPoint Presentation</vt:lpstr>
      <vt:lpstr>PowerPoint Presentation</vt:lpstr>
      <vt:lpstr>PowerPoint Presentation</vt:lpstr>
      <vt:lpstr>2 Year Course outline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level German 6th form Induction Day 28/06/24</dc:title>
  <dc:creator>Mrs R Whitford</dc:creator>
  <cp:lastModifiedBy>Mrs E Ali</cp:lastModifiedBy>
  <cp:revision>9</cp:revision>
  <cp:lastPrinted>2024-06-28T07:40:10Z</cp:lastPrinted>
  <dcterms:created xsi:type="dcterms:W3CDTF">2024-06-27T18:40:59Z</dcterms:created>
  <dcterms:modified xsi:type="dcterms:W3CDTF">2026-07-02T14:02:10Z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0x0101008E530B004E4030438EC8C74B8DAE3C6D</vt:lpwstr>
  </property>
</Properties>
</file>