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qVLVyBU9z7DjSC7Ln0CPNZ1j2ybI24UH3myPBgGsX7c" ContentType="image/png"/>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5"/>
  </p:notesMasterIdLst>
  <p:sldIdLst>
    <p:sldId id="256" r:id="rId5"/>
    <p:sldId id="471" r:id="rId6"/>
    <p:sldId id="381" r:id="rId7"/>
    <p:sldId id="485" r:id="rId8"/>
    <p:sldId id="474" r:id="rId9"/>
    <p:sldId id="486" r:id="rId10"/>
    <p:sldId id="487" r:id="rId11"/>
    <p:sldId id="488" r:id="rId12"/>
    <p:sldId id="489" r:id="rId13"/>
    <p:sldId id="490" r:id="rId14"/>
    <p:sldId id="491" r:id="rId15"/>
    <p:sldId id="492" r:id="rId16"/>
    <p:sldId id="493" r:id="rId17"/>
    <p:sldId id="496" r:id="rId18"/>
    <p:sldId id="494" r:id="rId19"/>
    <p:sldId id="478" r:id="rId20"/>
    <p:sldId id="475" r:id="rId21"/>
    <p:sldId id="476" r:id="rId22"/>
    <p:sldId id="495" r:id="rId23"/>
    <p:sldId id="442"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DAA600"/>
    <a:srgbClr val="EEB5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978" autoAdjust="0"/>
  </p:normalViewPr>
  <p:slideViewPr>
    <p:cSldViewPr snapToGrid="0">
      <p:cViewPr varScale="1">
        <p:scale>
          <a:sx n="96" d="100"/>
          <a:sy n="96" d="100"/>
        </p:scale>
        <p:origin x="1140"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3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D482837D-D566-4D5E-B0E4-4D7B51CEFE35}" type="datetimeFigureOut">
              <a:rPr lang="en-GB" smtClean="0"/>
              <a:t>29/09/2023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5D9A2944-A435-41F7-B82C-3C1BE5FE379F}" type="slidenum">
              <a:rPr lang="en-GB" smtClean="0"/>
              <a:t>‹#›</a:t>
            </a:fld>
            <a:endParaRPr lang="en-GB"/>
          </a:p>
        </p:txBody>
      </p:sp>
    </p:spTree>
    <p:extLst>
      <p:ext uri="{BB962C8B-B14F-4D97-AF65-F5344CB8AC3E}">
        <p14:creationId xmlns:p14="http://schemas.microsoft.com/office/powerpoint/2010/main" val="186463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1</a:t>
            </a:fld>
            <a:endParaRPr lang="en-GB"/>
          </a:p>
        </p:txBody>
      </p:sp>
    </p:spTree>
    <p:extLst>
      <p:ext uri="{BB962C8B-B14F-4D97-AF65-F5344CB8AC3E}">
        <p14:creationId xmlns:p14="http://schemas.microsoft.com/office/powerpoint/2010/main" val="1070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74542-451C-4C11-97A7-FA471BBEDFDA}" type="slidenum">
              <a:rPr lang="en-US"/>
              <a:pPr/>
              <a:t>20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rtl="0" fontAlgn="base"/>
            <a:r>
              <a:rPr lang="en-GB" sz="1200" b="0" i="0" kern="1200" dirty="0">
                <a:solidFill>
                  <a:schemeClr val="tx1"/>
                </a:solidFill>
                <a:effectLst/>
                <a:latin typeface="+mn-lt"/>
                <a:ea typeface="+mn-ea"/>
                <a:cs typeface="+mn-cs"/>
              </a:rPr>
              <a:t> For everything YOU are doing, will be doing, as WE DO APPRECIATE it can be very tricky to get the right approach/balance at home, as those key exams get closer</a:t>
            </a:r>
            <a:endParaRPr lang="en-US" dirty="0"/>
          </a:p>
        </p:txBody>
      </p:sp>
    </p:spTree>
    <p:extLst>
      <p:ext uri="{BB962C8B-B14F-4D97-AF65-F5344CB8AC3E}">
        <p14:creationId xmlns:p14="http://schemas.microsoft.com/office/powerpoint/2010/main" val="254714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2</a:t>
            </a:fld>
            <a:endParaRPr lang="en-GB"/>
          </a:p>
        </p:txBody>
      </p:sp>
    </p:spTree>
    <p:extLst>
      <p:ext uri="{BB962C8B-B14F-4D97-AF65-F5344CB8AC3E}">
        <p14:creationId xmlns:p14="http://schemas.microsoft.com/office/powerpoint/2010/main" val="112995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3</a:t>
            </a:fld>
            <a:endParaRPr lang="en-GB"/>
          </a:p>
        </p:txBody>
      </p:sp>
    </p:spTree>
    <p:extLst>
      <p:ext uri="{BB962C8B-B14F-4D97-AF65-F5344CB8AC3E}">
        <p14:creationId xmlns:p14="http://schemas.microsoft.com/office/powerpoint/2010/main" val="375680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ALPS have just reset their Scores, so there will be some changes to which ALPS Band (and therefore changes to Target Grades) a student may be in.</a:t>
            </a:r>
          </a:p>
        </p:txBody>
      </p:sp>
      <p:sp>
        <p:nvSpPr>
          <p:cNvPr id="4" name="Slide Number Placeholder 3"/>
          <p:cNvSpPr>
            <a:spLocks noGrp="1"/>
          </p:cNvSpPr>
          <p:nvPr>
            <p:ph type="sldNum" sz="quarter" idx="5"/>
          </p:nvPr>
        </p:nvSpPr>
        <p:spPr/>
        <p:txBody>
          <a:bodyPr/>
          <a:lstStyle/>
          <a:p>
            <a:fld id="{5D9A2944-A435-41F7-B82C-3C1BE5FE379F}" type="slidenum">
              <a:rPr lang="en-GB" smtClean="0"/>
              <a:t>7</a:t>
            </a:fld>
            <a:endParaRPr lang="en-GB"/>
          </a:p>
        </p:txBody>
      </p:sp>
    </p:spTree>
    <p:extLst>
      <p:ext uri="{BB962C8B-B14F-4D97-AF65-F5344CB8AC3E}">
        <p14:creationId xmlns:p14="http://schemas.microsoft.com/office/powerpoint/2010/main" val="210078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ALPS have just reset their Scores &amp; MEGs, so there will be some changes to which ALPS Band (and therefore changes to B/S</a:t>
            </a:r>
            <a:r>
              <a:rPr lang="en-GB"/>
              <a:t>/G Target </a:t>
            </a:r>
            <a:r>
              <a:rPr lang="en-GB" dirty="0"/>
              <a:t>Grades) a student may be in.</a:t>
            </a:r>
          </a:p>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8</a:t>
            </a:fld>
            <a:endParaRPr lang="en-GB"/>
          </a:p>
        </p:txBody>
      </p:sp>
    </p:spTree>
    <p:extLst>
      <p:ext uri="{BB962C8B-B14F-4D97-AF65-F5344CB8AC3E}">
        <p14:creationId xmlns:p14="http://schemas.microsoft.com/office/powerpoint/2010/main" val="333680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Attainment 8:</a:t>
            </a:r>
          </a:p>
          <a:p>
            <a:r>
              <a:rPr lang="en-GB" sz="1600" dirty="0"/>
              <a:t>Bucket 1 = E &amp; M </a:t>
            </a:r>
            <a:r>
              <a:rPr lang="en-GB" sz="1600" dirty="0" err="1"/>
              <a:t>dbl</a:t>
            </a:r>
            <a:r>
              <a:rPr lang="en-GB" sz="1600" dirty="0"/>
              <a:t> weighted [4]</a:t>
            </a:r>
          </a:p>
          <a:p>
            <a:r>
              <a:rPr lang="en-GB" sz="1600" dirty="0"/>
              <a:t>Bucket 2 = </a:t>
            </a:r>
            <a:r>
              <a:rPr lang="en-GB" sz="1600" dirty="0" err="1"/>
              <a:t>Ebacc</a:t>
            </a:r>
            <a:r>
              <a:rPr lang="en-GB" sz="1600" dirty="0"/>
              <a:t> – 3 highest from the Sciences/Comp Sc/Hi/Gg/Lang [3]</a:t>
            </a:r>
          </a:p>
          <a:p>
            <a:r>
              <a:rPr lang="en-GB" sz="1600" dirty="0"/>
              <a:t>Bucket 3 = 3 ‘other highest’ not already </a:t>
            </a:r>
            <a:r>
              <a:rPr lang="en-GB" sz="1200" dirty="0"/>
              <a:t>used [3]</a:t>
            </a:r>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10</a:t>
            </a:fld>
            <a:endParaRPr lang="en-GB"/>
          </a:p>
        </p:txBody>
      </p:sp>
    </p:spTree>
    <p:extLst>
      <p:ext uri="{BB962C8B-B14F-4D97-AF65-F5344CB8AC3E}">
        <p14:creationId xmlns:p14="http://schemas.microsoft.com/office/powerpoint/2010/main" val="414254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A2944-A435-41F7-B82C-3C1BE5FE379F}" type="slidenum">
              <a:rPr lang="en-GB" smtClean="0"/>
              <a:t>12</a:t>
            </a:fld>
            <a:endParaRPr lang="en-GB"/>
          </a:p>
        </p:txBody>
      </p:sp>
    </p:spTree>
    <p:extLst>
      <p:ext uri="{BB962C8B-B14F-4D97-AF65-F5344CB8AC3E}">
        <p14:creationId xmlns:p14="http://schemas.microsoft.com/office/powerpoint/2010/main" val="346321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5mins late to each lesson in a day = 5 x 5 = 25mins per day = 125mins per week = 2 hour long lessons missed (out of 25) each week. Not great at all!</a:t>
            </a:r>
          </a:p>
        </p:txBody>
      </p:sp>
      <p:sp>
        <p:nvSpPr>
          <p:cNvPr id="4" name="Slide Number Placeholder 3"/>
          <p:cNvSpPr>
            <a:spLocks noGrp="1"/>
          </p:cNvSpPr>
          <p:nvPr>
            <p:ph type="sldNum" sz="quarter" idx="5"/>
          </p:nvPr>
        </p:nvSpPr>
        <p:spPr/>
        <p:txBody>
          <a:bodyPr/>
          <a:lstStyle/>
          <a:p>
            <a:fld id="{5D9A2944-A435-41F7-B82C-3C1BE5FE379F}" type="slidenum">
              <a:rPr lang="en-GB" smtClean="0"/>
              <a:t>15</a:t>
            </a:fld>
            <a:endParaRPr lang="en-GB"/>
          </a:p>
        </p:txBody>
      </p:sp>
    </p:spTree>
    <p:extLst>
      <p:ext uri="{BB962C8B-B14F-4D97-AF65-F5344CB8AC3E}">
        <p14:creationId xmlns:p14="http://schemas.microsoft.com/office/powerpoint/2010/main" val="243297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about their work = reinforces their learning &amp; understanding; </a:t>
            </a:r>
            <a:r>
              <a:rPr lang="en-GB" dirty="0">
                <a:sym typeface="Wingdings" panose="05000000000000000000" pitchFamily="2" charset="2"/>
              </a:rPr>
              <a:t> </a:t>
            </a:r>
            <a:r>
              <a:rPr lang="en-GB" dirty="0"/>
              <a:t>MARS advert</a:t>
            </a:r>
          </a:p>
        </p:txBody>
      </p:sp>
      <p:sp>
        <p:nvSpPr>
          <p:cNvPr id="4" name="Slide Number Placeholder 3"/>
          <p:cNvSpPr>
            <a:spLocks noGrp="1"/>
          </p:cNvSpPr>
          <p:nvPr>
            <p:ph type="sldNum" sz="quarter" idx="5"/>
          </p:nvPr>
        </p:nvSpPr>
        <p:spPr/>
        <p:txBody>
          <a:bodyPr/>
          <a:lstStyle/>
          <a:p>
            <a:fld id="{5D9A2944-A435-41F7-B82C-3C1BE5FE379F}" type="slidenum">
              <a:rPr lang="en-GB" smtClean="0"/>
              <a:t>19</a:t>
            </a:fld>
            <a:endParaRPr lang="en-GB"/>
          </a:p>
        </p:txBody>
      </p:sp>
    </p:spTree>
    <p:extLst>
      <p:ext uri="{BB962C8B-B14F-4D97-AF65-F5344CB8AC3E}">
        <p14:creationId xmlns:p14="http://schemas.microsoft.com/office/powerpoint/2010/main" val="22121375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9/29/2023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9/29/2023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9/29/2023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9/29/2023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deviantart.com/annamae22/art/Stepping-Stone-Path-Stock-Photo-PNG-476002047" TargetMode="External"/><Relationship Id="rId3" Type="http://schemas.openxmlformats.org/officeDocument/2006/relationships/image" Target="../media/image11.jpg"/><Relationship Id="rId7" Type="http://schemas.openxmlformats.org/officeDocument/2006/relationships/image" Target="../media/image13.qVLVyBU9z7DjSC7Ln0CPNZ1j2ybI24UH3myPBgGsX7c"/><Relationship Id="rId12" Type="http://schemas.openxmlformats.org/officeDocument/2006/relationships/hyperlink" Target="https://pixabay.com/en/success-stairs-determination-career-78435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scpl.org/home/thinking-outside-the-house" TargetMode="External"/><Relationship Id="rId11" Type="http://schemas.openxmlformats.org/officeDocument/2006/relationships/image" Target="../media/image15.jpg"/><Relationship Id="rId5" Type="http://schemas.openxmlformats.org/officeDocument/2006/relationships/image" Target="../media/image12.jpg"/><Relationship Id="rId10" Type="http://schemas.openxmlformats.org/officeDocument/2006/relationships/hyperlink" Target="https://pixabay.com/en/head-success-ladder-of-success-2713346/" TargetMode="External"/><Relationship Id="rId4" Type="http://schemas.openxmlformats.org/officeDocument/2006/relationships/hyperlink" Target="https://www.flickr.com/photos/91492871@N00/4388055830/" TargetMode="External"/><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51560" y="1432223"/>
            <a:ext cx="9966960" cy="3035808"/>
          </a:xfrm>
        </p:spPr>
        <p:txBody>
          <a:bodyPr/>
          <a:lstStyle/>
          <a:p>
            <a:r>
              <a:rPr lang="en-GB" dirty="0"/>
              <a:t>Little heath school</a:t>
            </a:r>
            <a:br>
              <a:rPr lang="en-GB" dirty="0"/>
            </a:br>
            <a:r>
              <a:rPr lang="en-GB" sz="3900" dirty="0">
                <a:solidFill>
                  <a:schemeClr val="accent2"/>
                </a:solidFill>
              </a:rPr>
              <a:t>learning for life </a:t>
            </a:r>
            <a:r>
              <a:rPr lang="en-GB" sz="3900" dirty="0">
                <a:solidFill>
                  <a:schemeClr val="accent2"/>
                </a:solidFill>
                <a:sym typeface="Wingdings 2" panose="05020102010507070707" pitchFamily="18" charset="2"/>
              </a:rPr>
              <a:t> together  one community</a:t>
            </a:r>
            <a:endParaRPr lang="en-GB" sz="3900" dirty="0">
              <a:solidFill>
                <a:schemeClr val="accent2"/>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733996">
            <a:off x="9617864" y="4203923"/>
            <a:ext cx="1152525" cy="828675"/>
          </a:xfrm>
          <a:prstGeom prst="rect">
            <a:avLst/>
          </a:prstGeom>
        </p:spPr>
      </p:pic>
    </p:spTree>
    <p:extLst>
      <p:ext uri="{BB962C8B-B14F-4D97-AF65-F5344CB8AC3E}">
        <p14:creationId xmlns:p14="http://schemas.microsoft.com/office/powerpoint/2010/main" val="287529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0412-6751-47E3-9FD5-D7BF9F70C1F0}"/>
              </a:ext>
            </a:extLst>
          </p:cNvPr>
          <p:cNvSpPr>
            <a:spLocks noGrp="1"/>
          </p:cNvSpPr>
          <p:nvPr>
            <p:ph type="title"/>
          </p:nvPr>
        </p:nvSpPr>
        <p:spPr>
          <a:xfrm>
            <a:off x="1066800" y="701250"/>
            <a:ext cx="10058400" cy="1017191"/>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Targets </a:t>
            </a:r>
            <a:r>
              <a:rPr lang="en-GB"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progress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336DF21A-6AFC-4704-A93A-926CCDE0F5EC}"/>
              </a:ext>
            </a:extLst>
          </p:cNvPr>
          <p:cNvSpPr>
            <a:spLocks noGrp="1"/>
          </p:cNvSpPr>
          <p:nvPr>
            <p:ph idx="1"/>
          </p:nvPr>
        </p:nvSpPr>
        <p:spPr>
          <a:xfrm>
            <a:off x="1066800" y="1986481"/>
            <a:ext cx="10363200" cy="4453759"/>
          </a:xfrm>
          <a:solidFill>
            <a:srgbClr val="FFFF66"/>
          </a:solidFill>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 A students’ average progress from KS2 to KS4 is measured by comparing the grades/scores they actually get with what they should be expected to get, based on their KS2 Scores.</a:t>
            </a:r>
          </a:p>
          <a:p>
            <a:r>
              <a:rPr lang="en-GB" sz="2400" dirty="0">
                <a:latin typeface="Tahoma" panose="020B0604030504040204" pitchFamily="34" charset="0"/>
                <a:ea typeface="Tahoma" panose="020B0604030504040204" pitchFamily="34" charset="0"/>
                <a:cs typeface="Tahoma" panose="020B0604030504040204" pitchFamily="34" charset="0"/>
              </a:rPr>
              <a:t> This generates an average Progress 8 [</a:t>
            </a:r>
            <a:r>
              <a:rPr lang="en-GB" sz="2400" b="1" dirty="0">
                <a:latin typeface="Tahoma" panose="020B0604030504040204" pitchFamily="34" charset="0"/>
                <a:ea typeface="Tahoma" panose="020B0604030504040204" pitchFamily="34" charset="0"/>
                <a:cs typeface="Tahoma" panose="020B0604030504040204" pitchFamily="34" charset="0"/>
              </a:rPr>
              <a:t>P8</a:t>
            </a:r>
            <a:r>
              <a:rPr lang="en-GB" sz="2400" dirty="0">
                <a:latin typeface="Tahoma" panose="020B0604030504040204" pitchFamily="34" charset="0"/>
                <a:ea typeface="Tahoma" panose="020B0604030504040204" pitchFamily="34" charset="0"/>
                <a:cs typeface="Tahoma" panose="020B0604030504040204" pitchFamily="34" charset="0"/>
              </a:rPr>
              <a:t>] score for each student.</a:t>
            </a:r>
          </a:p>
          <a:p>
            <a:r>
              <a:rPr lang="en-GB" sz="2400" dirty="0">
                <a:latin typeface="Tahoma" panose="020B0604030504040204" pitchFamily="34" charset="0"/>
                <a:ea typeface="Tahoma" panose="020B0604030504040204" pitchFamily="34" charset="0"/>
                <a:cs typeface="Tahoma" panose="020B0604030504040204" pitchFamily="34" charset="0"/>
              </a:rPr>
              <a:t> If their </a:t>
            </a:r>
            <a:r>
              <a:rPr lang="en-GB" sz="2400" b="1" dirty="0">
                <a:latin typeface="Tahoma" panose="020B0604030504040204" pitchFamily="34" charset="0"/>
                <a:ea typeface="Tahoma" panose="020B0604030504040204" pitchFamily="34" charset="0"/>
                <a:cs typeface="Tahoma" panose="020B0604030504040204" pitchFamily="34" charset="0"/>
              </a:rPr>
              <a:t>P8</a:t>
            </a:r>
            <a:r>
              <a:rPr lang="en-GB" sz="2400" dirty="0">
                <a:latin typeface="Tahoma" panose="020B0604030504040204" pitchFamily="34" charset="0"/>
                <a:ea typeface="Tahoma" panose="020B0604030504040204" pitchFamily="34" charset="0"/>
                <a:cs typeface="Tahoma" panose="020B0604030504040204" pitchFamily="34" charset="0"/>
              </a:rPr>
              <a:t> Score is:</a:t>
            </a:r>
          </a:p>
          <a:p>
            <a:pPr lvl="8"/>
            <a:r>
              <a:rPr lang="en-GB" sz="2000" b="1" dirty="0">
                <a:latin typeface="Tahoma" panose="020B0604030504040204" pitchFamily="34" charset="0"/>
                <a:ea typeface="Tahoma" panose="020B0604030504040204" pitchFamily="34" charset="0"/>
                <a:cs typeface="Tahoma" panose="020B0604030504040204" pitchFamily="34" charset="0"/>
              </a:rPr>
              <a:t>&gt; 0</a:t>
            </a:r>
            <a:r>
              <a:rPr lang="en-GB" sz="2000" dirty="0">
                <a:latin typeface="Tahoma" panose="020B0604030504040204" pitchFamily="34" charset="0"/>
                <a:ea typeface="Tahoma" panose="020B0604030504040204" pitchFamily="34" charset="0"/>
                <a:cs typeface="Tahoma" panose="020B0604030504040204" pitchFamily="34" charset="0"/>
              </a:rPr>
              <a:t>   on average, they have made better progress than expected</a:t>
            </a:r>
          </a:p>
          <a:p>
            <a:pPr lvl="8"/>
            <a:r>
              <a:rPr lang="en-GB" sz="2000" b="1" dirty="0">
                <a:latin typeface="Tahoma" panose="020B0604030504040204" pitchFamily="34" charset="0"/>
                <a:ea typeface="Tahoma" panose="020B0604030504040204" pitchFamily="34" charset="0"/>
                <a:cs typeface="Tahoma" panose="020B0604030504040204" pitchFamily="34" charset="0"/>
              </a:rPr>
              <a:t>= 0  </a:t>
            </a:r>
            <a:r>
              <a:rPr lang="en-GB" sz="2000" dirty="0">
                <a:latin typeface="Tahoma" panose="020B0604030504040204" pitchFamily="34" charset="0"/>
                <a:ea typeface="Tahoma" panose="020B0604030504040204" pitchFamily="34" charset="0"/>
                <a:cs typeface="Tahoma" panose="020B0604030504040204" pitchFamily="34" charset="0"/>
              </a:rPr>
              <a:t> on average, they have made the expected progress</a:t>
            </a:r>
          </a:p>
          <a:p>
            <a:pPr lvl="8"/>
            <a:r>
              <a:rPr lang="en-GB" sz="2000" b="1" dirty="0">
                <a:latin typeface="Tahoma" panose="020B0604030504040204" pitchFamily="34" charset="0"/>
                <a:ea typeface="Tahoma" panose="020B0604030504040204" pitchFamily="34" charset="0"/>
                <a:cs typeface="Tahoma" panose="020B0604030504040204" pitchFamily="34" charset="0"/>
              </a:rPr>
              <a:t>&lt; 0</a:t>
            </a:r>
            <a:r>
              <a:rPr lang="en-GB" sz="2000" dirty="0">
                <a:latin typeface="Tahoma" panose="020B0604030504040204" pitchFamily="34" charset="0"/>
                <a:ea typeface="Tahoma" panose="020B0604030504040204" pitchFamily="34" charset="0"/>
                <a:cs typeface="Tahoma" panose="020B0604030504040204" pitchFamily="34" charset="0"/>
              </a:rPr>
              <a:t>   on average, they have not made the expected progress</a:t>
            </a:r>
          </a:p>
          <a:p>
            <a:r>
              <a:rPr lang="en-GB" sz="2400" dirty="0">
                <a:latin typeface="Tahoma" panose="020B0604030504040204" pitchFamily="34" charset="0"/>
                <a:ea typeface="Tahoma" panose="020B0604030504040204" pitchFamily="34" charset="0"/>
                <a:cs typeface="Tahoma" panose="020B0604030504040204" pitchFamily="34" charset="0"/>
              </a:rPr>
              <a:t> Y11 were </a:t>
            </a:r>
            <a:r>
              <a:rPr lang="en-GB" sz="2400">
                <a:latin typeface="Tahoma" panose="020B0604030504040204" pitchFamily="34" charset="0"/>
                <a:ea typeface="Tahoma" panose="020B0604030504040204" pitchFamily="34" charset="0"/>
                <a:cs typeface="Tahoma" panose="020B0604030504040204" pitchFamily="34" charset="0"/>
              </a:rPr>
              <a:t>told their </a:t>
            </a:r>
            <a:r>
              <a:rPr lang="en-GB" sz="2400" b="1" dirty="0">
                <a:latin typeface="Tahoma" panose="020B0604030504040204" pitchFamily="34" charset="0"/>
                <a:ea typeface="Tahoma" panose="020B0604030504040204" pitchFamily="34" charset="0"/>
                <a:cs typeface="Tahoma" panose="020B0604030504040204" pitchFamily="34" charset="0"/>
              </a:rPr>
              <a:t>current P8 score</a:t>
            </a:r>
            <a:r>
              <a:rPr lang="en-GB" sz="2400" dirty="0">
                <a:latin typeface="Tahoma" panose="020B0604030504040204" pitchFamily="34" charset="0"/>
                <a:ea typeface="Tahoma" panose="020B0604030504040204" pitchFamily="34" charset="0"/>
                <a:cs typeface="Tahoma" panose="020B0604030504040204" pitchFamily="34" charset="0"/>
              </a:rPr>
              <a:t> [based on the End of Y10 Recording &amp; their Predicted Grades] at their </a:t>
            </a:r>
            <a:r>
              <a:rPr lang="en-GB" sz="2400" b="1" dirty="0">
                <a:latin typeface="Tahoma" panose="020B0604030504040204" pitchFamily="34" charset="0"/>
                <a:ea typeface="Tahoma" panose="020B0604030504040204" pitchFamily="34" charset="0"/>
                <a:cs typeface="Tahoma" panose="020B0604030504040204" pitchFamily="34" charset="0"/>
              </a:rPr>
              <a:t>Sharp Start Meeting </a:t>
            </a:r>
            <a:r>
              <a:rPr lang="en-GB" sz="2400" dirty="0">
                <a:latin typeface="Tahoma" panose="020B0604030504040204" pitchFamily="34" charset="0"/>
                <a:ea typeface="Tahoma" panose="020B0604030504040204" pitchFamily="34" charset="0"/>
                <a:cs typeface="Tahoma" panose="020B0604030504040204" pitchFamily="34" charset="0"/>
              </a:rPr>
              <a:t>with their Tutor at the start of term.</a:t>
            </a:r>
          </a:p>
        </p:txBody>
      </p:sp>
      <p:pic>
        <p:nvPicPr>
          <p:cNvPr id="2052" name="Picture 4" descr="Student Progress">
            <a:extLst>
              <a:ext uri="{FF2B5EF4-FFF2-40B4-BE49-F238E27FC236}">
                <a16:creationId xmlns:a16="http://schemas.microsoft.com/office/drawing/2014/main" id="{D55B40B0-B038-4A16-BA51-F3474990B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298" y="28446"/>
            <a:ext cx="2426953" cy="182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8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F7CA-F6BC-49A8-8756-5AE4179D1F96}"/>
              </a:ext>
            </a:extLst>
          </p:cNvPr>
          <p:cNvSpPr>
            <a:spLocks noGrp="1"/>
          </p:cNvSpPr>
          <p:nvPr>
            <p:ph type="title"/>
          </p:nvPr>
        </p:nvSpPr>
        <p:spPr>
          <a:xfrm>
            <a:off x="349774" y="467160"/>
            <a:ext cx="10058400" cy="1202278"/>
          </a:xfrm>
        </p:spPr>
        <p:txBody>
          <a:bodyPr>
            <a:normAutofit/>
          </a:bodyPr>
          <a:lstStyle/>
          <a:p>
            <a:r>
              <a:rPr lang="en-GB" sz="4400" dirty="0">
                <a:latin typeface="Tahoma" panose="020B0604030504040204" pitchFamily="34" charset="0"/>
                <a:ea typeface="Tahoma" panose="020B0604030504040204" pitchFamily="34" charset="0"/>
                <a:cs typeface="Tahoma" panose="020B0604030504040204" pitchFamily="34" charset="0"/>
              </a:rPr>
              <a:t>Interpreting the g/s/b targets</a:t>
            </a:r>
          </a:p>
        </p:txBody>
      </p:sp>
      <p:sp>
        <p:nvSpPr>
          <p:cNvPr id="3" name="Content Placeholder 2">
            <a:extLst>
              <a:ext uri="{FF2B5EF4-FFF2-40B4-BE49-F238E27FC236}">
                <a16:creationId xmlns:a16="http://schemas.microsoft.com/office/drawing/2014/main" id="{9F7AD3E7-6FD7-4889-A08F-548569C95733}"/>
              </a:ext>
            </a:extLst>
          </p:cNvPr>
          <p:cNvSpPr>
            <a:spLocks noGrp="1"/>
          </p:cNvSpPr>
          <p:nvPr>
            <p:ph idx="1"/>
          </p:nvPr>
        </p:nvSpPr>
        <p:spPr>
          <a:xfrm>
            <a:off x="592769" y="1819464"/>
            <a:ext cx="10058400" cy="4253344"/>
          </a:xfrm>
          <a:solidFill>
            <a:srgbClr val="FFFF66"/>
          </a:solidFill>
        </p:spPr>
        <p:txBody>
          <a:bodyPr>
            <a:normAutofit lnSpcReduction="10000"/>
          </a:bodyPr>
          <a:lstStyle/>
          <a:p>
            <a:r>
              <a:rPr lang="en-GB" sz="2400" dirty="0">
                <a:latin typeface="Tahoma" panose="020B0604030504040204" pitchFamily="34" charset="0"/>
                <a:ea typeface="Tahoma" panose="020B0604030504040204" pitchFamily="34" charset="0"/>
                <a:cs typeface="Tahoma" panose="020B0604030504040204" pitchFamily="34" charset="0"/>
              </a:rPr>
              <a:t> So, now we know how the targets have been generated for the 9-1 GCSE subjects.</a:t>
            </a:r>
          </a:p>
          <a:p>
            <a:r>
              <a:rPr lang="en-GB" sz="2400" dirty="0">
                <a:latin typeface="Tahoma" panose="020B0604030504040204" pitchFamily="34" charset="0"/>
                <a:ea typeface="Tahoma" panose="020B0604030504040204" pitchFamily="34" charset="0"/>
                <a:cs typeface="Tahoma" panose="020B0604030504040204" pitchFamily="34" charset="0"/>
              </a:rPr>
              <a:t> As mentioned before, there is a similar approach to the Vocational Grades.</a:t>
            </a:r>
          </a:p>
          <a:p>
            <a:r>
              <a:rPr lang="en-GB" sz="2400" dirty="0">
                <a:latin typeface="Tahoma" panose="020B0604030504040204" pitchFamily="34" charset="0"/>
                <a:ea typeface="Tahoma" panose="020B0604030504040204" pitchFamily="34" charset="0"/>
                <a:cs typeface="Tahoma" panose="020B0604030504040204" pitchFamily="34" charset="0"/>
              </a:rPr>
              <a:t> Why 3 targets?</a:t>
            </a:r>
          </a:p>
          <a:p>
            <a:r>
              <a:rPr lang="en-GB" sz="2400" dirty="0">
                <a:latin typeface="Tahoma" panose="020B0604030504040204" pitchFamily="34" charset="0"/>
                <a:ea typeface="Tahoma" panose="020B0604030504040204" pitchFamily="34" charset="0"/>
                <a:cs typeface="Tahoma" panose="020B0604030504040204" pitchFamily="34" charset="0"/>
              </a:rPr>
              <a:t> We see these are </a:t>
            </a:r>
            <a:r>
              <a:rPr lang="en-GB" sz="2400" b="1" dirty="0">
                <a:latin typeface="Tahoma" panose="020B0604030504040204" pitchFamily="34" charset="0"/>
                <a:ea typeface="Tahoma" panose="020B0604030504040204" pitchFamily="34" charset="0"/>
                <a:cs typeface="Tahoma" panose="020B0604030504040204" pitchFamily="34" charset="0"/>
              </a:rPr>
              <a:t>stepping stones </a:t>
            </a:r>
            <a:r>
              <a:rPr lang="en-GB" sz="2400" dirty="0">
                <a:latin typeface="Tahoma" panose="020B0604030504040204" pitchFamily="34" charset="0"/>
                <a:ea typeface="Tahoma" panose="020B0604030504040204" pitchFamily="34" charset="0"/>
                <a:cs typeface="Tahoma" panose="020B0604030504040204" pitchFamily="34" charset="0"/>
              </a:rPr>
              <a:t>on the journey to making great progress and achieving success. Get your foot on the ladder and then work your way up.</a:t>
            </a:r>
          </a:p>
          <a:p>
            <a:r>
              <a:rPr lang="en-GB" sz="2400" dirty="0">
                <a:latin typeface="Tahoma" panose="020B0604030504040204" pitchFamily="34" charset="0"/>
                <a:ea typeface="Tahoma" panose="020B0604030504040204" pitchFamily="34" charset="0"/>
                <a:cs typeface="Tahoma" panose="020B0604030504040204" pitchFamily="34" charset="0"/>
              </a:rPr>
              <a:t> Get to Bronze, then push on to Silver and then Gold, and beyond!</a:t>
            </a:r>
          </a:p>
          <a:p>
            <a:pPr>
              <a:spcAft>
                <a:spcPts val="600"/>
              </a:spcAft>
            </a:pPr>
            <a:r>
              <a:rPr lang="en-GB" sz="2400" dirty="0">
                <a:latin typeface="Tahoma" panose="020B0604030504040204" pitchFamily="34" charset="0"/>
                <a:ea typeface="Tahoma" panose="020B0604030504040204" pitchFamily="34" charset="0"/>
                <a:cs typeface="Tahoma" panose="020B0604030504040204" pitchFamily="34" charset="0"/>
              </a:rPr>
              <a:t> Our mantra is:</a:t>
            </a:r>
          </a:p>
          <a:p>
            <a:pPr lvl="6"/>
            <a:r>
              <a:rPr lang="en-GB" sz="2000" b="1" i="1" dirty="0">
                <a:latin typeface="Tahoma" panose="020B0604030504040204" pitchFamily="34" charset="0"/>
                <a:ea typeface="Tahoma" panose="020B0604030504040204" pitchFamily="34" charset="0"/>
                <a:cs typeface="Tahoma" panose="020B0604030504040204" pitchFamily="34" charset="0"/>
              </a:rPr>
              <a:t>‘Beat Bronze and Strive for Silver, and beyond’</a:t>
            </a:r>
          </a:p>
        </p:txBody>
      </p:sp>
      <p:pic>
        <p:nvPicPr>
          <p:cNvPr id="3078" name="Picture 6" descr="Gold Silver And Bronze Medals PNG Picture | PNG Arts">
            <a:extLst>
              <a:ext uri="{FF2B5EF4-FFF2-40B4-BE49-F238E27FC236}">
                <a16:creationId xmlns:a16="http://schemas.microsoft.com/office/drawing/2014/main" id="{0E224E61-3F4E-4FF5-B107-919316BE4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625" y="467160"/>
            <a:ext cx="2318016" cy="120227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7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7178-1D02-4824-A3DA-FD3F83D52F8B}"/>
              </a:ext>
            </a:extLst>
          </p:cNvPr>
          <p:cNvSpPr>
            <a:spLocks noGrp="1"/>
          </p:cNvSpPr>
          <p:nvPr>
            <p:ph type="title"/>
          </p:nvPr>
        </p:nvSpPr>
        <p:spPr>
          <a:xfrm>
            <a:off x="956665" y="416041"/>
            <a:ext cx="10058400" cy="1408176"/>
          </a:xfrm>
        </p:spPr>
        <p:txBody>
          <a:bodyPr>
            <a:noAutofit/>
          </a:bodyPr>
          <a:lstStyle/>
          <a:p>
            <a:r>
              <a:rPr lang="en-GB" sz="3600" b="1" i="1" dirty="0">
                <a:latin typeface="Tahoma" panose="020B0604030504040204" pitchFamily="34" charset="0"/>
                <a:ea typeface="Tahoma" panose="020B0604030504040204" pitchFamily="34" charset="0"/>
                <a:cs typeface="Tahoma" panose="020B0604030504040204" pitchFamily="34" charset="0"/>
              </a:rPr>
              <a:t>‘Beat Bronze and Strive for Silver, and beyond’</a:t>
            </a:r>
            <a:br>
              <a:rPr lang="en-GB" sz="3600" b="1" i="1" dirty="0">
                <a:latin typeface="Tahoma" panose="020B0604030504040204" pitchFamily="34" charset="0"/>
                <a:ea typeface="Tahoma" panose="020B0604030504040204" pitchFamily="34" charset="0"/>
                <a:cs typeface="Tahoma" panose="020B0604030504040204" pitchFamily="34" charset="0"/>
              </a:rPr>
            </a:br>
            <a:endParaRPr lang="en-GB" sz="3600" dirty="0"/>
          </a:p>
        </p:txBody>
      </p:sp>
      <p:pic>
        <p:nvPicPr>
          <p:cNvPr id="5" name="Content Placeholder 4">
            <a:extLst>
              <a:ext uri="{FF2B5EF4-FFF2-40B4-BE49-F238E27FC236}">
                <a16:creationId xmlns:a16="http://schemas.microsoft.com/office/drawing/2014/main" id="{E235184B-2F99-4895-9867-5029E376CA4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9086828" y="983544"/>
            <a:ext cx="2371289" cy="3555198"/>
          </a:xfrm>
        </p:spPr>
      </p:pic>
      <p:sp>
        <p:nvSpPr>
          <p:cNvPr id="7" name="TextBox 6">
            <a:extLst>
              <a:ext uri="{FF2B5EF4-FFF2-40B4-BE49-F238E27FC236}">
                <a16:creationId xmlns:a16="http://schemas.microsoft.com/office/drawing/2014/main" id="{03E137A2-2E39-41F6-9C7C-D2DDA2FA45FA}"/>
              </a:ext>
            </a:extLst>
          </p:cNvPr>
          <p:cNvSpPr txBox="1"/>
          <p:nvPr/>
        </p:nvSpPr>
        <p:spPr>
          <a:xfrm>
            <a:off x="1176935" y="1655449"/>
            <a:ext cx="4288220" cy="1200329"/>
          </a:xfrm>
          <a:prstGeom prst="rect">
            <a:avLst/>
          </a:prstGeom>
          <a:solidFill>
            <a:srgbClr val="FFFF66"/>
          </a:solidFill>
        </p:spPr>
        <p:txBody>
          <a:bodyPr wrap="square" rtlCol="0">
            <a:spAutoFit/>
          </a:bodyPr>
          <a:lstStyle/>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Get to your </a:t>
            </a:r>
            <a:r>
              <a:rPr lang="en-GB" sz="2400" b="1" dirty="0">
                <a:latin typeface="Tahoma" panose="020B0604030504040204" pitchFamily="34" charset="0"/>
                <a:ea typeface="Tahoma" panose="020B0604030504040204" pitchFamily="34" charset="0"/>
                <a:cs typeface="Tahoma" panose="020B0604030504040204" pitchFamily="34" charset="0"/>
              </a:rPr>
              <a:t>BRONZE</a:t>
            </a: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Push on to your </a:t>
            </a:r>
            <a:r>
              <a:rPr lang="en-GB" sz="2400" b="1" dirty="0">
                <a:latin typeface="Tahoma" panose="020B0604030504040204" pitchFamily="34" charset="0"/>
                <a:ea typeface="Tahoma" panose="020B0604030504040204" pitchFamily="34" charset="0"/>
                <a:cs typeface="Tahoma" panose="020B0604030504040204" pitchFamily="34" charset="0"/>
              </a:rPr>
              <a:t>SILVER</a:t>
            </a:r>
          </a:p>
          <a:p>
            <a:pPr marL="457200" indent="-457200">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Then </a:t>
            </a:r>
            <a:r>
              <a:rPr lang="en-GB" sz="2400" b="1" dirty="0">
                <a:latin typeface="Tahoma" panose="020B0604030504040204" pitchFamily="34" charset="0"/>
                <a:ea typeface="Tahoma" panose="020B0604030504040204" pitchFamily="34" charset="0"/>
                <a:cs typeface="Tahoma" panose="020B0604030504040204" pitchFamily="34" charset="0"/>
              </a:rPr>
              <a:t>GOLD</a:t>
            </a:r>
            <a:r>
              <a:rPr lang="en-GB" sz="2400" dirty="0">
                <a:latin typeface="Tahoma" panose="020B0604030504040204" pitchFamily="34" charset="0"/>
                <a:ea typeface="Tahoma" panose="020B0604030504040204" pitchFamily="34" charset="0"/>
                <a:cs typeface="Tahoma" panose="020B0604030504040204" pitchFamily="34" charset="0"/>
              </a:rPr>
              <a:t> and </a:t>
            </a:r>
            <a:r>
              <a:rPr lang="en-GB" sz="2400" b="1" dirty="0">
                <a:latin typeface="Tahoma" panose="020B0604030504040204" pitchFamily="34" charset="0"/>
                <a:ea typeface="Tahoma" panose="020B0604030504040204" pitchFamily="34" charset="0"/>
                <a:cs typeface="Tahoma" panose="020B0604030504040204" pitchFamily="34" charset="0"/>
              </a:rPr>
              <a:t>BEYOND</a:t>
            </a:r>
            <a:r>
              <a:rPr lang="en-GB" sz="2400" dirty="0">
                <a:latin typeface="Tahoma" panose="020B0604030504040204" pitchFamily="34" charset="0"/>
                <a:ea typeface="Tahoma" panose="020B0604030504040204" pitchFamily="34" charset="0"/>
                <a:cs typeface="Tahoma" panose="020B0604030504040204" pitchFamily="34" charset="0"/>
              </a:rPr>
              <a:t> </a:t>
            </a:r>
          </a:p>
        </p:txBody>
      </p:sp>
      <p:pic>
        <p:nvPicPr>
          <p:cNvPr id="9" name="Picture 8">
            <a:extLst>
              <a:ext uri="{FF2B5EF4-FFF2-40B4-BE49-F238E27FC236}">
                <a16:creationId xmlns:a16="http://schemas.microsoft.com/office/drawing/2014/main" id="{ED917F69-A308-4A42-9AC2-61274B1DE1A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69848" y="4086225"/>
            <a:ext cx="6667500" cy="2771775"/>
          </a:xfrm>
          <a:prstGeom prst="rect">
            <a:avLst/>
          </a:prstGeom>
        </p:spPr>
      </p:pic>
      <p:sp>
        <p:nvSpPr>
          <p:cNvPr id="11" name="Arrow: Curved Down 10">
            <a:extLst>
              <a:ext uri="{FF2B5EF4-FFF2-40B4-BE49-F238E27FC236}">
                <a16:creationId xmlns:a16="http://schemas.microsoft.com/office/drawing/2014/main" id="{1932CB5A-68EE-4580-9D28-935760688E95}"/>
              </a:ext>
            </a:extLst>
          </p:cNvPr>
          <p:cNvSpPr/>
          <p:nvPr/>
        </p:nvSpPr>
        <p:spPr>
          <a:xfrm>
            <a:off x="2002221" y="3225546"/>
            <a:ext cx="2165659" cy="860679"/>
          </a:xfrm>
          <a:prstGeom prst="curvedDownArrow">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Down 11">
            <a:extLst>
              <a:ext uri="{FF2B5EF4-FFF2-40B4-BE49-F238E27FC236}">
                <a16:creationId xmlns:a16="http://schemas.microsoft.com/office/drawing/2014/main" id="{003483C4-5CBB-457F-934A-11C6BBAB7E12}"/>
              </a:ext>
            </a:extLst>
          </p:cNvPr>
          <p:cNvSpPr/>
          <p:nvPr/>
        </p:nvSpPr>
        <p:spPr>
          <a:xfrm>
            <a:off x="4167880" y="3217663"/>
            <a:ext cx="2165659" cy="860679"/>
          </a:xfrm>
          <a:prstGeom prst="curvedDownArrow">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Down 12">
            <a:extLst>
              <a:ext uri="{FF2B5EF4-FFF2-40B4-BE49-F238E27FC236}">
                <a16:creationId xmlns:a16="http://schemas.microsoft.com/office/drawing/2014/main" id="{463AFC43-E86B-412F-B756-20501215DDEF}"/>
              </a:ext>
            </a:extLst>
          </p:cNvPr>
          <p:cNvSpPr/>
          <p:nvPr/>
        </p:nvSpPr>
        <p:spPr>
          <a:xfrm>
            <a:off x="6333538" y="3225546"/>
            <a:ext cx="2371289" cy="860679"/>
          </a:xfrm>
          <a:prstGeom prst="curvedDown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26BB23BA-01EE-4419-98DD-1412DE0B3D85}"/>
              </a:ext>
            </a:extLst>
          </p:cNvPr>
          <p:cNvSpPr txBox="1"/>
          <p:nvPr/>
        </p:nvSpPr>
        <p:spPr>
          <a:xfrm>
            <a:off x="1500718" y="5253336"/>
            <a:ext cx="1593109" cy="461665"/>
          </a:xfrm>
          <a:prstGeom prst="rect">
            <a:avLst/>
          </a:prstGeom>
          <a:noFill/>
        </p:spPr>
        <p:txBody>
          <a:bodyPr wrap="square" rtlCol="0">
            <a:spAutoFit/>
          </a:bodyPr>
          <a:lstStyle/>
          <a:p>
            <a:r>
              <a:rPr lang="en-GB" sz="2400" b="1" dirty="0"/>
              <a:t>BRONZE</a:t>
            </a:r>
          </a:p>
        </p:txBody>
      </p:sp>
      <p:sp>
        <p:nvSpPr>
          <p:cNvPr id="15" name="TextBox 14">
            <a:extLst>
              <a:ext uri="{FF2B5EF4-FFF2-40B4-BE49-F238E27FC236}">
                <a16:creationId xmlns:a16="http://schemas.microsoft.com/office/drawing/2014/main" id="{F610101B-8910-4B62-BF95-FBFC031F31A5}"/>
              </a:ext>
            </a:extLst>
          </p:cNvPr>
          <p:cNvSpPr txBox="1"/>
          <p:nvPr/>
        </p:nvSpPr>
        <p:spPr>
          <a:xfrm>
            <a:off x="3657600" y="5253336"/>
            <a:ext cx="1593109" cy="523220"/>
          </a:xfrm>
          <a:prstGeom prst="rect">
            <a:avLst/>
          </a:prstGeom>
          <a:noFill/>
        </p:spPr>
        <p:txBody>
          <a:bodyPr wrap="square" rtlCol="0">
            <a:spAutoFit/>
          </a:bodyPr>
          <a:lstStyle/>
          <a:p>
            <a:r>
              <a:rPr lang="en-GB" sz="2800" b="1" dirty="0"/>
              <a:t>SILVER</a:t>
            </a:r>
          </a:p>
        </p:txBody>
      </p:sp>
      <p:sp>
        <p:nvSpPr>
          <p:cNvPr id="16" name="TextBox 15">
            <a:extLst>
              <a:ext uri="{FF2B5EF4-FFF2-40B4-BE49-F238E27FC236}">
                <a16:creationId xmlns:a16="http://schemas.microsoft.com/office/drawing/2014/main" id="{09D824F1-86FA-4CC2-B9C3-CEFB8DDA4BAC}"/>
              </a:ext>
            </a:extLst>
          </p:cNvPr>
          <p:cNvSpPr txBox="1"/>
          <p:nvPr/>
        </p:nvSpPr>
        <p:spPr>
          <a:xfrm>
            <a:off x="5763983" y="5195112"/>
            <a:ext cx="1593109" cy="615553"/>
          </a:xfrm>
          <a:prstGeom prst="rect">
            <a:avLst/>
          </a:prstGeom>
          <a:noFill/>
        </p:spPr>
        <p:txBody>
          <a:bodyPr wrap="square" rtlCol="0">
            <a:spAutoFit/>
          </a:bodyPr>
          <a:lstStyle/>
          <a:p>
            <a:r>
              <a:rPr lang="en-GB" sz="3400" b="1" dirty="0"/>
              <a:t>GOLD</a:t>
            </a:r>
          </a:p>
        </p:txBody>
      </p:sp>
      <p:sp>
        <p:nvSpPr>
          <p:cNvPr id="17" name="Arrow: Curved Down 16">
            <a:extLst>
              <a:ext uri="{FF2B5EF4-FFF2-40B4-BE49-F238E27FC236}">
                <a16:creationId xmlns:a16="http://schemas.microsoft.com/office/drawing/2014/main" id="{BBA06AEE-7C84-4208-8205-205784E6C5D6}"/>
              </a:ext>
            </a:extLst>
          </p:cNvPr>
          <p:cNvSpPr/>
          <p:nvPr/>
        </p:nvSpPr>
        <p:spPr>
          <a:xfrm>
            <a:off x="236483" y="3234547"/>
            <a:ext cx="1815573" cy="860679"/>
          </a:xfrm>
          <a:prstGeom prst="curvedDownArrow">
            <a:avLst/>
          </a:prstGeom>
          <a:solidFill>
            <a:schemeClr val="tx1">
              <a:lumMod val="65000"/>
              <a:lumOff val="3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Picture 17">
            <a:extLst>
              <a:ext uri="{FF2B5EF4-FFF2-40B4-BE49-F238E27FC236}">
                <a16:creationId xmlns:a16="http://schemas.microsoft.com/office/drawing/2014/main" id="{503D65A6-6B23-419D-B70F-9B8725F638E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763983" y="1228324"/>
            <a:ext cx="3197359" cy="2322581"/>
          </a:xfrm>
          <a:prstGeom prst="rect">
            <a:avLst/>
          </a:prstGeom>
        </p:spPr>
      </p:pic>
      <p:pic>
        <p:nvPicPr>
          <p:cNvPr id="4" name="Picture 3">
            <a:extLst>
              <a:ext uri="{FF2B5EF4-FFF2-40B4-BE49-F238E27FC236}">
                <a16:creationId xmlns:a16="http://schemas.microsoft.com/office/drawing/2014/main" id="{08C116B4-6166-4916-A443-26379A27E83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150336" y="4981541"/>
            <a:ext cx="1900891" cy="1069251"/>
          </a:xfrm>
          <a:prstGeom prst="rect">
            <a:avLst/>
          </a:prstGeom>
        </p:spPr>
      </p:pic>
      <p:pic>
        <p:nvPicPr>
          <p:cNvPr id="8" name="Picture 7">
            <a:extLst>
              <a:ext uri="{FF2B5EF4-FFF2-40B4-BE49-F238E27FC236}">
                <a16:creationId xmlns:a16="http://schemas.microsoft.com/office/drawing/2014/main" id="{BCE360EA-E6E0-4401-ACCC-C1A292AC4119}"/>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762655" y="4614585"/>
            <a:ext cx="2406042" cy="1827374"/>
          </a:xfrm>
          <a:prstGeom prst="rect">
            <a:avLst/>
          </a:prstGeom>
        </p:spPr>
      </p:pic>
    </p:spTree>
    <p:extLst>
      <p:ext uri="{BB962C8B-B14F-4D97-AF65-F5344CB8AC3E}">
        <p14:creationId xmlns:p14="http://schemas.microsoft.com/office/powerpoint/2010/main" val="152229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B92E-9777-4430-8587-1C2FB657047C}"/>
              </a:ext>
            </a:extLst>
          </p:cNvPr>
          <p:cNvSpPr>
            <a:spLocks noGrp="1"/>
          </p:cNvSpPr>
          <p:nvPr>
            <p:ph type="title"/>
          </p:nvPr>
        </p:nvSpPr>
        <p:spPr>
          <a:xfrm>
            <a:off x="1069847" y="484632"/>
            <a:ext cx="10454745" cy="618954"/>
          </a:xfrm>
        </p:spPr>
        <p:txBody>
          <a:bodyPr>
            <a:normAutofit fontScale="90000"/>
          </a:bodyPr>
          <a:lstStyle/>
          <a:p>
            <a:r>
              <a:rPr lang="en-GB" dirty="0">
                <a:latin typeface="Tahoma" panose="020B0604030504040204" pitchFamily="34" charset="0"/>
                <a:ea typeface="Tahoma" panose="020B0604030504040204" pitchFamily="34" charset="0"/>
                <a:cs typeface="Tahoma" panose="020B0604030504040204" pitchFamily="34" charset="0"/>
              </a:rPr>
              <a:t>How can students succeed - 1?</a:t>
            </a:r>
          </a:p>
        </p:txBody>
      </p:sp>
      <p:sp>
        <p:nvSpPr>
          <p:cNvPr id="3" name="Content Placeholder 2">
            <a:extLst>
              <a:ext uri="{FF2B5EF4-FFF2-40B4-BE49-F238E27FC236}">
                <a16:creationId xmlns:a16="http://schemas.microsoft.com/office/drawing/2014/main" id="{3EB206B3-1741-4B58-A66D-672B8FE2156D}"/>
              </a:ext>
            </a:extLst>
          </p:cNvPr>
          <p:cNvSpPr>
            <a:spLocks noGrp="1"/>
          </p:cNvSpPr>
          <p:nvPr>
            <p:ph idx="1"/>
          </p:nvPr>
        </p:nvSpPr>
        <p:spPr>
          <a:xfrm>
            <a:off x="1069848" y="1529254"/>
            <a:ext cx="10058400" cy="4619297"/>
          </a:xfrm>
          <a:solidFill>
            <a:srgbClr val="FFFF66"/>
          </a:solidFill>
        </p:spPr>
        <p:txBody>
          <a:bodyPr>
            <a:normAutofit lnSpcReduction="10000"/>
          </a:bodyPr>
          <a:lstStyle/>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Listen to their teachers and act on their advice</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Know them and take ownership of their targets </a:t>
            </a:r>
            <a:r>
              <a:rPr lang="en-GB" sz="1900" i="1" dirty="0">
                <a:latin typeface="Tahoma" panose="020B0604030504040204" pitchFamily="34" charset="0"/>
                <a:ea typeface="Tahoma" panose="020B0604030504040204" pitchFamily="34" charset="0"/>
                <a:cs typeface="Tahoma" panose="020B0604030504040204" pitchFamily="34" charset="0"/>
              </a:rPr>
              <a:t>[Beat Bronze &amp; Strive for Silver &amp; beyond]</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Do classwork &amp; homework to the best of their ability [there is </a:t>
            </a:r>
            <a:r>
              <a:rPr lang="en-GB" sz="2400" b="1" dirty="0">
                <a:latin typeface="Tahoma" panose="020B0604030504040204" pitchFamily="34" charset="0"/>
                <a:ea typeface="Tahoma" panose="020B0604030504040204" pitchFamily="34" charset="0"/>
                <a:cs typeface="Tahoma" panose="020B0604030504040204" pitchFamily="34" charset="0"/>
              </a:rPr>
              <a:t>always</a:t>
            </a:r>
            <a:r>
              <a:rPr lang="en-GB" sz="2400" dirty="0">
                <a:latin typeface="Tahoma" panose="020B0604030504040204" pitchFamily="34" charset="0"/>
                <a:ea typeface="Tahoma" panose="020B0604030504040204" pitchFamily="34" charset="0"/>
                <a:cs typeface="Tahoma" panose="020B0604030504040204" pitchFamily="34" charset="0"/>
              </a:rPr>
              <a:t> work to do at home]</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Upgrade their work [Purple pen]</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Work efficiently &amp; effectively [stay off Social Media etc.]</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Prepare for tests / PPEs properly </a:t>
            </a:r>
            <a:r>
              <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what revision method works for them? We are all different. Variety!</a:t>
            </a:r>
            <a:endParaRPr lang="en-GB"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Try their very best and keep an open mind – do not give up! I Can’t … … yet!</a:t>
            </a:r>
          </a:p>
        </p:txBody>
      </p:sp>
    </p:spTree>
    <p:extLst>
      <p:ext uri="{BB962C8B-B14F-4D97-AF65-F5344CB8AC3E}">
        <p14:creationId xmlns:p14="http://schemas.microsoft.com/office/powerpoint/2010/main" val="67888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663C-E4E5-480D-BB39-AC729B477A3E}"/>
              </a:ext>
            </a:extLst>
          </p:cNvPr>
          <p:cNvSpPr>
            <a:spLocks noGrp="1"/>
          </p:cNvSpPr>
          <p:nvPr>
            <p:ph type="title"/>
          </p:nvPr>
        </p:nvSpPr>
        <p:spPr>
          <a:xfrm>
            <a:off x="727409" y="158980"/>
            <a:ext cx="7947726" cy="1115568"/>
          </a:xfrm>
        </p:spPr>
        <p:txBody>
          <a:bodyPr/>
          <a:lstStyle/>
          <a:p>
            <a:r>
              <a:rPr lang="en-GB" dirty="0"/>
              <a:t>Growth mindset &amp; goals</a:t>
            </a:r>
          </a:p>
        </p:txBody>
      </p:sp>
      <p:pic>
        <p:nvPicPr>
          <p:cNvPr id="1026" name="Picture 2" descr="Which step have you reached today? | Growth mindset quotes, Growth ...">
            <a:extLst>
              <a:ext uri="{FF2B5EF4-FFF2-40B4-BE49-F238E27FC236}">
                <a16:creationId xmlns:a16="http://schemas.microsoft.com/office/drawing/2014/main" id="{2B1ED89B-0978-468B-B3FC-6CFF586A8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678" y="1274548"/>
            <a:ext cx="6945600" cy="50471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See related image detail. How to Achieve Your Goals in 10 Steps - Your Therapy Source">
            <a:extLst>
              <a:ext uri="{FF2B5EF4-FFF2-40B4-BE49-F238E27FC236}">
                <a16:creationId xmlns:a16="http://schemas.microsoft.com/office/drawing/2014/main" id="{9E8C927B-BF58-4D3C-8D0B-228EFFF598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31"/>
          <a:stretch/>
        </p:blipFill>
        <p:spPr bwMode="auto">
          <a:xfrm>
            <a:off x="8227460" y="315245"/>
            <a:ext cx="3043123" cy="600643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9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B92E-9777-4430-8587-1C2FB657047C}"/>
              </a:ext>
            </a:extLst>
          </p:cNvPr>
          <p:cNvSpPr>
            <a:spLocks noGrp="1"/>
          </p:cNvSpPr>
          <p:nvPr>
            <p:ph type="title"/>
          </p:nvPr>
        </p:nvSpPr>
        <p:spPr>
          <a:xfrm>
            <a:off x="1069847" y="484632"/>
            <a:ext cx="10454745" cy="618954"/>
          </a:xfrm>
        </p:spPr>
        <p:txBody>
          <a:bodyPr>
            <a:normAutofit fontScale="90000"/>
          </a:bodyPr>
          <a:lstStyle/>
          <a:p>
            <a:r>
              <a:rPr lang="en-GB" dirty="0">
                <a:latin typeface="Tahoma" panose="020B0604030504040204" pitchFamily="34" charset="0"/>
                <a:ea typeface="Tahoma" panose="020B0604030504040204" pitchFamily="34" charset="0"/>
                <a:cs typeface="Tahoma" panose="020B0604030504040204" pitchFamily="34" charset="0"/>
              </a:rPr>
              <a:t>How can students succeed - 2?</a:t>
            </a:r>
          </a:p>
        </p:txBody>
      </p:sp>
      <p:sp>
        <p:nvSpPr>
          <p:cNvPr id="3" name="Content Placeholder 2">
            <a:extLst>
              <a:ext uri="{FF2B5EF4-FFF2-40B4-BE49-F238E27FC236}">
                <a16:creationId xmlns:a16="http://schemas.microsoft.com/office/drawing/2014/main" id="{3EB206B3-1741-4B58-A66D-672B8FE2156D}"/>
              </a:ext>
            </a:extLst>
          </p:cNvPr>
          <p:cNvSpPr>
            <a:spLocks noGrp="1"/>
          </p:cNvSpPr>
          <p:nvPr>
            <p:ph idx="1"/>
          </p:nvPr>
        </p:nvSpPr>
        <p:spPr>
          <a:xfrm>
            <a:off x="1069847" y="1428150"/>
            <a:ext cx="10058400" cy="4875644"/>
          </a:xfrm>
          <a:solidFill>
            <a:srgbClr val="FFFF66"/>
          </a:solidFill>
        </p:spPr>
        <p:txBody>
          <a:bodyPr>
            <a:normAutofit lnSpcReduction="10000"/>
          </a:bodyPr>
          <a:lstStyle/>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Get to lessons on time </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Have all the equipment (calcs)</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Be in school – there is a direct correlation between fantastic attendance and great results, on average </a:t>
            </a:r>
            <a:r>
              <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Mr Coulson’s slide!</a:t>
            </a:r>
            <a:endParaRPr lang="en-GB"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Grasp every opportunity offered – intervention &amp; revision sessions</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Ensure any </a:t>
            </a:r>
            <a:r>
              <a:rPr lang="en-GB" sz="2400" b="1" dirty="0">
                <a:latin typeface="Tahoma" panose="020B0604030504040204" pitchFamily="34" charset="0"/>
                <a:ea typeface="Tahoma" panose="020B0604030504040204" pitchFamily="34" charset="0"/>
                <a:cs typeface="Tahoma" panose="020B0604030504040204" pitchFamily="34" charset="0"/>
              </a:rPr>
              <a:t>CA/CWK </a:t>
            </a:r>
            <a:r>
              <a:rPr lang="en-GB" sz="2400" dirty="0">
                <a:latin typeface="Tahoma" panose="020B0604030504040204" pitchFamily="34" charset="0"/>
                <a:ea typeface="Tahoma" panose="020B0604030504040204" pitchFamily="34" charset="0"/>
                <a:cs typeface="Tahoma" panose="020B0604030504040204" pitchFamily="34" charset="0"/>
              </a:rPr>
              <a:t>is a good as possible </a:t>
            </a:r>
            <a:r>
              <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get those points in the bag!</a:t>
            </a:r>
            <a:endParaRPr lang="en-GB"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Utilise key websites – SENECA/</a:t>
            </a:r>
            <a:r>
              <a:rPr lang="en-GB" sz="2400" dirty="0" err="1">
                <a:latin typeface="Tahoma" panose="020B0604030504040204" pitchFamily="34" charset="0"/>
                <a:ea typeface="Tahoma" panose="020B0604030504040204" pitchFamily="34" charset="0"/>
                <a:cs typeface="Tahoma" panose="020B0604030504040204" pitchFamily="34" charset="0"/>
              </a:rPr>
              <a:t>GCSEPod</a:t>
            </a:r>
            <a:r>
              <a:rPr lang="en-GB" sz="2400" dirty="0">
                <a:latin typeface="Tahoma" panose="020B0604030504040204" pitchFamily="34" charset="0"/>
                <a:ea typeface="Tahoma" panose="020B0604030504040204" pitchFamily="34" charset="0"/>
                <a:cs typeface="Tahoma" panose="020B0604030504040204" pitchFamily="34" charset="0"/>
              </a:rPr>
              <a:t>/</a:t>
            </a:r>
            <a:r>
              <a:rPr lang="en-GB" sz="2400" dirty="0" err="1">
                <a:latin typeface="Tahoma" panose="020B0604030504040204" pitchFamily="34" charset="0"/>
                <a:ea typeface="Tahoma" panose="020B0604030504040204" pitchFamily="34" charset="0"/>
                <a:cs typeface="Tahoma" panose="020B0604030504040204" pitchFamily="34" charset="0"/>
              </a:rPr>
              <a:t>Corbettmaths</a:t>
            </a:r>
            <a:r>
              <a:rPr lang="en-GB" sz="2400" dirty="0">
                <a:latin typeface="Tahoma" panose="020B0604030504040204" pitchFamily="34" charset="0"/>
                <a:ea typeface="Tahoma" panose="020B0604030504040204" pitchFamily="34" charset="0"/>
                <a:cs typeface="Tahoma" panose="020B0604030504040204" pitchFamily="34" charset="0"/>
              </a:rPr>
              <a:t>/some subjects have their own websites (English, History, RE)</a:t>
            </a:r>
          </a:p>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 Start REVISION early – making Summary Notes, </a:t>
            </a:r>
            <a:r>
              <a:rPr lang="en-GB" sz="2400" dirty="0" err="1">
                <a:latin typeface="Tahoma" panose="020B0604030504040204" pitchFamily="34" charset="0"/>
                <a:ea typeface="Tahoma" panose="020B0604030504040204" pitchFamily="34" charset="0"/>
                <a:cs typeface="Tahoma" panose="020B0604030504040204" pitchFamily="34" charset="0"/>
              </a:rPr>
              <a:t>Mindmaps</a:t>
            </a:r>
            <a:r>
              <a:rPr lang="en-GB" sz="2400" dirty="0">
                <a:latin typeface="Tahoma" panose="020B0604030504040204" pitchFamily="34" charset="0"/>
                <a:ea typeface="Tahoma" panose="020B0604030504040204" pitchFamily="34" charset="0"/>
                <a:cs typeface="Tahoma" panose="020B0604030504040204" pitchFamily="34" charset="0"/>
              </a:rPr>
              <a:t>, Flashcards, using PLCs, Exam Questions, …</a:t>
            </a:r>
          </a:p>
          <a:p>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145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801B-81D6-4743-95AE-43D0F5738BF8}"/>
              </a:ext>
            </a:extLst>
          </p:cNvPr>
          <p:cNvSpPr>
            <a:spLocks noGrp="1"/>
          </p:cNvSpPr>
          <p:nvPr>
            <p:ph type="title"/>
          </p:nvPr>
        </p:nvSpPr>
        <p:spPr>
          <a:xfrm>
            <a:off x="909144" y="271845"/>
            <a:ext cx="10058400" cy="897359"/>
          </a:xfrm>
        </p:spPr>
        <p:txBody>
          <a:bodyPr/>
          <a:lstStyle/>
          <a:p>
            <a:r>
              <a:rPr lang="en-GB" dirty="0" err="1"/>
              <a:t>GCSEP</a:t>
            </a:r>
            <a:r>
              <a:rPr lang="en-GB" cap="none" dirty="0" err="1"/>
              <a:t>od</a:t>
            </a:r>
            <a:r>
              <a:rPr lang="en-GB" dirty="0"/>
              <a:t> </a:t>
            </a:r>
            <a:r>
              <a:rPr lang="en-GB" dirty="0">
                <a:sym typeface="Wingdings" panose="05000000000000000000" pitchFamily="2" charset="2"/>
              </a:rPr>
              <a:t> what a great resource</a:t>
            </a:r>
            <a:endParaRPr lang="en-GB" dirty="0"/>
          </a:p>
        </p:txBody>
      </p:sp>
      <p:pic>
        <p:nvPicPr>
          <p:cNvPr id="5" name="Picture 4">
            <a:extLst>
              <a:ext uri="{FF2B5EF4-FFF2-40B4-BE49-F238E27FC236}">
                <a16:creationId xmlns:a16="http://schemas.microsoft.com/office/drawing/2014/main" id="{D81C233C-D418-4EF4-8A8C-D5E6C3838A47}"/>
              </a:ext>
            </a:extLst>
          </p:cNvPr>
          <p:cNvPicPr>
            <a:picLocks noChangeAspect="1"/>
          </p:cNvPicPr>
          <p:nvPr/>
        </p:nvPicPr>
        <p:blipFill rotWithShape="1">
          <a:blip r:embed="rId2"/>
          <a:srcRect t="7193" b="21053"/>
          <a:stretch/>
        </p:blipFill>
        <p:spPr>
          <a:xfrm>
            <a:off x="245273" y="3589899"/>
            <a:ext cx="7423484" cy="2996256"/>
          </a:xfrm>
          <a:prstGeom prst="rect">
            <a:avLst/>
          </a:prstGeom>
          <a:ln w="28575">
            <a:solidFill>
              <a:schemeClr val="tx1"/>
            </a:solidFill>
          </a:ln>
        </p:spPr>
      </p:pic>
      <p:pic>
        <p:nvPicPr>
          <p:cNvPr id="4" name="Content Placeholder 3">
            <a:extLst>
              <a:ext uri="{FF2B5EF4-FFF2-40B4-BE49-F238E27FC236}">
                <a16:creationId xmlns:a16="http://schemas.microsoft.com/office/drawing/2014/main" id="{F345B25D-4C81-42B3-8DFA-ADAA8B6C7567}"/>
              </a:ext>
            </a:extLst>
          </p:cNvPr>
          <p:cNvPicPr>
            <a:picLocks noGrp="1" noChangeAspect="1"/>
          </p:cNvPicPr>
          <p:nvPr>
            <p:ph idx="1"/>
          </p:nvPr>
        </p:nvPicPr>
        <p:blipFill rotWithShape="1">
          <a:blip r:embed="rId3"/>
          <a:srcRect l="16319" t="6465" r="18216" b="5540"/>
          <a:stretch/>
        </p:blipFill>
        <p:spPr>
          <a:xfrm>
            <a:off x="2213282" y="1381991"/>
            <a:ext cx="4443430" cy="3359617"/>
          </a:xfrm>
          <a:prstGeom prst="rect">
            <a:avLst/>
          </a:prstGeom>
          <a:ln w="28575">
            <a:solidFill>
              <a:schemeClr val="tx1"/>
            </a:solidFill>
          </a:ln>
        </p:spPr>
      </p:pic>
      <p:sp>
        <p:nvSpPr>
          <p:cNvPr id="6" name="TextBox 5">
            <a:extLst>
              <a:ext uri="{FF2B5EF4-FFF2-40B4-BE49-F238E27FC236}">
                <a16:creationId xmlns:a16="http://schemas.microsoft.com/office/drawing/2014/main" id="{4438FFE0-A544-407C-A82B-C549068C8FE0}"/>
              </a:ext>
            </a:extLst>
          </p:cNvPr>
          <p:cNvSpPr txBox="1"/>
          <p:nvPr/>
        </p:nvSpPr>
        <p:spPr>
          <a:xfrm>
            <a:off x="7800146" y="1171760"/>
            <a:ext cx="4146581" cy="5047536"/>
          </a:xfrm>
          <a:prstGeom prst="rect">
            <a:avLst/>
          </a:prstGeom>
          <a:solidFill>
            <a:srgbClr val="FFFF66"/>
          </a:solidFill>
        </p:spPr>
        <p:txBody>
          <a:bodyPr wrap="square" rtlCol="0">
            <a:spAutoFit/>
          </a:bodyPr>
          <a:lstStyle/>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An amazing amount of subjects / topics</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Short, quick recaps &amp; reviews</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A different way to revise – VARIETY!</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Watching &amp; listening really works for some students</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Instant feedback</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Can be used on phones – on the bus?</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Have they used it?</a:t>
            </a:r>
          </a:p>
          <a:p>
            <a:pPr marL="285750" indent="-285750">
              <a:buFont typeface="Arial" panose="020B0604020202020204" pitchFamily="34" charset="0"/>
              <a:buChar char="•"/>
            </a:pPr>
            <a:r>
              <a:rPr lang="en-GB" sz="2300" dirty="0">
                <a:latin typeface="Tahoma" panose="020B0604030504040204" pitchFamily="34" charset="0"/>
                <a:ea typeface="Tahoma" panose="020B0604030504040204" pitchFamily="34" charset="0"/>
                <a:cs typeface="Tahoma" panose="020B0604030504040204" pitchFamily="34" charset="0"/>
              </a:rPr>
              <a:t>Go on – they should give it a try</a:t>
            </a:r>
          </a:p>
        </p:txBody>
      </p:sp>
    </p:spTree>
    <p:extLst>
      <p:ext uri="{BB962C8B-B14F-4D97-AF65-F5344CB8AC3E}">
        <p14:creationId xmlns:p14="http://schemas.microsoft.com/office/powerpoint/2010/main" val="411160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AA0B6-4CA3-4A0A-92F4-774F6F50579D}"/>
              </a:ext>
            </a:extLst>
          </p:cNvPr>
          <p:cNvSpPr>
            <a:spLocks noGrp="1"/>
          </p:cNvSpPr>
          <p:nvPr>
            <p:ph idx="1"/>
          </p:nvPr>
        </p:nvSpPr>
        <p:spPr>
          <a:xfrm>
            <a:off x="9172254" y="854656"/>
            <a:ext cx="2835262" cy="4889247"/>
          </a:xfrm>
          <a:solidFill>
            <a:srgbClr val="FFFF66"/>
          </a:solidFill>
        </p:spPr>
        <p:txBody>
          <a:bodyPr>
            <a:normAutofit fontScale="92500" lnSpcReduction="10000"/>
          </a:bodyPr>
          <a:lstStyle/>
          <a:p>
            <a:r>
              <a:rPr lang="en-GB" sz="2400" dirty="0">
                <a:latin typeface="Tahoma" panose="020B0604030504040204" pitchFamily="34" charset="0"/>
                <a:ea typeface="Tahoma" panose="020B0604030504040204" pitchFamily="34" charset="0"/>
                <a:cs typeface="Tahoma" panose="020B0604030504040204" pitchFamily="34" charset="0"/>
              </a:rPr>
              <a:t>This is what ‘</a:t>
            </a:r>
            <a:r>
              <a:rPr lang="en-GB" sz="2400" b="1" dirty="0">
                <a:latin typeface="Tahoma" panose="020B0604030504040204" pitchFamily="34" charset="0"/>
                <a:ea typeface="Tahoma" panose="020B0604030504040204" pitchFamily="34" charset="0"/>
                <a:cs typeface="Tahoma" panose="020B0604030504040204" pitchFamily="34" charset="0"/>
              </a:rPr>
              <a:t>success</a:t>
            </a:r>
            <a:r>
              <a:rPr lang="en-GB" sz="2400" dirty="0">
                <a:latin typeface="Tahoma" panose="020B0604030504040204" pitchFamily="34" charset="0"/>
                <a:ea typeface="Tahoma" panose="020B0604030504040204" pitchFamily="34" charset="0"/>
                <a:cs typeface="Tahoma" panose="020B0604030504040204" pitchFamily="34" charset="0"/>
              </a:rPr>
              <a:t>’ is really about, and how to achieve it.</a:t>
            </a:r>
          </a:p>
          <a:p>
            <a:r>
              <a:rPr lang="en-GB" sz="2400" dirty="0">
                <a:latin typeface="Tahoma" panose="020B0604030504040204" pitchFamily="34" charset="0"/>
                <a:ea typeface="Tahoma" panose="020B0604030504040204" pitchFamily="34" charset="0"/>
                <a:cs typeface="Tahoma" panose="020B0604030504040204" pitchFamily="34" charset="0"/>
              </a:rPr>
              <a:t>Could Usain Bolt just turn up and run under 10s without doing all that training?</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GB" sz="2400" dirty="0">
                <a:latin typeface="Tahoma" panose="020B0604030504040204" pitchFamily="34" charset="0"/>
                <a:ea typeface="Tahoma" panose="020B0604030504040204" pitchFamily="34" charset="0"/>
                <a:cs typeface="Tahoma" panose="020B0604030504040204" pitchFamily="34" charset="0"/>
              </a:rPr>
              <a:t> Absolutely </a:t>
            </a:r>
            <a:r>
              <a:rPr lang="en-GB" sz="2400" b="1" u="sng" dirty="0">
                <a:latin typeface="Tahoma" panose="020B0604030504040204" pitchFamily="34" charset="0"/>
                <a:ea typeface="Tahoma" panose="020B0604030504040204" pitchFamily="34" charset="0"/>
                <a:cs typeface="Tahoma" panose="020B0604030504040204" pitchFamily="34" charset="0"/>
              </a:rPr>
              <a:t>NOT</a:t>
            </a:r>
            <a:r>
              <a:rPr lang="en-GB" sz="2400" dirty="0">
                <a:latin typeface="Tahoma" panose="020B0604030504040204" pitchFamily="34" charset="0"/>
                <a:ea typeface="Tahoma" panose="020B0604030504040204" pitchFamily="34" charset="0"/>
                <a:cs typeface="Tahoma" panose="020B0604030504040204" pitchFamily="34" charset="0"/>
              </a:rPr>
              <a:t>!</a:t>
            </a:r>
          </a:p>
          <a:p>
            <a:r>
              <a:rPr lang="en-GB" sz="2400" dirty="0">
                <a:latin typeface="Tahoma" panose="020B0604030504040204" pitchFamily="34" charset="0"/>
                <a:ea typeface="Tahoma" panose="020B0604030504040204" pitchFamily="34" charset="0"/>
                <a:cs typeface="Tahoma" panose="020B0604030504040204" pitchFamily="34" charset="0"/>
              </a:rPr>
              <a:t>The same is true for success at GCSE</a:t>
            </a:r>
          </a:p>
          <a:p>
            <a:r>
              <a:rPr lang="en-GB" sz="2400" b="1" i="1" dirty="0">
                <a:latin typeface="Tahoma" panose="020B0604030504040204" pitchFamily="34" charset="0"/>
                <a:ea typeface="Tahoma" panose="020B0604030504040204" pitchFamily="34" charset="0"/>
                <a:cs typeface="Tahoma" panose="020B0604030504040204" pitchFamily="34" charset="0"/>
              </a:rPr>
              <a:t>Beat Bronze &amp; Strive for Silver, and beyond!</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9DEA5B4-4E4E-4EED-BDC1-85608A29D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4" y="112796"/>
            <a:ext cx="8843210" cy="6632408"/>
          </a:xfrm>
          <a:prstGeom prst="rect">
            <a:avLst/>
          </a:prstGeom>
          <a:ln w="38100">
            <a:solidFill>
              <a:srgbClr val="C00000"/>
            </a:solidFill>
          </a:ln>
        </p:spPr>
      </p:pic>
    </p:spTree>
    <p:extLst>
      <p:ext uri="{BB962C8B-B14F-4D97-AF65-F5344CB8AC3E}">
        <p14:creationId xmlns:p14="http://schemas.microsoft.com/office/powerpoint/2010/main" val="273718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CB16-7A50-4361-A344-A4B66218B756}"/>
              </a:ext>
            </a:extLst>
          </p:cNvPr>
          <p:cNvSpPr>
            <a:spLocks noGrp="1"/>
          </p:cNvSpPr>
          <p:nvPr>
            <p:ph type="title"/>
          </p:nvPr>
        </p:nvSpPr>
        <p:spPr>
          <a:xfrm>
            <a:off x="1069848" y="484632"/>
            <a:ext cx="10058400" cy="1422996"/>
          </a:xfrm>
        </p:spPr>
        <p:txBody>
          <a:bodyPr>
            <a:noAutofit/>
          </a:bodyPr>
          <a:lstStyle/>
          <a:p>
            <a:r>
              <a:rPr lang="en-GB" altLang="en-US" sz="3200" b="1" dirty="0">
                <a:solidFill>
                  <a:schemeClr val="tx1"/>
                </a:solidFill>
                <a:latin typeface="Tahoma" panose="020B0604030504040204" pitchFamily="34" charset="0"/>
                <a:cs typeface="Tahoma" panose="020B0604030504040204" pitchFamily="34" charset="0"/>
              </a:rPr>
              <a:t>Yes – everyone </a:t>
            </a:r>
            <a:r>
              <a:rPr lang="en-GB" altLang="en-US" sz="3200" b="1" u="sng" dirty="0">
                <a:solidFill>
                  <a:schemeClr val="tx1"/>
                </a:solidFill>
                <a:latin typeface="Tahoma" panose="020B0604030504040204" pitchFamily="34" charset="0"/>
                <a:cs typeface="Tahoma" panose="020B0604030504040204" pitchFamily="34" charset="0"/>
              </a:rPr>
              <a:t>can</a:t>
            </a:r>
            <a:r>
              <a:rPr lang="en-GB" altLang="en-US" sz="3200" b="1" dirty="0">
                <a:solidFill>
                  <a:schemeClr val="tx1"/>
                </a:solidFill>
                <a:latin typeface="Tahoma" panose="020B0604030504040204" pitchFamily="34" charset="0"/>
                <a:cs typeface="Tahoma" panose="020B0604030504040204" pitchFamily="34" charset="0"/>
              </a:rPr>
              <a:t> improve by putting in </a:t>
            </a:r>
            <a:r>
              <a:rPr lang="en-GB" altLang="en-US" sz="3200" b="1" dirty="0">
                <a:solidFill>
                  <a:schemeClr val="tx1"/>
                </a:solidFill>
                <a:highlight>
                  <a:srgbClr val="FFFF00"/>
                </a:highlight>
                <a:latin typeface="Tahoma" panose="020B0604030504040204" pitchFamily="34" charset="0"/>
                <a:cs typeface="Tahoma" panose="020B0604030504040204" pitchFamily="34" charset="0"/>
              </a:rPr>
              <a:t>the effort</a:t>
            </a:r>
            <a:r>
              <a:rPr lang="en-GB" altLang="en-US" sz="3200" b="1" dirty="0">
                <a:solidFill>
                  <a:schemeClr val="tx1"/>
                </a:solidFill>
                <a:latin typeface="Tahoma" panose="020B0604030504040204" pitchFamily="34" charset="0"/>
                <a:cs typeface="Tahoma" panose="020B0604030504040204" pitchFamily="34" charset="0"/>
              </a:rPr>
              <a:t> and trying!</a:t>
            </a:r>
            <a:br>
              <a:rPr lang="en-GB" altLang="en-US" sz="3600" b="1" dirty="0">
                <a:solidFill>
                  <a:srgbClr val="7030A0"/>
                </a:solidFill>
                <a:latin typeface="Tahoma" panose="020B0604030504040204" pitchFamily="34" charset="0"/>
                <a:cs typeface="Tahoma" panose="020B0604030504040204" pitchFamily="34" charset="0"/>
              </a:rPr>
            </a:br>
            <a:endParaRPr lang="en-GB" sz="3600" dirty="0"/>
          </a:p>
        </p:txBody>
      </p:sp>
      <p:pic>
        <p:nvPicPr>
          <p:cNvPr id="4" name="Picture 2">
            <a:extLst>
              <a:ext uri="{FF2B5EF4-FFF2-40B4-BE49-F238E27FC236}">
                <a16:creationId xmlns:a16="http://schemas.microsoft.com/office/drawing/2014/main" id="{5E58D386-18D2-46D8-B71A-27C5B670A4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0357" y="1658486"/>
            <a:ext cx="4858857" cy="481188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21B67F2F-A7A1-460C-AAE4-40055F31E2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1704" y="1646454"/>
            <a:ext cx="3854054" cy="4797273"/>
          </a:xfrm>
          <a:prstGeom prst="rect">
            <a:avLst/>
          </a:prstGeom>
          <a:noFill/>
          <a:ln w="28575">
            <a:solidFill>
              <a:srgbClr val="CC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3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0412-6751-47E3-9FD5-D7BF9F70C1F0}"/>
              </a:ext>
            </a:extLst>
          </p:cNvPr>
          <p:cNvSpPr>
            <a:spLocks noGrp="1"/>
          </p:cNvSpPr>
          <p:nvPr>
            <p:ph type="title"/>
          </p:nvPr>
        </p:nvSpPr>
        <p:spPr>
          <a:xfrm>
            <a:off x="1066800" y="402022"/>
            <a:ext cx="10058400" cy="1316737"/>
          </a:xfrm>
        </p:spPr>
        <p:txBody>
          <a:bodyPr>
            <a:normAutofit fontScale="90000"/>
          </a:bodyPr>
          <a:lstStyle/>
          <a:p>
            <a:r>
              <a:rPr lang="en-GB" dirty="0">
                <a:latin typeface="Tahoma" panose="020B0604030504040204" pitchFamily="34" charset="0"/>
                <a:ea typeface="Tahoma" panose="020B0604030504040204" pitchFamily="34" charset="0"/>
                <a:cs typeface="Tahoma" panose="020B0604030504040204" pitchFamily="34" charset="0"/>
              </a:rPr>
              <a:t>Hard work … plus your support &amp; encouragement</a:t>
            </a:r>
          </a:p>
        </p:txBody>
      </p:sp>
      <p:sp>
        <p:nvSpPr>
          <p:cNvPr id="3" name="Content Placeholder 2">
            <a:extLst>
              <a:ext uri="{FF2B5EF4-FFF2-40B4-BE49-F238E27FC236}">
                <a16:creationId xmlns:a16="http://schemas.microsoft.com/office/drawing/2014/main" id="{336DF21A-6AFC-4704-A93A-926CCDE0F5EC}"/>
              </a:ext>
            </a:extLst>
          </p:cNvPr>
          <p:cNvSpPr>
            <a:spLocks noGrp="1"/>
          </p:cNvSpPr>
          <p:nvPr>
            <p:ph idx="1"/>
          </p:nvPr>
        </p:nvSpPr>
        <p:spPr>
          <a:xfrm>
            <a:off x="719957" y="1923393"/>
            <a:ext cx="10394731" cy="4532585"/>
          </a:xfrm>
          <a:solidFill>
            <a:srgbClr val="FFFF66"/>
          </a:solidFill>
        </p:spPr>
        <p:txBody>
          <a:bodyPr>
            <a:normAutofit fontScale="92500"/>
          </a:bodyPr>
          <a:lstStyle/>
          <a:p>
            <a:r>
              <a:rPr lang="en-GB" sz="2400" dirty="0">
                <a:latin typeface="Tahoma" panose="020B0604030504040204" pitchFamily="34" charset="0"/>
                <a:ea typeface="Tahoma" panose="020B0604030504040204" pitchFamily="34" charset="0"/>
                <a:cs typeface="Tahoma" panose="020B0604030504040204" pitchFamily="34" charset="0"/>
              </a:rPr>
              <a:t> Alas, there is no getting away from it …… </a:t>
            </a:r>
            <a:r>
              <a:rPr lang="en-GB" sz="2400" b="1" dirty="0">
                <a:latin typeface="Tahoma" panose="020B0604030504040204" pitchFamily="34" charset="0"/>
                <a:ea typeface="Tahoma" panose="020B0604030504040204" pitchFamily="34" charset="0"/>
                <a:cs typeface="Tahoma" panose="020B0604030504040204" pitchFamily="34" charset="0"/>
              </a:rPr>
              <a:t>hard work </a:t>
            </a:r>
            <a:r>
              <a:rPr lang="en-GB" sz="2400" dirty="0">
                <a:latin typeface="Tahoma" panose="020B0604030504040204" pitchFamily="34" charset="0"/>
                <a:ea typeface="Tahoma" panose="020B0604030504040204" pitchFamily="34" charset="0"/>
                <a:cs typeface="Tahoma" panose="020B0604030504040204" pitchFamily="34" charset="0"/>
              </a:rPr>
              <a:t>is the key to success.</a:t>
            </a:r>
          </a:p>
          <a:p>
            <a:r>
              <a:rPr lang="en-GB" sz="2400" dirty="0">
                <a:latin typeface="Tahoma" panose="020B0604030504040204" pitchFamily="34" charset="0"/>
                <a:ea typeface="Tahoma" panose="020B0604030504040204" pitchFamily="34" charset="0"/>
                <a:cs typeface="Tahoma" panose="020B0604030504040204" pitchFamily="34" charset="0"/>
              </a:rPr>
              <a:t> For students in Y11 – this is singularly the most important year. Making </a:t>
            </a:r>
            <a:r>
              <a:rPr lang="en-GB" sz="2400" b="1" dirty="0">
                <a:latin typeface="Tahoma" panose="020B0604030504040204" pitchFamily="34" charset="0"/>
                <a:ea typeface="Tahoma" panose="020B0604030504040204" pitchFamily="34" charset="0"/>
                <a:cs typeface="Tahoma" panose="020B0604030504040204" pitchFamily="34" charset="0"/>
              </a:rPr>
              <a:t>‘the most’ </a:t>
            </a:r>
            <a:r>
              <a:rPr lang="en-GB" sz="2400" dirty="0">
                <a:latin typeface="Tahoma" panose="020B0604030504040204" pitchFamily="34" charset="0"/>
                <a:ea typeface="Tahoma" panose="020B0604030504040204" pitchFamily="34" charset="0"/>
                <a:cs typeface="Tahoma" panose="020B0604030504040204" pitchFamily="34" charset="0"/>
              </a:rPr>
              <a:t>of their time in school, plus evenings, weekends, holidays over the course of this year, </a:t>
            </a:r>
            <a:r>
              <a:rPr lang="en-GB" sz="2400" u="sng" dirty="0">
                <a:latin typeface="Tahoma" panose="020B0604030504040204" pitchFamily="34" charset="0"/>
                <a:ea typeface="Tahoma" panose="020B0604030504040204" pitchFamily="34" charset="0"/>
                <a:cs typeface="Tahoma" panose="020B0604030504040204" pitchFamily="34" charset="0"/>
              </a:rPr>
              <a:t>in a measured and sensible way</a:t>
            </a:r>
            <a:r>
              <a:rPr lang="en-GB" sz="2400" dirty="0">
                <a:latin typeface="Tahoma" panose="020B0604030504040204" pitchFamily="34" charset="0"/>
                <a:ea typeface="Tahoma" panose="020B0604030504040204" pitchFamily="34" charset="0"/>
                <a:cs typeface="Tahoma" panose="020B0604030504040204" pitchFamily="34" charset="0"/>
              </a:rPr>
              <a:t>, is key to success! There is still time to make a massive difference to GCSE grades.</a:t>
            </a:r>
          </a:p>
          <a:p>
            <a:r>
              <a:rPr lang="en-GB" sz="2400" dirty="0">
                <a:latin typeface="Tahoma" panose="020B0604030504040204" pitchFamily="34" charset="0"/>
                <a:ea typeface="Tahoma" panose="020B0604030504040204" pitchFamily="34" charset="0"/>
                <a:cs typeface="Tahoma" panose="020B0604030504040204" pitchFamily="34" charset="0"/>
              </a:rPr>
              <a:t> For Y9 students embarking on their GCSE journey, making sure they stay on top of the work, closing topics effectively so they are ready for Y10, and then Y11 when they get there.</a:t>
            </a:r>
          </a:p>
          <a:p>
            <a:r>
              <a:rPr lang="en-GB" sz="2400" dirty="0">
                <a:latin typeface="Tahoma" panose="020B0604030504040204" pitchFamily="34" charset="0"/>
                <a:ea typeface="Tahoma" panose="020B0604030504040204" pitchFamily="34" charset="0"/>
                <a:cs typeface="Tahoma" panose="020B0604030504040204" pitchFamily="34" charset="0"/>
              </a:rPr>
              <a:t> For both year groups – take an interest in their studies (ask them to talk about what they have been learning), be supportive and encourage your sons/daughters to ‘do their very best’, to work hard, to go to intervention sessions, to MAX OUT their CA/CWK marks …… and to get </a:t>
            </a:r>
            <a:r>
              <a:rPr lang="en-GB" sz="2400" b="1" dirty="0">
                <a:latin typeface="Tahoma" panose="020B0604030504040204" pitchFamily="34" charset="0"/>
                <a:ea typeface="Tahoma" panose="020B0604030504040204" pitchFamily="34" charset="0"/>
                <a:cs typeface="Tahoma" panose="020B0604030504040204" pitchFamily="34" charset="0"/>
              </a:rPr>
              <a:t>the </a:t>
            </a:r>
            <a:r>
              <a:rPr lang="en-GB" sz="2400" b="1" u="sng" dirty="0">
                <a:latin typeface="Tahoma" panose="020B0604030504040204" pitchFamily="34" charset="0"/>
                <a:ea typeface="Tahoma" panose="020B0604030504040204" pitchFamily="34" charset="0"/>
                <a:cs typeface="Tahoma" panose="020B0604030504040204" pitchFamily="34" charset="0"/>
              </a:rPr>
              <a:t>right balance</a:t>
            </a:r>
            <a:r>
              <a:rPr lang="en-GB" sz="2400" b="1" dirty="0">
                <a:latin typeface="Tahoma" panose="020B0604030504040204" pitchFamily="34" charset="0"/>
                <a:ea typeface="Tahoma" panose="020B0604030504040204" pitchFamily="34" charset="0"/>
                <a:cs typeface="Tahoma" panose="020B0604030504040204" pitchFamily="34" charset="0"/>
              </a:rPr>
              <a:t> between work, rest &amp; play!</a:t>
            </a:r>
          </a:p>
          <a:p>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18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24758" y="1008993"/>
            <a:ext cx="10137227" cy="3377132"/>
          </a:xfrm>
        </p:spPr>
        <p:txBody>
          <a:bodyPr/>
          <a:lstStyle/>
          <a:p>
            <a:pPr algn="ctr"/>
            <a:br>
              <a:rPr lang="en-GB" sz="6600" dirty="0">
                <a:latin typeface="Tahoma" panose="020B0604030504040204" pitchFamily="34" charset="0"/>
                <a:ea typeface="Tahoma" panose="020B0604030504040204" pitchFamily="34" charset="0"/>
                <a:cs typeface="Tahoma" panose="020B0604030504040204" pitchFamily="34" charset="0"/>
              </a:rPr>
            </a:br>
            <a:r>
              <a:rPr lang="en-GB" sz="6600" dirty="0">
                <a:latin typeface="Tahoma" panose="020B0604030504040204" pitchFamily="34" charset="0"/>
                <a:ea typeface="Tahoma" panose="020B0604030504040204" pitchFamily="34" charset="0"/>
                <a:cs typeface="Tahoma" panose="020B0604030504040204" pitchFamily="34" charset="0"/>
              </a:rPr>
              <a:t>gcse</a:t>
            </a:r>
            <a:r>
              <a:rPr lang="en-GB" sz="6600" cap="none" dirty="0">
                <a:latin typeface="Tahoma" panose="020B0604030504040204" pitchFamily="34" charset="0"/>
                <a:ea typeface="Tahoma" panose="020B0604030504040204" pitchFamily="34" charset="0"/>
                <a:cs typeface="Tahoma" panose="020B0604030504040204" pitchFamily="34" charset="0"/>
              </a:rPr>
              <a:t>s</a:t>
            </a:r>
            <a:r>
              <a:rPr lang="en-GB" sz="6600" dirty="0">
                <a:latin typeface="Tahoma" panose="020B0604030504040204" pitchFamily="34" charset="0"/>
                <a:ea typeface="Tahoma" panose="020B0604030504040204" pitchFamily="34" charset="0"/>
                <a:cs typeface="Tahoma" panose="020B0604030504040204" pitchFamily="34" charset="0"/>
              </a:rPr>
              <a:t> &amp; other grades: Targets and progress</a:t>
            </a:r>
            <a:br>
              <a:rPr lang="en-GB" sz="6600" dirty="0">
                <a:latin typeface="Tahoma" panose="020B0604030504040204" pitchFamily="34" charset="0"/>
                <a:ea typeface="Tahoma" panose="020B0604030504040204" pitchFamily="34" charset="0"/>
                <a:cs typeface="Tahoma" panose="020B0604030504040204" pitchFamily="34" charset="0"/>
              </a:rPr>
            </a:br>
            <a:endPar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rot="733996">
            <a:off x="9634152" y="4152637"/>
            <a:ext cx="1152525" cy="828675"/>
          </a:xfrm>
          <a:prstGeom prst="rect">
            <a:avLst/>
          </a:prstGeom>
        </p:spPr>
      </p:pic>
      <p:sp>
        <p:nvSpPr>
          <p:cNvPr id="2" name="TextBox 1">
            <a:extLst>
              <a:ext uri="{FF2B5EF4-FFF2-40B4-BE49-F238E27FC236}">
                <a16:creationId xmlns:a16="http://schemas.microsoft.com/office/drawing/2014/main" id="{8B1D223A-6760-41C4-9F1B-375ED6E5F32D}"/>
              </a:ext>
            </a:extLst>
          </p:cNvPr>
          <p:cNvSpPr txBox="1"/>
          <p:nvPr/>
        </p:nvSpPr>
        <p:spPr>
          <a:xfrm>
            <a:off x="1749972" y="4566974"/>
            <a:ext cx="8213835" cy="1815882"/>
          </a:xfrm>
          <a:prstGeom prst="rect">
            <a:avLst/>
          </a:prstGeom>
          <a:noFill/>
        </p:spPr>
        <p:txBody>
          <a:bodyPr wrap="square" rtlCol="0">
            <a:spAutoFit/>
          </a:bodyPr>
          <a:lstStyle/>
          <a:p>
            <a:r>
              <a:rPr lang="en-GB" sz="4000" dirty="0">
                <a:latin typeface="Tahoma" panose="020B0604030504040204" pitchFamily="34" charset="0"/>
                <a:ea typeface="Tahoma" panose="020B0604030504040204" pitchFamily="34" charset="0"/>
                <a:cs typeface="Tahoma" panose="020B0604030504040204" pitchFamily="34" charset="0"/>
              </a:rPr>
              <a:t>Tuesday 26</a:t>
            </a:r>
            <a:r>
              <a:rPr lang="en-GB" sz="4000" baseline="30000" dirty="0">
                <a:latin typeface="Tahoma" panose="020B0604030504040204" pitchFamily="34" charset="0"/>
                <a:ea typeface="Tahoma" panose="020B0604030504040204" pitchFamily="34" charset="0"/>
                <a:cs typeface="Tahoma" panose="020B0604030504040204" pitchFamily="34" charset="0"/>
              </a:rPr>
              <a:t>th</a:t>
            </a:r>
            <a:r>
              <a:rPr lang="en-GB" sz="4000" dirty="0">
                <a:latin typeface="Tahoma" panose="020B0604030504040204" pitchFamily="34" charset="0"/>
                <a:ea typeface="Tahoma" panose="020B0604030504040204" pitchFamily="34" charset="0"/>
                <a:cs typeface="Tahoma" panose="020B0604030504040204" pitchFamily="34" charset="0"/>
              </a:rPr>
              <a:t> September 2023</a:t>
            </a:r>
          </a:p>
          <a:p>
            <a:pPr marL="342900" indent="-342900">
              <a:buFont typeface="Wingdings" panose="05000000000000000000" pitchFamily="2" charset="2"/>
              <a:buChar char="à"/>
            </a:pPr>
            <a:r>
              <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apologies in advance if you are aware of some of this</a:t>
            </a:r>
          </a:p>
          <a:p>
            <a:pPr marL="342900" indent="-342900">
              <a:buFont typeface="Wingdings" panose="05000000000000000000" pitchFamily="2" charset="2"/>
              <a:buChar char="à"/>
            </a:pPr>
            <a:endPar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r>
              <a:rPr lang="en-GB"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Mr Rayner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9049F549-ADA5-486D-ACD1-A45A37233877}"/>
              </a:ext>
            </a:extLst>
          </p:cNvPr>
          <p:cNvGraphicFramePr>
            <a:graphicFrameLocks noGrp="1"/>
          </p:cNvGraphicFramePr>
          <p:nvPr>
            <p:extLst>
              <p:ext uri="{D42A27DB-BD31-4B8C-83A1-F6EECF244321}">
                <p14:modId xmlns:p14="http://schemas.microsoft.com/office/powerpoint/2010/main" val="174065109"/>
              </p:ext>
            </p:extLst>
          </p:nvPr>
        </p:nvGraphicFramePr>
        <p:xfrm>
          <a:off x="1364243" y="301108"/>
          <a:ext cx="9458256" cy="913539"/>
        </p:xfrm>
        <a:graphic>
          <a:graphicData uri="http://schemas.openxmlformats.org/drawingml/2006/table">
            <a:tbl>
              <a:tblPr firstRow="1" firstCol="1" bandRow="1">
                <a:tableStyleId>{5C22544A-7EE6-4342-B048-85BDC9FD1C3A}</a:tableStyleId>
              </a:tblPr>
              <a:tblGrid>
                <a:gridCol w="9458256">
                  <a:extLst>
                    <a:ext uri="{9D8B030D-6E8A-4147-A177-3AD203B41FA5}">
                      <a16:colId xmlns:a16="http://schemas.microsoft.com/office/drawing/2014/main" val="3438185729"/>
                    </a:ext>
                  </a:extLst>
                </a:gridCol>
              </a:tblGrid>
              <a:tr h="913539">
                <a:tc>
                  <a:txBody>
                    <a:bodyPr/>
                    <a:lstStyle/>
                    <a:p>
                      <a:pPr>
                        <a:lnSpc>
                          <a:spcPct val="107000"/>
                        </a:lnSpc>
                        <a:spcAft>
                          <a:spcPts val="0"/>
                        </a:spcAft>
                      </a:pPr>
                      <a:r>
                        <a:rPr lang="en-GB" sz="1600" u="sng" dirty="0">
                          <a:effectLst/>
                        </a:rPr>
                        <a:t>Understanding data and targets at KS4 </a:t>
                      </a:r>
                    </a:p>
                    <a:p>
                      <a:pPr>
                        <a:lnSpc>
                          <a:spcPct val="107000"/>
                        </a:lnSpc>
                        <a:spcAft>
                          <a:spcPts val="0"/>
                        </a:spcAft>
                      </a:pPr>
                      <a:r>
                        <a:rPr lang="en-GB" sz="1600" dirty="0">
                          <a:effectLst/>
                        </a:rPr>
                        <a:t>If you’re not clear what 9-1 means, or what Gold, Silver and Targets are, or how you can use your child’ targets to push them to success, then this workshop is the one for you.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065360"/>
                  </a:ext>
                </a:extLst>
              </a:tr>
            </a:tbl>
          </a:graphicData>
        </a:graphic>
      </p:graphicFrame>
    </p:spTree>
    <p:extLst>
      <p:ext uri="{BB962C8B-B14F-4D97-AF65-F5344CB8AC3E}">
        <p14:creationId xmlns:p14="http://schemas.microsoft.com/office/powerpoint/2010/main" val="329779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528482" y="1340069"/>
            <a:ext cx="11135036" cy="2754058"/>
          </a:xfrm>
        </p:spPr>
        <p:txBody>
          <a:bodyPr>
            <a:noAutofit/>
          </a:bodyPr>
          <a:lstStyle/>
          <a:p>
            <a:pPr algn="ctr">
              <a:lnSpc>
                <a:spcPct val="100000"/>
              </a:lnSpc>
            </a:pP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FINALLY …</a:t>
            </a:r>
            <a:b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3600" b="1" dirty="0">
                <a:solidFill>
                  <a:schemeClr val="tx1"/>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rot="733996">
            <a:off x="9630417" y="4206825"/>
            <a:ext cx="1152525" cy="828675"/>
          </a:xfrm>
          <a:prstGeom prst="rect">
            <a:avLst/>
          </a:prstGeom>
        </p:spPr>
      </p:pic>
      <p:sp>
        <p:nvSpPr>
          <p:cNvPr id="4" name="Rectangle 2">
            <a:extLst>
              <a:ext uri="{FF2B5EF4-FFF2-40B4-BE49-F238E27FC236}">
                <a16:creationId xmlns:a16="http://schemas.microsoft.com/office/drawing/2014/main" id="{CC4A435A-BE92-4794-8755-E98491132D0E}"/>
              </a:ext>
            </a:extLst>
          </p:cNvPr>
          <p:cNvSpPr txBox="1">
            <a:spLocks noChangeArrowheads="1"/>
          </p:cNvSpPr>
          <p:nvPr/>
        </p:nvSpPr>
        <p:spPr>
          <a:xfrm>
            <a:off x="1163052" y="1978540"/>
            <a:ext cx="9865895" cy="145046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4"/>
                  <a:srcRect/>
                  <a:tile tx="6350" ty="-127000" sx="65000" sy="64000" flip="none" algn="tl"/>
                </a:blipFill>
                <a:latin typeface="+mj-lt"/>
                <a:ea typeface="+mj-ea"/>
                <a:cs typeface="+mj-cs"/>
              </a:defRPr>
            </a:lvl1pPr>
          </a:lstStyle>
          <a:p>
            <a:pPr algn="ctr">
              <a:lnSpc>
                <a:spcPct val="100000"/>
              </a:lnSpc>
            </a:pPr>
            <a:endParaRPr lang="en-GB" sz="3600" b="1" dirty="0">
              <a:solidFill>
                <a:srgbClr val="00B050"/>
              </a:solidFill>
              <a:latin typeface="+mn-lt"/>
              <a:cs typeface="Arial" pitchFamily="34" charset="0"/>
            </a:endParaRPr>
          </a:p>
        </p:txBody>
      </p:sp>
    </p:spTree>
    <p:extLst>
      <p:ext uri="{BB962C8B-B14F-4D97-AF65-F5344CB8AC3E}">
        <p14:creationId xmlns:p14="http://schemas.microsoft.com/office/powerpoint/2010/main" val="179557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DA18-9194-448B-8DFF-CB2B1B016E5B}"/>
              </a:ext>
            </a:extLst>
          </p:cNvPr>
          <p:cNvSpPr>
            <a:spLocks noGrp="1"/>
          </p:cNvSpPr>
          <p:nvPr>
            <p:ph type="title"/>
          </p:nvPr>
        </p:nvSpPr>
        <p:spPr>
          <a:xfrm>
            <a:off x="1066800" y="433137"/>
            <a:ext cx="10058400" cy="1765699"/>
          </a:xfrm>
        </p:spPr>
        <p:txBody>
          <a:bodyPr>
            <a:normAutofit/>
          </a:bodyPr>
          <a:lstStyle/>
          <a:p>
            <a:pPr algn="ctr"/>
            <a:r>
              <a:rPr lang="en-GB" dirty="0"/>
              <a:t>GCSE grades and the other level 1/2 equivalent grades</a:t>
            </a:r>
          </a:p>
        </p:txBody>
      </p:sp>
      <p:sp>
        <p:nvSpPr>
          <p:cNvPr id="3" name="Content Placeholder 2">
            <a:extLst>
              <a:ext uri="{FF2B5EF4-FFF2-40B4-BE49-F238E27FC236}">
                <a16:creationId xmlns:a16="http://schemas.microsoft.com/office/drawing/2014/main" id="{5B241239-20B6-422A-94C4-85F0FE94B488}"/>
              </a:ext>
            </a:extLst>
          </p:cNvPr>
          <p:cNvSpPr>
            <a:spLocks noGrp="1"/>
          </p:cNvSpPr>
          <p:nvPr>
            <p:ph idx="1"/>
          </p:nvPr>
        </p:nvSpPr>
        <p:spPr>
          <a:xfrm>
            <a:off x="989288" y="2198835"/>
            <a:ext cx="10261808" cy="4432689"/>
          </a:xfrm>
          <a:solidFill>
            <a:srgbClr val="FFFF66"/>
          </a:solidFill>
        </p:spPr>
        <p:txBody>
          <a:bodyPr>
            <a:normAutofit fontScale="85000" lnSpcReduction="20000"/>
          </a:bodyPr>
          <a:lstStyle/>
          <a:p>
            <a:pPr>
              <a:lnSpc>
                <a:spcPct val="110000"/>
              </a:lnSpc>
            </a:pPr>
            <a:r>
              <a:rPr lang="en-GB" sz="2800" dirty="0">
                <a:latin typeface="Tahoma" panose="020B0604030504040204" pitchFamily="34" charset="0"/>
                <a:ea typeface="Tahoma" panose="020B0604030504040204" pitchFamily="34" charset="0"/>
                <a:cs typeface="Tahoma" panose="020B0604030504040204" pitchFamily="34" charset="0"/>
              </a:rPr>
              <a:t>GCSE grades are: </a:t>
            </a:r>
            <a:r>
              <a:rPr lang="en-GB" sz="2800" b="1" dirty="0">
                <a:latin typeface="Tahoma" panose="020B0604030504040204" pitchFamily="34" charset="0"/>
                <a:ea typeface="Tahoma" panose="020B0604030504040204" pitchFamily="34" charset="0"/>
                <a:cs typeface="Tahoma" panose="020B0604030504040204" pitchFamily="34" charset="0"/>
              </a:rPr>
              <a:t>1 to 9 </a:t>
            </a:r>
            <a:r>
              <a:rPr lang="en-GB" sz="2800" dirty="0">
                <a:latin typeface="Tahoma" panose="020B0604030504040204" pitchFamily="34" charset="0"/>
                <a:ea typeface="Tahoma" panose="020B0604030504040204" pitchFamily="34" charset="0"/>
                <a:cs typeface="Tahoma" panose="020B0604030504040204" pitchFamily="34" charset="0"/>
              </a:rPr>
              <a:t>[9 is the highest]</a:t>
            </a:r>
          </a:p>
          <a:p>
            <a:pPr>
              <a:lnSpc>
                <a:spcPct val="110000"/>
              </a:lnSpc>
            </a:pPr>
            <a:r>
              <a:rPr lang="en-GB" sz="2800" dirty="0">
                <a:latin typeface="Tahoma" panose="020B0604030504040204" pitchFamily="34" charset="0"/>
                <a:ea typeface="Tahoma" panose="020B0604030504040204" pitchFamily="34" charset="0"/>
                <a:cs typeface="Tahoma" panose="020B0604030504040204" pitchFamily="34" charset="0"/>
              </a:rPr>
              <a:t>A ‘standard pass’ grade = 4</a:t>
            </a:r>
          </a:p>
          <a:p>
            <a:pPr>
              <a:lnSpc>
                <a:spcPct val="110000"/>
              </a:lnSpc>
            </a:pPr>
            <a:r>
              <a:rPr lang="en-GB" sz="2800" dirty="0">
                <a:latin typeface="Tahoma" panose="020B0604030504040204" pitchFamily="34" charset="0"/>
                <a:ea typeface="Tahoma" panose="020B0604030504040204" pitchFamily="34" charset="0"/>
                <a:cs typeface="Tahoma" panose="020B0604030504040204" pitchFamily="34" charset="0"/>
              </a:rPr>
              <a:t>A ‘strong pass’ grade = 5</a:t>
            </a:r>
          </a:p>
          <a:p>
            <a:pPr>
              <a:lnSpc>
                <a:spcPct val="110000"/>
              </a:lnSpc>
            </a:pPr>
            <a:r>
              <a:rPr lang="en-GB" sz="2800" dirty="0">
                <a:latin typeface="Tahoma" panose="020B0604030504040204" pitchFamily="34" charset="0"/>
                <a:ea typeface="Tahoma" panose="020B0604030504040204" pitchFamily="34" charset="0"/>
                <a:cs typeface="Tahoma" panose="020B0604030504040204" pitchFamily="34" charset="0"/>
              </a:rPr>
              <a:t>There are other qualifications, such as BTECs &amp; Cambridge Nationals, which are typical for vocational subjects (E.g. ICT/Health &amp; Fitness/Child Development/Bus &amp; Ent], and these are graded at </a:t>
            </a:r>
            <a:r>
              <a:rPr lang="en-GB" sz="2800" b="1" dirty="0">
                <a:latin typeface="Tahoma" panose="020B0604030504040204" pitchFamily="34" charset="0"/>
                <a:ea typeface="Tahoma" panose="020B0604030504040204" pitchFamily="34" charset="0"/>
                <a:cs typeface="Tahoma" panose="020B0604030504040204" pitchFamily="34" charset="0"/>
              </a:rPr>
              <a:t>either Level 1 or Level 2 </a:t>
            </a:r>
            <a:r>
              <a:rPr lang="en-GB" sz="2800" dirty="0">
                <a:latin typeface="Tahoma" panose="020B0604030504040204" pitchFamily="34" charset="0"/>
                <a:ea typeface="Tahoma" panose="020B0604030504040204" pitchFamily="34" charset="0"/>
                <a:cs typeface="Tahoma" panose="020B0604030504040204" pitchFamily="34" charset="0"/>
              </a:rPr>
              <a:t>and use words such as: </a:t>
            </a:r>
            <a:r>
              <a:rPr lang="en-GB" sz="2800" b="1" dirty="0">
                <a:latin typeface="Tahoma" panose="020B0604030504040204" pitchFamily="34" charset="0"/>
                <a:ea typeface="Tahoma" panose="020B0604030504040204" pitchFamily="34" charset="0"/>
                <a:cs typeface="Tahoma" panose="020B0604030504040204" pitchFamily="34" charset="0"/>
              </a:rPr>
              <a:t>Pass, Merit, Distinction &amp; Distinction* </a:t>
            </a:r>
            <a:r>
              <a:rPr lang="en-GB" sz="2800" dirty="0">
                <a:latin typeface="Tahoma" panose="020B0604030504040204" pitchFamily="34" charset="0"/>
                <a:ea typeface="Tahoma" panose="020B0604030504040204" pitchFamily="34" charset="0"/>
                <a:cs typeface="Tahoma" panose="020B0604030504040204" pitchFamily="34" charset="0"/>
              </a:rPr>
              <a:t>for their grading system, instead of 1-9.</a:t>
            </a:r>
          </a:p>
          <a:p>
            <a:pPr>
              <a:lnSpc>
                <a:spcPct val="110000"/>
              </a:lnSpc>
            </a:pPr>
            <a:r>
              <a:rPr lang="en-GB" sz="2800" dirty="0">
                <a:latin typeface="Tahoma" panose="020B0604030504040204" pitchFamily="34" charset="0"/>
                <a:ea typeface="Tahoma" panose="020B0604030504040204" pitchFamily="34" charset="0"/>
                <a:cs typeface="Tahoma" panose="020B0604030504040204" pitchFamily="34" charset="0"/>
              </a:rPr>
              <a:t>Level 1 means they are equivalent to GCSE grades 1/2/3</a:t>
            </a:r>
          </a:p>
          <a:p>
            <a:pPr>
              <a:lnSpc>
                <a:spcPct val="110000"/>
              </a:lnSpc>
            </a:pPr>
            <a:r>
              <a:rPr lang="en-GB" sz="2800" dirty="0">
                <a:latin typeface="Tahoma" panose="020B0604030504040204" pitchFamily="34" charset="0"/>
                <a:ea typeface="Tahoma" panose="020B0604030504040204" pitchFamily="34" charset="0"/>
                <a:cs typeface="Tahoma" panose="020B0604030504040204" pitchFamily="34" charset="0"/>
              </a:rPr>
              <a:t>Level 2 means they are equivalent to GCSE grades 4 and higher</a:t>
            </a:r>
          </a:p>
          <a:p>
            <a:pPr>
              <a:lnSpc>
                <a:spcPct val="110000"/>
              </a:lnSpc>
            </a:pPr>
            <a:endParaRPr lang="en-GB" sz="2800" dirty="0">
              <a:latin typeface="Tahoma" panose="020B0604030504040204" pitchFamily="34" charset="0"/>
              <a:ea typeface="Tahoma" panose="020B0604030504040204" pitchFamily="34" charset="0"/>
              <a:cs typeface="Tahoma" panose="020B060403050404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dirty="0">
              <a:latin typeface="Century Gothic" panose="020B0502020202020204" pitchFamily="34" charset="0"/>
            </a:endParaRPr>
          </a:p>
        </p:txBody>
      </p:sp>
      <p:pic>
        <p:nvPicPr>
          <p:cNvPr id="4" name="Picture 3">
            <a:extLst>
              <a:ext uri="{FF2B5EF4-FFF2-40B4-BE49-F238E27FC236}">
                <a16:creationId xmlns:a16="http://schemas.microsoft.com/office/drawing/2014/main" id="{54BC1206-7A2F-4014-9667-CB40BA6B69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733996">
            <a:off x="11409890" y="6274465"/>
            <a:ext cx="437149" cy="314314"/>
          </a:xfrm>
          <a:prstGeom prst="rect">
            <a:avLst/>
          </a:prstGeom>
        </p:spPr>
      </p:pic>
    </p:spTree>
    <p:extLst>
      <p:ext uri="{BB962C8B-B14F-4D97-AF65-F5344CB8AC3E}">
        <p14:creationId xmlns:p14="http://schemas.microsoft.com/office/powerpoint/2010/main" val="321650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10159-34EF-4E78-878D-02BFAA41B3E6}"/>
              </a:ext>
            </a:extLst>
          </p:cNvPr>
          <p:cNvPicPr>
            <a:picLocks noChangeAspect="1"/>
          </p:cNvPicPr>
          <p:nvPr/>
        </p:nvPicPr>
        <p:blipFill>
          <a:blip r:embed="rId2"/>
          <a:stretch>
            <a:fillRect/>
          </a:stretch>
        </p:blipFill>
        <p:spPr>
          <a:xfrm>
            <a:off x="497227" y="204952"/>
            <a:ext cx="9277394" cy="6430363"/>
          </a:xfrm>
          <a:prstGeom prst="rect">
            <a:avLst/>
          </a:prstGeom>
          <a:ln w="28575">
            <a:solidFill>
              <a:schemeClr val="tx1"/>
            </a:solidFill>
          </a:ln>
        </p:spPr>
      </p:pic>
      <p:sp>
        <p:nvSpPr>
          <p:cNvPr id="2" name="Title 1">
            <a:extLst>
              <a:ext uri="{FF2B5EF4-FFF2-40B4-BE49-F238E27FC236}">
                <a16:creationId xmlns:a16="http://schemas.microsoft.com/office/drawing/2014/main" id="{D12364CD-1411-47F2-94B3-E149F4A42C32}"/>
              </a:ext>
            </a:extLst>
          </p:cNvPr>
          <p:cNvSpPr>
            <a:spLocks noGrp="1"/>
          </p:cNvSpPr>
          <p:nvPr>
            <p:ph type="title"/>
          </p:nvPr>
        </p:nvSpPr>
        <p:spPr>
          <a:xfrm>
            <a:off x="9932273" y="484632"/>
            <a:ext cx="2112581" cy="2046680"/>
          </a:xfrm>
        </p:spPr>
        <p:txBody>
          <a:bodyPr>
            <a:noAutofit/>
          </a:bodyPr>
          <a:lstStyle/>
          <a:p>
            <a:r>
              <a:rPr lang="en-GB" sz="4000" dirty="0">
                <a:latin typeface="Tahoma" panose="020B0604030504040204" pitchFamily="34" charset="0"/>
                <a:ea typeface="Tahoma" panose="020B0604030504040204" pitchFamily="34" charset="0"/>
                <a:cs typeface="Tahoma" panose="020B0604030504040204" pitchFamily="34" charset="0"/>
              </a:rPr>
              <a:t>Old &amp; new grades </a:t>
            </a:r>
          </a:p>
        </p:txBody>
      </p:sp>
      <p:sp>
        <p:nvSpPr>
          <p:cNvPr id="3" name="Content Placeholder 2">
            <a:extLst>
              <a:ext uri="{FF2B5EF4-FFF2-40B4-BE49-F238E27FC236}">
                <a16:creationId xmlns:a16="http://schemas.microsoft.com/office/drawing/2014/main" id="{14E8375C-E940-4B17-8814-CE4AA9CF2A35}"/>
              </a:ext>
            </a:extLst>
          </p:cNvPr>
          <p:cNvSpPr>
            <a:spLocks noGrp="1"/>
          </p:cNvSpPr>
          <p:nvPr>
            <p:ph idx="1"/>
          </p:nvPr>
        </p:nvSpPr>
        <p:spPr>
          <a:xfrm>
            <a:off x="9976328" y="2675724"/>
            <a:ext cx="2068525" cy="3301929"/>
          </a:xfrm>
          <a:solidFill>
            <a:srgbClr val="FFFF66"/>
          </a:solidFill>
        </p:spPr>
        <p:txBody>
          <a:bodyPr>
            <a:normAutofit lnSpcReduction="10000"/>
          </a:bodyPr>
          <a:lstStyle/>
          <a:p>
            <a:pPr marL="0" indent="0">
              <a:buNone/>
            </a:pPr>
            <a:r>
              <a:rPr lang="en-GB" sz="2800" dirty="0">
                <a:latin typeface="Tahoma" panose="020B0604030504040204" pitchFamily="34" charset="0"/>
                <a:ea typeface="Tahoma" panose="020B0604030504040204" pitchFamily="34" charset="0"/>
                <a:cs typeface="Tahoma" panose="020B0604030504040204" pitchFamily="34" charset="0"/>
              </a:rPr>
              <a:t>How the various grades compare to each other and with the old grading system</a:t>
            </a:r>
          </a:p>
        </p:txBody>
      </p:sp>
    </p:spTree>
    <p:extLst>
      <p:ext uri="{BB962C8B-B14F-4D97-AF65-F5344CB8AC3E}">
        <p14:creationId xmlns:p14="http://schemas.microsoft.com/office/powerpoint/2010/main" val="124822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53B0-DF59-479A-AF12-7C9A9ECF5CC8}"/>
              </a:ext>
            </a:extLst>
          </p:cNvPr>
          <p:cNvSpPr>
            <a:spLocks noGrp="1"/>
          </p:cNvSpPr>
          <p:nvPr>
            <p:ph type="title"/>
          </p:nvPr>
        </p:nvSpPr>
        <p:spPr/>
        <p:txBody>
          <a:bodyPr>
            <a:normAutofit/>
          </a:bodyPr>
          <a:lstStyle/>
          <a:p>
            <a:r>
              <a:rPr lang="en-GB" sz="4800" dirty="0">
                <a:latin typeface="Tahoma" panose="020B0604030504040204" pitchFamily="34" charset="0"/>
                <a:ea typeface="Tahoma" panose="020B0604030504040204" pitchFamily="34" charset="0"/>
                <a:cs typeface="Tahoma" panose="020B0604030504040204" pitchFamily="34" charset="0"/>
              </a:rPr>
              <a:t>Grades – hopefully explained</a:t>
            </a:r>
          </a:p>
        </p:txBody>
      </p:sp>
      <p:sp>
        <p:nvSpPr>
          <p:cNvPr id="3" name="Content Placeholder 2">
            <a:extLst>
              <a:ext uri="{FF2B5EF4-FFF2-40B4-BE49-F238E27FC236}">
                <a16:creationId xmlns:a16="http://schemas.microsoft.com/office/drawing/2014/main" id="{5230B24A-9B74-455E-A90D-6B9182F4F2BB}"/>
              </a:ext>
            </a:extLst>
          </p:cNvPr>
          <p:cNvSpPr>
            <a:spLocks noGrp="1"/>
          </p:cNvSpPr>
          <p:nvPr>
            <p:ph idx="1"/>
          </p:nvPr>
        </p:nvSpPr>
        <p:spPr>
          <a:xfrm>
            <a:off x="1063752" y="2093976"/>
            <a:ext cx="9936204" cy="3436883"/>
          </a:xfrm>
          <a:solidFill>
            <a:srgbClr val="FFFF66"/>
          </a:solidFill>
        </p:spPr>
        <p:txBody>
          <a:bodyPr>
            <a:normAutofit lnSpcReduction="10000"/>
          </a:bodyPr>
          <a:lstStyle/>
          <a:p>
            <a:r>
              <a:rPr lang="en-GB" sz="2400" dirty="0">
                <a:latin typeface="Tahoma" panose="020B0604030504040204" pitchFamily="34" charset="0"/>
                <a:ea typeface="Tahoma" panose="020B0604030504040204" pitchFamily="34" charset="0"/>
                <a:cs typeface="Tahoma" panose="020B0604030504040204" pitchFamily="34" charset="0"/>
              </a:rPr>
              <a:t> We now move to the various ‘targets’ students have.</a:t>
            </a:r>
          </a:p>
          <a:p>
            <a:r>
              <a:rPr lang="en-GB" sz="2400" dirty="0">
                <a:latin typeface="Tahoma" panose="020B0604030504040204" pitchFamily="34" charset="0"/>
                <a:ea typeface="Tahoma" panose="020B0604030504040204" pitchFamily="34" charset="0"/>
                <a:cs typeface="Tahoma" panose="020B0604030504040204" pitchFamily="34" charset="0"/>
              </a:rPr>
              <a:t> BEFORE moving on, we as a school need to stress that each pupil is an individual, with their own specific learning needs and learning styles, as well as individual talents.</a:t>
            </a:r>
          </a:p>
          <a:p>
            <a:r>
              <a:rPr lang="en-GB" sz="2400" dirty="0">
                <a:latin typeface="Tahoma" panose="020B0604030504040204" pitchFamily="34" charset="0"/>
                <a:ea typeface="Tahoma" panose="020B0604030504040204" pitchFamily="34" charset="0"/>
                <a:cs typeface="Tahoma" panose="020B0604030504040204" pitchFamily="34" charset="0"/>
              </a:rPr>
              <a:t> Sometimes, these targets do not suit some individuals, and so they may seem too harsh or too easy, but we need a generic approach that does suit the vast majority of our students.</a:t>
            </a:r>
          </a:p>
          <a:p>
            <a:r>
              <a:rPr lang="en-GB" sz="2400" dirty="0">
                <a:latin typeface="Tahoma" panose="020B0604030504040204" pitchFamily="34" charset="0"/>
                <a:ea typeface="Tahoma" panose="020B0604030504040204" pitchFamily="34" charset="0"/>
                <a:cs typeface="Tahoma" panose="020B0604030504040204" pitchFamily="34" charset="0"/>
              </a:rPr>
              <a:t> We want every student to do </a:t>
            </a:r>
            <a:r>
              <a:rPr lang="en-GB" sz="2400" b="1" dirty="0">
                <a:latin typeface="Tahoma" panose="020B0604030504040204" pitchFamily="34" charset="0"/>
                <a:ea typeface="Tahoma" panose="020B0604030504040204" pitchFamily="34" charset="0"/>
                <a:cs typeface="Tahoma" panose="020B0604030504040204" pitchFamily="34" charset="0"/>
              </a:rPr>
              <a:t>their very best </a:t>
            </a:r>
            <a:r>
              <a:rPr lang="en-GB" sz="2400" dirty="0">
                <a:latin typeface="Tahoma" panose="020B0604030504040204" pitchFamily="34" charset="0"/>
                <a:ea typeface="Tahoma" panose="020B0604030504040204" pitchFamily="34" charset="0"/>
                <a:cs typeface="Tahoma" panose="020B0604030504040204" pitchFamily="34" charset="0"/>
              </a:rPr>
              <a:t>and be proud of their qualifications/grades, no matter what they are.</a:t>
            </a:r>
          </a:p>
          <a:p>
            <a:endParaRPr lang="en-GB" sz="2400" dirty="0"/>
          </a:p>
          <a:p>
            <a:endParaRPr lang="en-GB" sz="2400" dirty="0"/>
          </a:p>
          <a:p>
            <a:endParaRPr lang="en-GB" sz="2400" dirty="0"/>
          </a:p>
        </p:txBody>
      </p:sp>
    </p:spTree>
    <p:extLst>
      <p:ext uri="{BB962C8B-B14F-4D97-AF65-F5344CB8AC3E}">
        <p14:creationId xmlns:p14="http://schemas.microsoft.com/office/powerpoint/2010/main" val="1460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DA-A89F-43AC-BF91-2C6B949D8B30}"/>
              </a:ext>
            </a:extLst>
          </p:cNvPr>
          <p:cNvSpPr>
            <a:spLocks noGrp="1"/>
          </p:cNvSpPr>
          <p:nvPr>
            <p:ph type="title"/>
          </p:nvPr>
        </p:nvSpPr>
        <p:spPr/>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Student targets</a:t>
            </a:r>
          </a:p>
        </p:txBody>
      </p:sp>
      <p:sp>
        <p:nvSpPr>
          <p:cNvPr id="3" name="Content Placeholder 2">
            <a:extLst>
              <a:ext uri="{FF2B5EF4-FFF2-40B4-BE49-F238E27FC236}">
                <a16:creationId xmlns:a16="http://schemas.microsoft.com/office/drawing/2014/main" id="{45DDF579-CE9A-458B-97A4-63C50CAC602B}"/>
              </a:ext>
            </a:extLst>
          </p:cNvPr>
          <p:cNvSpPr>
            <a:spLocks noGrp="1"/>
          </p:cNvSpPr>
          <p:nvPr>
            <p:ph idx="1"/>
          </p:nvPr>
        </p:nvSpPr>
        <p:spPr>
          <a:solidFill>
            <a:srgbClr val="FFFF66"/>
          </a:solidFill>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 Students will be given 3 targets:</a:t>
            </a:r>
          </a:p>
          <a:p>
            <a:pPr lvl="1"/>
            <a:r>
              <a:rPr lang="en-GB" sz="2400" dirty="0">
                <a:latin typeface="Tahoma" panose="020B0604030504040204" pitchFamily="34" charset="0"/>
                <a:ea typeface="Tahoma" panose="020B0604030504040204" pitchFamily="34" charset="0"/>
                <a:cs typeface="Tahoma" panose="020B0604030504040204" pitchFamily="34" charset="0"/>
              </a:rPr>
              <a:t>- a </a:t>
            </a:r>
            <a:r>
              <a:rPr lang="en-GB" sz="2400" b="1" dirty="0">
                <a:latin typeface="Tahoma" panose="020B0604030504040204" pitchFamily="34" charset="0"/>
                <a:ea typeface="Tahoma" panose="020B0604030504040204" pitchFamily="34" charset="0"/>
                <a:cs typeface="Tahoma" panose="020B0604030504040204" pitchFamily="34" charset="0"/>
              </a:rPr>
              <a:t>BRONZE</a:t>
            </a:r>
            <a:r>
              <a:rPr lang="en-GB" sz="2400" dirty="0">
                <a:latin typeface="Tahoma" panose="020B0604030504040204" pitchFamily="34" charset="0"/>
                <a:ea typeface="Tahoma" panose="020B0604030504040204" pitchFamily="34" charset="0"/>
                <a:cs typeface="Tahoma" panose="020B0604030504040204" pitchFamily="34" charset="0"/>
              </a:rPr>
              <a:t> target</a:t>
            </a:r>
          </a:p>
          <a:p>
            <a:pPr lvl="1"/>
            <a:r>
              <a:rPr lang="en-GB" sz="2400" dirty="0">
                <a:latin typeface="Tahoma" panose="020B0604030504040204" pitchFamily="34" charset="0"/>
                <a:ea typeface="Tahoma" panose="020B0604030504040204" pitchFamily="34" charset="0"/>
                <a:cs typeface="Tahoma" panose="020B0604030504040204" pitchFamily="34" charset="0"/>
              </a:rPr>
              <a:t>- a </a:t>
            </a:r>
            <a:r>
              <a:rPr lang="en-GB" sz="2400" b="1" dirty="0">
                <a:latin typeface="Tahoma" panose="020B0604030504040204" pitchFamily="34" charset="0"/>
                <a:ea typeface="Tahoma" panose="020B0604030504040204" pitchFamily="34" charset="0"/>
                <a:cs typeface="Tahoma" panose="020B0604030504040204" pitchFamily="34" charset="0"/>
              </a:rPr>
              <a:t>SILVER</a:t>
            </a:r>
            <a:r>
              <a:rPr lang="en-GB" sz="2400" dirty="0">
                <a:latin typeface="Tahoma" panose="020B0604030504040204" pitchFamily="34" charset="0"/>
                <a:ea typeface="Tahoma" panose="020B0604030504040204" pitchFamily="34" charset="0"/>
                <a:cs typeface="Tahoma" panose="020B0604030504040204" pitchFamily="34" charset="0"/>
              </a:rPr>
              <a:t> target</a:t>
            </a:r>
          </a:p>
          <a:p>
            <a:pPr lvl="1"/>
            <a:r>
              <a:rPr lang="en-GB" sz="2400" dirty="0">
                <a:latin typeface="Tahoma" panose="020B0604030504040204" pitchFamily="34" charset="0"/>
                <a:ea typeface="Tahoma" panose="020B0604030504040204" pitchFamily="34" charset="0"/>
                <a:cs typeface="Tahoma" panose="020B0604030504040204" pitchFamily="34" charset="0"/>
              </a:rPr>
              <a:t>- a </a:t>
            </a:r>
            <a:r>
              <a:rPr lang="en-GB" sz="2400" b="1" dirty="0">
                <a:latin typeface="Tahoma" panose="020B0604030504040204" pitchFamily="34" charset="0"/>
                <a:ea typeface="Tahoma" panose="020B0604030504040204" pitchFamily="34" charset="0"/>
                <a:cs typeface="Tahoma" panose="020B0604030504040204" pitchFamily="34" charset="0"/>
              </a:rPr>
              <a:t>GOLD</a:t>
            </a:r>
            <a:r>
              <a:rPr lang="en-GB" sz="2400" dirty="0">
                <a:latin typeface="Tahoma" panose="020B0604030504040204" pitchFamily="34" charset="0"/>
                <a:ea typeface="Tahoma" panose="020B0604030504040204" pitchFamily="34" charset="0"/>
                <a:cs typeface="Tahoma" panose="020B0604030504040204" pitchFamily="34" charset="0"/>
              </a:rPr>
              <a:t> target</a:t>
            </a:r>
          </a:p>
          <a:p>
            <a:r>
              <a:rPr lang="en-GB" sz="2400" dirty="0">
                <a:latin typeface="Tahoma" panose="020B0604030504040204" pitchFamily="34" charset="0"/>
                <a:ea typeface="Tahoma" panose="020B0604030504040204" pitchFamily="34" charset="0"/>
                <a:cs typeface="Tahoma" panose="020B0604030504040204" pitchFamily="34" charset="0"/>
              </a:rPr>
              <a:t> For example: 	</a:t>
            </a:r>
            <a:r>
              <a:rPr lang="en-GB" sz="2400" b="1" dirty="0">
                <a:latin typeface="Tahoma" panose="020B0604030504040204" pitchFamily="34" charset="0"/>
                <a:ea typeface="Tahoma" panose="020B0604030504040204" pitchFamily="34" charset="0"/>
                <a:cs typeface="Tahoma" panose="020B0604030504040204" pitchFamily="34" charset="0"/>
              </a:rPr>
              <a:t>3 / 4 / 5   </a:t>
            </a:r>
            <a:r>
              <a:rPr lang="en-GB" sz="2400" dirty="0">
                <a:latin typeface="Tahoma" panose="020B0604030504040204" pitchFamily="34" charset="0"/>
                <a:ea typeface="Tahoma" panose="020B0604030504040204" pitchFamily="34" charset="0"/>
                <a:cs typeface="Tahoma" panose="020B0604030504040204" pitchFamily="34" charset="0"/>
              </a:rPr>
              <a:t>or    </a:t>
            </a:r>
            <a:r>
              <a:rPr lang="en-GB" sz="2400" b="1" dirty="0">
                <a:latin typeface="Tahoma" panose="020B0604030504040204" pitchFamily="34" charset="0"/>
                <a:ea typeface="Tahoma" panose="020B0604030504040204" pitchFamily="34" charset="0"/>
                <a:cs typeface="Tahoma" panose="020B0604030504040204" pitchFamily="34" charset="0"/>
              </a:rPr>
              <a:t>6 / 7 / 8 </a:t>
            </a:r>
          </a:p>
          <a:p>
            <a:r>
              <a:rPr lang="en-GB" sz="2400" dirty="0">
                <a:latin typeface="Tahoma" panose="020B0604030504040204" pitchFamily="34" charset="0"/>
                <a:ea typeface="Tahoma" panose="020B0604030504040204" pitchFamily="34" charset="0"/>
                <a:cs typeface="Tahoma" panose="020B0604030504040204" pitchFamily="34" charset="0"/>
              </a:rPr>
              <a:t> BUT, where do we get these targets from?</a:t>
            </a:r>
          </a:p>
          <a:p>
            <a:r>
              <a:rPr lang="en-GB" sz="2400" dirty="0">
                <a:latin typeface="Tahoma" panose="020B0604030504040204" pitchFamily="34" charset="0"/>
                <a:ea typeface="Tahoma" panose="020B0604030504040204" pitchFamily="34" charset="0"/>
                <a:cs typeface="Tahoma" panose="020B0604030504040204" pitchFamily="34" charset="0"/>
              </a:rPr>
              <a:t> Students take their KS2 SATs in Y6 at Primary School and they then achieve a Standardised Score, with 100 being average.</a:t>
            </a:r>
          </a:p>
        </p:txBody>
      </p:sp>
    </p:spTree>
    <p:extLst>
      <p:ext uri="{BB962C8B-B14F-4D97-AF65-F5344CB8AC3E}">
        <p14:creationId xmlns:p14="http://schemas.microsoft.com/office/powerpoint/2010/main" val="269511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089D-143B-4FD1-95D7-4379A2167128}"/>
              </a:ext>
            </a:extLst>
          </p:cNvPr>
          <p:cNvSpPr>
            <a:spLocks noGrp="1"/>
          </p:cNvSpPr>
          <p:nvPr>
            <p:ph type="title"/>
          </p:nvPr>
        </p:nvSpPr>
        <p:spPr>
          <a:xfrm>
            <a:off x="1069848" y="484632"/>
            <a:ext cx="10058400" cy="1252523"/>
          </a:xfrm>
        </p:spPr>
        <p:txBody>
          <a:bodyPr/>
          <a:lstStyle/>
          <a:p>
            <a:r>
              <a:rPr lang="en-GB" dirty="0"/>
              <a:t>KS2 SAT scores </a:t>
            </a:r>
            <a:r>
              <a:rPr lang="en-GB" dirty="0">
                <a:sym typeface="Wingdings" panose="05000000000000000000" pitchFamily="2" charset="2"/>
              </a:rPr>
              <a:t> alps bands</a:t>
            </a:r>
            <a:endParaRPr lang="en-GB" dirty="0"/>
          </a:p>
        </p:txBody>
      </p:sp>
      <p:sp>
        <p:nvSpPr>
          <p:cNvPr id="3" name="Content Placeholder 2">
            <a:extLst>
              <a:ext uri="{FF2B5EF4-FFF2-40B4-BE49-F238E27FC236}">
                <a16:creationId xmlns:a16="http://schemas.microsoft.com/office/drawing/2014/main" id="{B36B0147-D4AE-4BBC-BA7B-B2BF37E60B34}"/>
              </a:ext>
            </a:extLst>
          </p:cNvPr>
          <p:cNvSpPr>
            <a:spLocks noGrp="1"/>
          </p:cNvSpPr>
          <p:nvPr>
            <p:ph idx="1"/>
          </p:nvPr>
        </p:nvSpPr>
        <p:spPr>
          <a:xfrm>
            <a:off x="1069847" y="2093976"/>
            <a:ext cx="3848993" cy="3026870"/>
          </a:xfrm>
          <a:solidFill>
            <a:srgbClr val="FFFF66"/>
          </a:solidFill>
        </p:spPr>
        <p:txBody>
          <a:bodyPr>
            <a:normAutofit fontScale="92500"/>
          </a:bodyPr>
          <a:lstStyle/>
          <a:p>
            <a:r>
              <a:rPr lang="en-GB" sz="2400" dirty="0">
                <a:latin typeface="Tahoma" panose="020B0604030504040204" pitchFamily="34" charset="0"/>
                <a:ea typeface="Tahoma" panose="020B0604030504040204" pitchFamily="34" charset="0"/>
                <a:cs typeface="Tahoma" panose="020B0604030504040204" pitchFamily="34" charset="0"/>
              </a:rPr>
              <a:t> Once we have their KS2 Score. </a:t>
            </a:r>
          </a:p>
          <a:p>
            <a:r>
              <a:rPr lang="en-GB" sz="2400" dirty="0">
                <a:latin typeface="Tahoma" panose="020B0604030504040204" pitchFamily="34" charset="0"/>
                <a:ea typeface="Tahoma" panose="020B0604030504040204" pitchFamily="34" charset="0"/>
                <a:cs typeface="Tahoma" panose="020B0604030504040204" pitchFamily="34" charset="0"/>
              </a:rPr>
              <a:t>This then places them in an ALPS Band from 1 to 10.</a:t>
            </a:r>
          </a:p>
          <a:p>
            <a:r>
              <a:rPr lang="en-GB" sz="2400" dirty="0">
                <a:latin typeface="Tahoma" panose="020B0604030504040204" pitchFamily="34" charset="0"/>
                <a:ea typeface="Tahoma" panose="020B0604030504040204" pitchFamily="34" charset="0"/>
                <a:cs typeface="Tahoma" panose="020B0604030504040204" pitchFamily="34" charset="0"/>
              </a:rPr>
              <a:t> ALPS is a national  organisation which deals with data from KS2 to KS4 and then onto KS5.</a:t>
            </a:r>
          </a:p>
          <a:p>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sz="2400" dirty="0"/>
          </a:p>
        </p:txBody>
      </p:sp>
      <p:pic>
        <p:nvPicPr>
          <p:cNvPr id="5" name="Picture 4">
            <a:extLst>
              <a:ext uri="{FF2B5EF4-FFF2-40B4-BE49-F238E27FC236}">
                <a16:creationId xmlns:a16="http://schemas.microsoft.com/office/drawing/2014/main" id="{62437F8E-CFDD-4E30-A2A8-0F6A1B5E021F}"/>
              </a:ext>
            </a:extLst>
          </p:cNvPr>
          <p:cNvPicPr>
            <a:picLocks noChangeAspect="1"/>
          </p:cNvPicPr>
          <p:nvPr/>
        </p:nvPicPr>
        <p:blipFill>
          <a:blip r:embed="rId3"/>
          <a:stretch>
            <a:fillRect/>
          </a:stretch>
        </p:blipFill>
        <p:spPr>
          <a:xfrm>
            <a:off x="5780695" y="1595265"/>
            <a:ext cx="3677094" cy="4899188"/>
          </a:xfrm>
          <a:prstGeom prst="rect">
            <a:avLst/>
          </a:prstGeom>
        </p:spPr>
      </p:pic>
    </p:spTree>
    <p:extLst>
      <p:ext uri="{BB962C8B-B14F-4D97-AF65-F5344CB8AC3E}">
        <p14:creationId xmlns:p14="http://schemas.microsoft.com/office/powerpoint/2010/main" val="136466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56F7-E3F6-43B5-BC57-0D371273536B}"/>
              </a:ext>
            </a:extLst>
          </p:cNvPr>
          <p:cNvSpPr>
            <a:spLocks noGrp="1"/>
          </p:cNvSpPr>
          <p:nvPr>
            <p:ph type="title"/>
          </p:nvPr>
        </p:nvSpPr>
        <p:spPr>
          <a:xfrm>
            <a:off x="1069848" y="311208"/>
            <a:ext cx="10058400" cy="847558"/>
          </a:xfrm>
        </p:spPr>
        <p:txBody>
          <a:bodyPr>
            <a:normAutofit/>
          </a:bodyPr>
          <a:lstStyle/>
          <a:p>
            <a:r>
              <a:rPr lang="en-GB" dirty="0"/>
              <a:t>Alps bands </a:t>
            </a:r>
            <a:r>
              <a:rPr lang="en-GB" dirty="0">
                <a:sym typeface="Wingdings" panose="05000000000000000000" pitchFamily="2" charset="2"/>
              </a:rPr>
              <a:t> targets</a:t>
            </a:r>
            <a:endParaRPr lang="en-GB" dirty="0"/>
          </a:p>
        </p:txBody>
      </p:sp>
      <p:sp>
        <p:nvSpPr>
          <p:cNvPr id="3" name="Content Placeholder 2">
            <a:extLst>
              <a:ext uri="{FF2B5EF4-FFF2-40B4-BE49-F238E27FC236}">
                <a16:creationId xmlns:a16="http://schemas.microsoft.com/office/drawing/2014/main" id="{F40B64C6-1D2C-4AE2-B071-ACC927EDBBBC}"/>
              </a:ext>
            </a:extLst>
          </p:cNvPr>
          <p:cNvSpPr>
            <a:spLocks noGrp="1"/>
          </p:cNvSpPr>
          <p:nvPr>
            <p:ph idx="1"/>
          </p:nvPr>
        </p:nvSpPr>
        <p:spPr>
          <a:xfrm>
            <a:off x="756745" y="1277007"/>
            <a:ext cx="11114689" cy="5431220"/>
          </a:xfrm>
          <a:solidFill>
            <a:srgbClr val="FFFF66"/>
          </a:solidFill>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These ALPS bands have been produced from what student should go on to achieve at GCSE in Y11, if they make expected progress from KS2 to KS4.</a:t>
            </a:r>
          </a:p>
          <a:p>
            <a:r>
              <a:rPr lang="en-GB" sz="2400" dirty="0">
                <a:latin typeface="Tahoma" panose="020B0604030504040204" pitchFamily="34" charset="0"/>
                <a:ea typeface="Tahoma" panose="020B0604030504040204" pitchFamily="34" charset="0"/>
                <a:cs typeface="Tahoma" panose="020B0604030504040204" pitchFamily="34" charset="0"/>
              </a:rPr>
              <a:t>These ALPS Bands then determine their </a:t>
            </a:r>
            <a:r>
              <a:rPr lang="en-GB" sz="2400" b="1" dirty="0">
                <a:latin typeface="Tahoma" panose="020B0604030504040204" pitchFamily="34" charset="0"/>
                <a:ea typeface="Tahoma" panose="020B0604030504040204" pitchFamily="34" charset="0"/>
                <a:cs typeface="Tahoma" panose="020B0604030504040204" pitchFamily="34" charset="0"/>
              </a:rPr>
              <a:t>Gold/Silver/Bronze</a:t>
            </a:r>
            <a:r>
              <a:rPr lang="en-GB" sz="2400" dirty="0">
                <a:latin typeface="Tahoma" panose="020B0604030504040204" pitchFamily="34" charset="0"/>
                <a:ea typeface="Tahoma" panose="020B0604030504040204" pitchFamily="34" charset="0"/>
                <a:cs typeface="Tahoma" panose="020B0604030504040204" pitchFamily="34" charset="0"/>
              </a:rPr>
              <a:t> Targets.</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p>
          <a:p>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6E75182D-842E-4937-A73E-E83751076BDE}"/>
              </a:ext>
            </a:extLst>
          </p:cNvPr>
          <p:cNvPicPr>
            <a:picLocks noChangeAspect="1"/>
          </p:cNvPicPr>
          <p:nvPr/>
        </p:nvPicPr>
        <p:blipFill>
          <a:blip r:embed="rId3"/>
          <a:stretch>
            <a:fillRect/>
          </a:stretch>
        </p:blipFill>
        <p:spPr>
          <a:xfrm>
            <a:off x="2133235" y="2588900"/>
            <a:ext cx="5939073" cy="4119327"/>
          </a:xfrm>
          <a:prstGeom prst="rect">
            <a:avLst/>
          </a:prstGeom>
          <a:ln w="28575">
            <a:solidFill>
              <a:schemeClr val="tx1"/>
            </a:solidFill>
          </a:ln>
        </p:spPr>
      </p:pic>
      <p:sp>
        <p:nvSpPr>
          <p:cNvPr id="14" name="TextBox 13">
            <a:extLst>
              <a:ext uri="{FF2B5EF4-FFF2-40B4-BE49-F238E27FC236}">
                <a16:creationId xmlns:a16="http://schemas.microsoft.com/office/drawing/2014/main" id="{92AAFA5C-E085-4329-8547-5A3EE7444520}"/>
              </a:ext>
            </a:extLst>
          </p:cNvPr>
          <p:cNvSpPr txBox="1"/>
          <p:nvPr/>
        </p:nvSpPr>
        <p:spPr>
          <a:xfrm>
            <a:off x="8596723" y="2853559"/>
            <a:ext cx="2675621" cy="3416320"/>
          </a:xfrm>
          <a:prstGeom prst="rect">
            <a:avLst/>
          </a:prstGeom>
          <a:noFill/>
        </p:spPr>
        <p:txBody>
          <a:bodyPr wrap="square" rtlCol="0">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These targets are for </a:t>
            </a:r>
            <a:r>
              <a:rPr lang="en-GB" sz="2400" b="1" dirty="0">
                <a:latin typeface="Tahoma" panose="020B0604030504040204" pitchFamily="34" charset="0"/>
                <a:ea typeface="Tahoma" panose="020B0604030504040204" pitchFamily="34" charset="0"/>
                <a:cs typeface="Tahoma" panose="020B0604030504040204" pitchFamily="34" charset="0"/>
              </a:rPr>
              <a:t>all subject</a:t>
            </a:r>
            <a:r>
              <a:rPr lang="en-GB" sz="2400" dirty="0">
                <a:latin typeface="Tahoma" panose="020B0604030504040204" pitchFamily="34" charset="0"/>
                <a:ea typeface="Tahoma" panose="020B0604030504040204" pitchFamily="34" charset="0"/>
                <a:cs typeface="Tahoma" panose="020B0604030504040204" pitchFamily="34" charset="0"/>
              </a:rPr>
              <a:t>s.</a:t>
            </a:r>
          </a:p>
          <a:p>
            <a:r>
              <a:rPr lang="en-GB" sz="2400" dirty="0">
                <a:latin typeface="Tahoma" panose="020B0604030504040204" pitchFamily="34" charset="0"/>
                <a:ea typeface="Tahoma" panose="020B0604030504040204" pitchFamily="34" charset="0"/>
                <a:cs typeface="Tahoma" panose="020B0604030504040204" pitchFamily="34" charset="0"/>
              </a:rPr>
              <a:t>There is an equivalent table for the Vocational Qualifications grades.</a:t>
            </a:r>
          </a:p>
          <a:p>
            <a:r>
              <a:rPr lang="en-GB" sz="2400" dirty="0">
                <a:latin typeface="Tahoma" panose="020B0604030504040204" pitchFamily="34" charset="0"/>
                <a:ea typeface="Tahoma" panose="020B0604030504040204" pitchFamily="34" charset="0"/>
                <a:cs typeface="Tahoma" panose="020B0604030504040204" pitchFamily="34" charset="0"/>
              </a:rPr>
              <a:t>[</a:t>
            </a:r>
            <a:r>
              <a:rPr lang="en-GB" sz="2400" b="1" dirty="0">
                <a:latin typeface="Tahoma" panose="020B0604030504040204" pitchFamily="34" charset="0"/>
                <a:ea typeface="Tahoma" panose="020B0604030504040204" pitchFamily="34" charset="0"/>
                <a:cs typeface="Tahoma" panose="020B0604030504040204" pitchFamily="34" charset="0"/>
              </a:rPr>
              <a:t>MEG</a:t>
            </a:r>
            <a:r>
              <a:rPr lang="en-GB" sz="2400" dirty="0">
                <a:latin typeface="Tahoma" panose="020B0604030504040204" pitchFamily="34" charset="0"/>
                <a:ea typeface="Tahoma" panose="020B0604030504040204" pitchFamily="34" charset="0"/>
                <a:cs typeface="Tahoma" panose="020B0604030504040204" pitchFamily="34" charset="0"/>
              </a:rPr>
              <a:t> = Minimum Expected Grade]</a:t>
            </a:r>
          </a:p>
        </p:txBody>
      </p:sp>
    </p:spTree>
    <p:extLst>
      <p:ext uri="{BB962C8B-B14F-4D97-AF65-F5344CB8AC3E}">
        <p14:creationId xmlns:p14="http://schemas.microsoft.com/office/powerpoint/2010/main" val="65856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13D5-DADD-45DB-B9C2-1B6E1F91F321}"/>
              </a:ext>
            </a:extLst>
          </p:cNvPr>
          <p:cNvSpPr>
            <a:spLocks noGrp="1"/>
          </p:cNvSpPr>
          <p:nvPr>
            <p:ph type="title"/>
          </p:nvPr>
        </p:nvSpPr>
        <p:spPr>
          <a:xfrm>
            <a:off x="1069848" y="512064"/>
            <a:ext cx="10058400" cy="1096019"/>
          </a:xfrm>
        </p:spPr>
        <p:txBody>
          <a:bodyPr>
            <a:normAutofit/>
          </a:bodyPr>
          <a:lstStyle/>
          <a:p>
            <a:r>
              <a:rPr lang="en-GB" sz="4800" dirty="0">
                <a:latin typeface="Tahoma" panose="020B0604030504040204" pitchFamily="34" charset="0"/>
                <a:ea typeface="Tahoma" panose="020B0604030504040204" pitchFamily="34" charset="0"/>
                <a:cs typeface="Tahoma" panose="020B0604030504040204" pitchFamily="34" charset="0"/>
              </a:rPr>
              <a:t>Houston we have a problem</a:t>
            </a:r>
          </a:p>
        </p:txBody>
      </p:sp>
      <p:sp>
        <p:nvSpPr>
          <p:cNvPr id="3" name="Content Placeholder 2">
            <a:extLst>
              <a:ext uri="{FF2B5EF4-FFF2-40B4-BE49-F238E27FC236}">
                <a16:creationId xmlns:a16="http://schemas.microsoft.com/office/drawing/2014/main" id="{194A76B7-593C-450F-B1FC-616782FC494C}"/>
              </a:ext>
            </a:extLst>
          </p:cNvPr>
          <p:cNvSpPr>
            <a:spLocks noGrp="1"/>
          </p:cNvSpPr>
          <p:nvPr>
            <p:ph idx="1"/>
          </p:nvPr>
        </p:nvSpPr>
        <p:spPr>
          <a:xfrm>
            <a:off x="927958" y="1798474"/>
            <a:ext cx="10200290" cy="4333625"/>
          </a:xfrm>
          <a:solidFill>
            <a:srgbClr val="FFFF66"/>
          </a:solidFill>
        </p:spPr>
        <p:txBody>
          <a:bodyPr>
            <a:normAutofit lnSpcReduction="10000"/>
          </a:bodyPr>
          <a:lstStyle/>
          <a:p>
            <a:r>
              <a:rPr lang="en-GB" sz="2400" dirty="0">
                <a:latin typeface="Tahoma" panose="020B0604030504040204" pitchFamily="34" charset="0"/>
                <a:ea typeface="Tahoma" panose="020B0604030504040204" pitchFamily="34" charset="0"/>
                <a:cs typeface="Tahoma" panose="020B0604030504040204" pitchFamily="34" charset="0"/>
              </a:rPr>
              <a:t> Now, that is all great IF we have the KS2 SAT scores, BUT … due to the pandemic, Primary Schools did not sit KS2 SATs for our current Y9 &amp; Y10 cohorts.</a:t>
            </a:r>
          </a:p>
          <a:p>
            <a:r>
              <a:rPr lang="en-GB" sz="2400" dirty="0">
                <a:latin typeface="Tahoma" panose="020B0604030504040204" pitchFamily="34" charset="0"/>
                <a:ea typeface="Tahoma" panose="020B0604030504040204" pitchFamily="34" charset="0"/>
                <a:cs typeface="Tahoma" panose="020B0604030504040204" pitchFamily="34" charset="0"/>
              </a:rPr>
              <a:t> So, … what we did at LHS is used their CAT test data from Y7 to approximate the ALPS Band they should be in, which then drives their Targets.</a:t>
            </a:r>
          </a:p>
          <a:p>
            <a:r>
              <a:rPr lang="en-GB" sz="2400" dirty="0">
                <a:latin typeface="Tahoma" panose="020B0604030504040204" pitchFamily="34" charset="0"/>
                <a:ea typeface="Tahoma" panose="020B0604030504040204" pitchFamily="34" charset="0"/>
                <a:cs typeface="Tahoma" panose="020B0604030504040204" pitchFamily="34" charset="0"/>
              </a:rPr>
              <a:t> Obviously, this is not a perfect match, but it works reasonably well and is one way which was recommended to us and adopted by numerous schools.</a:t>
            </a:r>
          </a:p>
          <a:p>
            <a:r>
              <a:rPr lang="en-GB" sz="2400" dirty="0">
                <a:latin typeface="Tahoma" panose="020B0604030504040204" pitchFamily="34" charset="0"/>
                <a:ea typeface="Tahoma" panose="020B0604030504040204" pitchFamily="34" charset="0"/>
                <a:cs typeface="Tahoma" panose="020B0604030504040204" pitchFamily="34" charset="0"/>
              </a:rPr>
              <a:t> Because of this, Y9 &amp; Y10 have estimated Targets, rather than exact Targets</a:t>
            </a:r>
          </a:p>
          <a:p>
            <a:r>
              <a:rPr lang="en-GB" sz="2400" dirty="0">
                <a:latin typeface="Tahoma" panose="020B0604030504040204" pitchFamily="34" charset="0"/>
                <a:ea typeface="Tahoma" panose="020B0604030504040204" pitchFamily="34" charset="0"/>
                <a:cs typeface="Tahoma" panose="020B0604030504040204" pitchFamily="34" charset="0"/>
              </a:rPr>
              <a:t> Y11 do have KS2 Scores, so all is good and they do have exact Targets.</a:t>
            </a:r>
          </a:p>
        </p:txBody>
      </p:sp>
    </p:spTree>
    <p:extLst>
      <p:ext uri="{BB962C8B-B14F-4D97-AF65-F5344CB8AC3E}">
        <p14:creationId xmlns:p14="http://schemas.microsoft.com/office/powerpoint/2010/main" val="2298406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4" ma:contentTypeDescription="Create a new document." ma:contentTypeScope="" ma:versionID="500ca30de9a90ebe9f3029dbfd9631fa">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7c9fb19ab756f0a1fc46873fade9387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D5CCC2-247A-427F-AAD6-38D22FF5D2AE}">
  <ds:schemaRefs>
    <ds:schemaRef ds:uri="http://schemas.microsoft.com/sharepoint/v3/contenttype/forms"/>
  </ds:schemaRefs>
</ds:datastoreItem>
</file>

<file path=customXml/itemProps2.xml><?xml version="1.0" encoding="utf-8"?>
<ds:datastoreItem xmlns:ds="http://schemas.openxmlformats.org/officeDocument/2006/customXml" ds:itemID="{1E8A92DA-ACA8-4B73-AA5D-B796981173C8}"/>
</file>

<file path=customXml/itemProps3.xml><?xml version="1.0" encoding="utf-8"?>
<ds:datastoreItem xmlns:ds="http://schemas.openxmlformats.org/officeDocument/2006/customXml" ds:itemID="{8F44BF7C-FCB0-4CCE-9614-209B0283D76A}">
  <ds:schemaRefs>
    <ds:schemaRef ds:uri="3ae4bebc-5183-402f-9a72-94513702be85"/>
    <ds:schemaRef ds:uri="http://schemas.openxmlformats.org/package/2006/metadata/core-properties"/>
    <ds:schemaRef ds:uri="0ff20ada-ea1e-4479-af96-12e7f68be8f6"/>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5258</TotalTime>
  <Words>1745</Words>
  <Application>Microsoft Office PowerPoint</Application>
  <PresentationFormat>Widescreen</PresentationFormat>
  <Paragraphs>130</Paragraphs>
  <Slides>20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Century Gothic</vt:lpstr>
      <vt:lpstr>Rockwell</vt:lpstr>
      <vt:lpstr>Rockwell Condensed</vt:lpstr>
      <vt:lpstr>Tahoma</vt:lpstr>
      <vt:lpstr>Times New Roman</vt:lpstr>
      <vt:lpstr>Wingdings</vt:lpstr>
      <vt:lpstr>Wingdings 2</vt:lpstr>
      <vt:lpstr>Wood Type</vt:lpstr>
      <vt:lpstr>Little heath school learning for life  together  one community</vt:lpstr>
      <vt:lpstr> gcses &amp; other grades: Targets and progress </vt:lpstr>
      <vt:lpstr>GCSE grades and the other level 1/2 equivalent grades</vt:lpstr>
      <vt:lpstr>Old &amp; new grades </vt:lpstr>
      <vt:lpstr>Grades – hopefully explained</vt:lpstr>
      <vt:lpstr>Student targets</vt:lpstr>
      <vt:lpstr>KS2 SAT scores  alps bands</vt:lpstr>
      <vt:lpstr>Alps bands  targets</vt:lpstr>
      <vt:lpstr>Houston we have a problem</vt:lpstr>
      <vt:lpstr>Targets  progress</vt:lpstr>
      <vt:lpstr>Interpreting the g/s/b targets</vt:lpstr>
      <vt:lpstr>‘Beat Bronze and Strive for Silver, and beyond’ </vt:lpstr>
      <vt:lpstr>How can students succeed - 1?</vt:lpstr>
      <vt:lpstr>Growth mindset &amp; goals</vt:lpstr>
      <vt:lpstr>How can students succeed - 2?</vt:lpstr>
      <vt:lpstr>GCSEPod  what a great resource</vt:lpstr>
      <vt:lpstr>PowerPoint Presentation</vt:lpstr>
      <vt:lpstr>Yes – everyone can improve by putting in the effort and trying! </vt:lpstr>
      <vt:lpstr>Hard work … plus your support &amp; encouragement</vt:lpstr>
      <vt:lpstr>FINALLY …  Thank you</vt:lpstr>
    </vt:vector>
  </TitlesOfParts>
  <Company>Little Heath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heath school learning for life  together  one community</dc:title>
  <dc:creator>Emma Saunders</dc:creator>
  <cp:lastModifiedBy>Mr S Rayner</cp:lastModifiedBy>
  <cp:revision>224</cp:revision>
  <cp:lastPrinted>2021-06-30T14:07:15Z</cp:lastPrinted>
  <dcterms:created xsi:type="dcterms:W3CDTF">2018-07-10T13:34:04Z</dcterms:created>
  <dcterms:modified xsi:type="dcterms:W3CDTF">2023-09-29T07:32:31Z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