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71" r:id="rId6"/>
    <p:sldId id="331" r:id="rId7"/>
    <p:sldId id="264" r:id="rId8"/>
    <p:sldId id="332" r:id="rId9"/>
    <p:sldId id="328" r:id="rId10"/>
    <p:sldId id="266" r:id="rId11"/>
    <p:sldId id="273" r:id="rId12"/>
    <p:sldId id="324" r:id="rId13"/>
    <p:sldId id="329" r:id="rId14"/>
    <p:sldId id="32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E7BC8-F786-4887-AC24-A508BEBB2FB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39763-1B64-4902-B9E8-09B140A11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574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254C-D610-4A46-88A1-F33EA4640C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BD976-DEDE-4CA4-8CF9-16F2940D6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3E4AA-CBFB-4570-BBBB-953B041E7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0B9-59AE-4060-A3B0-CD07E1D88D0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A4F71-488D-4846-A6F7-7CFD76767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963B5-B805-41E2-B041-0761D533B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51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C5E3-E1C2-4C8C-BD81-D617B6AAB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B6E1C4-B83A-44D2-8E3D-3D5715090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5A95B-845C-4045-97DB-9E75E2461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0B9-59AE-4060-A3B0-CD07E1D88D0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73C75-4A76-4BD8-A008-9F1D5163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27274-AD4E-4322-B473-1B1F94C76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04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212C27-04CD-48D2-9293-6F2668995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92B554-4FC1-4DBE-B9D5-730230DBE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B64BB-92AF-4561-8CDD-400298DA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0B9-59AE-4060-A3B0-CD07E1D88D0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E4BCD-2DBA-4D87-BB36-EE44A8C7D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A2D033-C95C-467E-A71A-32EEF08F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0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448EC-630B-4978-BCBD-927C0642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4D3FA-B89E-4FA1-B9CE-D4419B470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4DE9A-32CD-48B6-A8D8-B7B4F4AD6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0B9-59AE-4060-A3B0-CD07E1D88D0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8A9A0-E2F2-495C-B38F-2EC6D606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C470A-2CBD-4B50-A4A1-34017028A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62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7725F-40AD-4982-9225-DCD168D48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C00D6-9C13-430D-A9D3-667CBA0BC3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8CB1B-B69B-48F3-A41D-647058B36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0B9-59AE-4060-A3B0-CD07E1D88D0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1C12B-5515-4AB8-A72E-7BA1FED59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11830-4400-4CA2-801D-5960166F9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694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D5B37-1335-4DAA-8EB0-E37D4B024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4B8C5-273D-4587-A61A-AA72E5CF90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CF704E-254F-4336-A74E-03DA13276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B461-BD6E-44A3-B0D1-C9574E21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0B9-59AE-4060-A3B0-CD07E1D88D0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0D67A9-02D2-4F92-9365-DC3FDF838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759C3-BC4D-4A0D-8231-51759E9C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21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9045-71EC-4E8A-9CD3-01AF415D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1EA3F-7222-453C-B973-3899CA473C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54C3E3-B964-4866-956D-ADCE003113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700A23-12C4-4988-BF52-B5822E359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1B7B2C-E9E0-4061-96CA-F23524FF7B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314E8B-6204-4E0F-92B5-A88A2E55A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0B9-59AE-4060-A3B0-CD07E1D88D0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3236CF-35CE-4D3A-824E-A6CA08AA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F9F569-52F0-438D-94F6-B34C2544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91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61E7-B435-4BF6-8172-10B4ED269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0CB421-9542-4108-B808-8D3650586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0B9-59AE-4060-A3B0-CD07E1D88D0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A75DE-4133-4B20-8909-E724B2A8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A2B04-3DFE-4C17-AE65-73D6EB603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64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C78C05-3164-475B-B290-32204A558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0B9-59AE-4060-A3B0-CD07E1D88D0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13422E-3F5E-4057-A50A-9FE9AC5CF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6EF0F-207C-45CF-8882-52688D51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3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F074B-CB7A-4D87-AE2B-1A3EC0F4D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B5C1E-45C7-44E4-B405-599A3F3BE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D8FCB-8B94-4266-A453-572925B91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840B7-8D3B-4478-BF7F-3FFFBEE8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0B9-59AE-4060-A3B0-CD07E1D88D0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9A3665-50F1-4473-A04F-F164EEEAA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23BA3-4B11-4BAE-821B-97D4151A5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12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3B48E-51D2-4208-B6A5-76447163E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134418-3EC7-4D0F-9B09-C1DE4723DC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F4D54-5C96-4D40-964C-4EA950D87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7FCE8B-3DE4-468D-BBCC-52D926191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4D0B9-59AE-4060-A3B0-CD07E1D88D0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6D202-99EC-4E64-BF70-698BC837B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05858-A7F2-4D36-AA01-B23C3F167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98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AAD971-C310-4404-80A5-82D7B8471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8C2244-1529-499F-9D06-18811770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822DE-D600-4728-9513-5DC2EA09F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4D0B9-59AE-4060-A3B0-CD07E1D88D0E}" type="datetimeFigureOut">
              <a:rPr lang="en-GB" smtClean="0"/>
              <a:t>26/09/2023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F93D7-8DB2-44A1-8378-B9E93728D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9A88B-B9C6-48F4-8B21-946DD35B6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FA0F1-84BE-4D43-A11C-289792765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40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ca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bury-college.ac.uk/" TargetMode="External"/><Relationship Id="rId7" Type="http://schemas.openxmlformats.org/officeDocument/2006/relationships/hyperlink" Target="https://www.bcot.ac.uk/" TargetMode="External"/><Relationship Id="rId2" Type="http://schemas.openxmlformats.org/officeDocument/2006/relationships/hyperlink" Target="https://reading.activatelearning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mc.ac.uk/" TargetMode="External"/><Relationship Id="rId5" Type="http://schemas.openxmlformats.org/officeDocument/2006/relationships/hyperlink" Target="https://www.bca.ac.uk/" TargetMode="External"/><Relationship Id="rId4" Type="http://schemas.openxmlformats.org/officeDocument/2006/relationships/hyperlink" Target="https://www.henleycol.ac.uk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15B47D-5324-4F45-83C3-87AA13322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67" y="10633"/>
            <a:ext cx="12192000" cy="1001730"/>
          </a:xfrm>
          <a:solidFill>
            <a:schemeClr val="bg1"/>
          </a:solidFill>
          <a:ln w="38100">
            <a:solidFill>
              <a:srgbClr val="A61919"/>
            </a:solidFill>
          </a:ln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A6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next after year 11?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1222B7-2E57-4E9F-878E-85F69EF0B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665"/>
            <a:ext cx="12192000" cy="30322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564583B-6235-454B-B2E6-2AB5F250530A}"/>
              </a:ext>
            </a:extLst>
          </p:cNvPr>
          <p:cNvSpPr txBox="1"/>
          <p:nvPr/>
        </p:nvSpPr>
        <p:spPr>
          <a:xfrm>
            <a:off x="88490" y="4636520"/>
            <a:ext cx="8883391" cy="156966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A61919"/>
                </a:solidFill>
              </a:rPr>
              <a:t>Mr Jessop</a:t>
            </a:r>
          </a:p>
          <a:p>
            <a:pPr algn="ctr"/>
            <a:r>
              <a:rPr lang="en-GB" sz="4800" dirty="0">
                <a:solidFill>
                  <a:srgbClr val="A61919"/>
                </a:solidFill>
              </a:rPr>
              <a:t>Head of Sixth Form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013D7AE-2FB2-4FD8-A0F0-BB13FB89961B}"/>
              </a:ext>
            </a:extLst>
          </p:cNvPr>
          <p:cNvGrpSpPr/>
          <p:nvPr/>
        </p:nvGrpSpPr>
        <p:grpSpPr>
          <a:xfrm>
            <a:off x="9262100" y="4265625"/>
            <a:ext cx="2730865" cy="2424702"/>
            <a:chOff x="9262100" y="4265625"/>
            <a:chExt cx="2730865" cy="242470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CC43ECD-CC5A-4A0A-A456-8B7A9940F11E}"/>
                </a:ext>
              </a:extLst>
            </p:cNvPr>
            <p:cNvSpPr/>
            <p:nvPr/>
          </p:nvSpPr>
          <p:spPr>
            <a:xfrm>
              <a:off x="9262100" y="4265625"/>
              <a:ext cx="2730865" cy="242470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9448E7D-2A84-4ACB-A58C-44A25E59D958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0806" y="4369981"/>
              <a:ext cx="2131940" cy="21027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539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9E6A-90BB-43F4-B504-E85331ED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0" y="109944"/>
            <a:ext cx="11942135" cy="1325563"/>
          </a:xfrm>
          <a:ln w="38100">
            <a:solidFill>
              <a:srgbClr val="A61919"/>
            </a:solidFill>
          </a:ln>
        </p:spPr>
        <p:txBody>
          <a:bodyPr>
            <a:normAutofit fontScale="90000"/>
          </a:bodyPr>
          <a:lstStyle/>
          <a:p>
            <a:r>
              <a:rPr lang="en-GB" sz="8000" b="1" dirty="0">
                <a:solidFill>
                  <a:srgbClr val="A61919"/>
                </a:solidFill>
              </a:rPr>
              <a:t>Key Dates – Little Heath School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493912-03B8-4E1C-975B-772A79FE5A75}"/>
              </a:ext>
            </a:extLst>
          </p:cNvPr>
          <p:cNvGrpSpPr>
            <a:grpSpLocks/>
          </p:cNvGrpSpPr>
          <p:nvPr/>
        </p:nvGrpSpPr>
        <p:grpSpPr bwMode="auto">
          <a:xfrm>
            <a:off x="10346910" y="6198700"/>
            <a:ext cx="1304941" cy="314339"/>
            <a:chOff x="1037445" y="1079807"/>
            <a:chExt cx="81373" cy="22457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38B24783-A9DE-4C35-9833-A59078C81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C0BFF06E-D16B-42F4-8C60-6768A76B5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B2DE68ED-0C0E-4556-A1E6-8F2BAD1DA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D39A5FFF-CB39-40F0-97D8-17D43632A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C8FD49-11B2-44C8-9FCA-5F628D9B263B}"/>
              </a:ext>
            </a:extLst>
          </p:cNvPr>
          <p:cNvGrpSpPr>
            <a:grpSpLocks/>
          </p:cNvGrpSpPr>
          <p:nvPr/>
        </p:nvGrpSpPr>
        <p:grpSpPr bwMode="auto">
          <a:xfrm>
            <a:off x="8132440" y="6198699"/>
            <a:ext cx="1304941" cy="314339"/>
            <a:chOff x="1037445" y="1079807"/>
            <a:chExt cx="81373" cy="22457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1AF89530-D954-4F16-9D67-C932542CA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C1B1B5FB-72DF-4D6A-8D9B-DFC6ED1D7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AutoShape 5">
              <a:extLst>
                <a:ext uri="{FF2B5EF4-FFF2-40B4-BE49-F238E27FC236}">
                  <a16:creationId xmlns:a16="http://schemas.microsoft.com/office/drawing/2014/main" id="{26CAFDAB-CA6C-4024-A77E-6B6B8B68F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AutoShape 6">
              <a:extLst>
                <a:ext uri="{FF2B5EF4-FFF2-40B4-BE49-F238E27FC236}">
                  <a16:creationId xmlns:a16="http://schemas.microsoft.com/office/drawing/2014/main" id="{4EC606A4-2E20-4102-BB5C-EDB1FE08B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5841BE-F8C0-4953-9197-BA2941B8E62E}"/>
              </a:ext>
            </a:extLst>
          </p:cNvPr>
          <p:cNvGrpSpPr>
            <a:grpSpLocks/>
          </p:cNvGrpSpPr>
          <p:nvPr/>
        </p:nvGrpSpPr>
        <p:grpSpPr bwMode="auto">
          <a:xfrm>
            <a:off x="6126869" y="6198698"/>
            <a:ext cx="1304941" cy="314339"/>
            <a:chOff x="1037445" y="1079807"/>
            <a:chExt cx="81373" cy="22457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846DE12D-8BDE-4AE8-8EAF-4526EF98A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54278D03-B519-4F7A-9025-D7C5E3436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AutoShape 5">
              <a:extLst>
                <a:ext uri="{FF2B5EF4-FFF2-40B4-BE49-F238E27FC236}">
                  <a16:creationId xmlns:a16="http://schemas.microsoft.com/office/drawing/2014/main" id="{35D1EEA7-FEB0-4EA7-8B32-6961DEC88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AutoShape 6">
              <a:extLst>
                <a:ext uri="{FF2B5EF4-FFF2-40B4-BE49-F238E27FC236}">
                  <a16:creationId xmlns:a16="http://schemas.microsoft.com/office/drawing/2014/main" id="{9675AA55-FB86-4167-8262-328A22D6F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941DB55-2DCF-489B-9148-6C643034FD87}"/>
              </a:ext>
            </a:extLst>
          </p:cNvPr>
          <p:cNvSpPr txBox="1"/>
          <p:nvPr/>
        </p:nvSpPr>
        <p:spPr>
          <a:xfrm>
            <a:off x="507931" y="1654817"/>
            <a:ext cx="10349802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400" dirty="0">
              <a:ea typeface="+mn-lt"/>
              <a:cs typeface="+mn-lt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400" dirty="0">
                <a:ea typeface="+mn-lt"/>
                <a:cs typeface="+mn-lt"/>
              </a:rPr>
              <a:t> 6</a:t>
            </a:r>
            <a:r>
              <a:rPr lang="en-GB" sz="2400" baseline="30000" dirty="0">
                <a:ea typeface="+mn-lt"/>
                <a:cs typeface="+mn-lt"/>
              </a:rPr>
              <a:t>th</a:t>
            </a:r>
            <a:r>
              <a:rPr lang="en-GB" sz="2400" dirty="0">
                <a:ea typeface="+mn-lt"/>
                <a:cs typeface="+mn-lt"/>
              </a:rPr>
              <a:t> Form Open Evening – Thursday 9</a:t>
            </a:r>
            <a:r>
              <a:rPr lang="en-GB" sz="2400" baseline="30000" dirty="0">
                <a:ea typeface="+mn-lt"/>
                <a:cs typeface="+mn-lt"/>
              </a:rPr>
              <a:t>th</a:t>
            </a:r>
            <a:r>
              <a:rPr lang="en-GB" sz="2400" dirty="0">
                <a:ea typeface="+mn-lt"/>
                <a:cs typeface="+mn-lt"/>
              </a:rPr>
              <a:t> November 2023</a:t>
            </a: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400" dirty="0">
              <a:ea typeface="+mn-lt"/>
              <a:cs typeface="+mn-lt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400" dirty="0">
                <a:ea typeface="+mn-lt"/>
                <a:cs typeface="+mn-lt"/>
              </a:rPr>
              <a:t> Applications to be made by Friday 15</a:t>
            </a:r>
            <a:r>
              <a:rPr lang="en-GB" sz="2400" baseline="30000" dirty="0">
                <a:ea typeface="+mn-lt"/>
                <a:cs typeface="+mn-lt"/>
              </a:rPr>
              <a:t>th</a:t>
            </a:r>
            <a:r>
              <a:rPr lang="en-GB" sz="2400" dirty="0">
                <a:ea typeface="+mn-lt"/>
                <a:cs typeface="+mn-lt"/>
              </a:rPr>
              <a:t> December 2023</a:t>
            </a: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400" dirty="0">
              <a:ea typeface="+mn-lt"/>
              <a:cs typeface="+mn-lt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400" dirty="0">
                <a:ea typeface="+mn-lt"/>
                <a:cs typeface="+mn-lt"/>
              </a:rPr>
              <a:t> Interviews in January 2024</a:t>
            </a: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400" dirty="0">
              <a:ea typeface="+mn-lt"/>
              <a:cs typeface="+mn-lt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400" dirty="0">
                <a:ea typeface="+mn-lt"/>
                <a:cs typeface="+mn-lt"/>
              </a:rPr>
              <a:t> Induction Days – July 2024</a:t>
            </a: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400" dirty="0">
              <a:ea typeface="+mn-lt"/>
              <a:cs typeface="+mn-lt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400" dirty="0">
                <a:ea typeface="+mn-lt"/>
                <a:cs typeface="+mn-lt"/>
              </a:rPr>
              <a:t> GCSE Results Day – Thursday 22</a:t>
            </a:r>
            <a:r>
              <a:rPr lang="en-GB" sz="2400" baseline="30000" dirty="0">
                <a:ea typeface="+mn-lt"/>
                <a:cs typeface="+mn-lt"/>
              </a:rPr>
              <a:t>nd</a:t>
            </a:r>
            <a:r>
              <a:rPr lang="en-GB" sz="2400" dirty="0">
                <a:ea typeface="+mn-lt"/>
                <a:cs typeface="+mn-lt"/>
              </a:rPr>
              <a:t> August 2024</a:t>
            </a:r>
            <a:endParaRPr lang="en-US" sz="2400" dirty="0">
              <a:cs typeface="Calibri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1387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9E6A-90BB-43F4-B504-E85331ED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0" y="109944"/>
            <a:ext cx="11942135" cy="1325563"/>
          </a:xfrm>
          <a:ln w="38100">
            <a:solidFill>
              <a:srgbClr val="A61919"/>
            </a:solidFill>
          </a:ln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A61919"/>
                </a:solidFill>
              </a:rPr>
              <a:t>Any Questions?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493912-03B8-4E1C-975B-772A79FE5A75}"/>
              </a:ext>
            </a:extLst>
          </p:cNvPr>
          <p:cNvGrpSpPr>
            <a:grpSpLocks/>
          </p:cNvGrpSpPr>
          <p:nvPr/>
        </p:nvGrpSpPr>
        <p:grpSpPr bwMode="auto">
          <a:xfrm>
            <a:off x="10346910" y="6198700"/>
            <a:ext cx="1304941" cy="314339"/>
            <a:chOff x="1037445" y="1079807"/>
            <a:chExt cx="81373" cy="22457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38B24783-A9DE-4C35-9833-A59078C81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C0BFF06E-D16B-42F4-8C60-6768A76B5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B2DE68ED-0C0E-4556-A1E6-8F2BAD1DA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D39A5FFF-CB39-40F0-97D8-17D43632A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C8FD49-11B2-44C8-9FCA-5F628D9B263B}"/>
              </a:ext>
            </a:extLst>
          </p:cNvPr>
          <p:cNvGrpSpPr>
            <a:grpSpLocks/>
          </p:cNvGrpSpPr>
          <p:nvPr/>
        </p:nvGrpSpPr>
        <p:grpSpPr bwMode="auto">
          <a:xfrm>
            <a:off x="8132440" y="6198699"/>
            <a:ext cx="1304941" cy="314339"/>
            <a:chOff x="1037445" y="1079807"/>
            <a:chExt cx="81373" cy="22457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1AF89530-D954-4F16-9D67-C932542CA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C1B1B5FB-72DF-4D6A-8D9B-DFC6ED1D7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AutoShape 5">
              <a:extLst>
                <a:ext uri="{FF2B5EF4-FFF2-40B4-BE49-F238E27FC236}">
                  <a16:creationId xmlns:a16="http://schemas.microsoft.com/office/drawing/2014/main" id="{26CAFDAB-CA6C-4024-A77E-6B6B8B68F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AutoShape 6">
              <a:extLst>
                <a:ext uri="{FF2B5EF4-FFF2-40B4-BE49-F238E27FC236}">
                  <a16:creationId xmlns:a16="http://schemas.microsoft.com/office/drawing/2014/main" id="{4EC606A4-2E20-4102-BB5C-EDB1FE08B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5841BE-F8C0-4953-9197-BA2941B8E62E}"/>
              </a:ext>
            </a:extLst>
          </p:cNvPr>
          <p:cNvGrpSpPr>
            <a:grpSpLocks/>
          </p:cNvGrpSpPr>
          <p:nvPr/>
        </p:nvGrpSpPr>
        <p:grpSpPr bwMode="auto">
          <a:xfrm>
            <a:off x="6126869" y="6198698"/>
            <a:ext cx="1304941" cy="314339"/>
            <a:chOff x="1037445" y="1079807"/>
            <a:chExt cx="81373" cy="22457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846DE12D-8BDE-4AE8-8EAF-4526EF98A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54278D03-B519-4F7A-9025-D7C5E3436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AutoShape 5">
              <a:extLst>
                <a:ext uri="{FF2B5EF4-FFF2-40B4-BE49-F238E27FC236}">
                  <a16:creationId xmlns:a16="http://schemas.microsoft.com/office/drawing/2014/main" id="{35D1EEA7-FEB0-4EA7-8B32-6961DEC88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AutoShape 6">
              <a:extLst>
                <a:ext uri="{FF2B5EF4-FFF2-40B4-BE49-F238E27FC236}">
                  <a16:creationId xmlns:a16="http://schemas.microsoft.com/office/drawing/2014/main" id="{9675AA55-FB86-4167-8262-328A22D6F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25304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9E6A-90BB-43F4-B504-E85331ED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0" y="109944"/>
            <a:ext cx="11942135" cy="1325563"/>
          </a:xfrm>
          <a:ln w="38100">
            <a:solidFill>
              <a:srgbClr val="A61919"/>
            </a:solidFill>
          </a:ln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A61919"/>
                </a:solidFill>
              </a:rPr>
              <a:t>Choices </a:t>
            </a:r>
            <a:r>
              <a:rPr lang="en-GB" sz="8000" b="1" dirty="0" err="1">
                <a:solidFill>
                  <a:srgbClr val="A61919"/>
                </a:solidFill>
              </a:rPr>
              <a:t>Choices</a:t>
            </a:r>
            <a:r>
              <a:rPr lang="en-GB" sz="8000" b="1" dirty="0">
                <a:solidFill>
                  <a:srgbClr val="A61919"/>
                </a:solidFill>
              </a:rPr>
              <a:t> </a:t>
            </a:r>
            <a:r>
              <a:rPr lang="en-GB" sz="8000" b="1" dirty="0" err="1">
                <a:solidFill>
                  <a:srgbClr val="A61919"/>
                </a:solidFill>
              </a:rPr>
              <a:t>Choices</a:t>
            </a:r>
            <a:endParaRPr lang="en-GB" sz="8000" b="1" dirty="0">
              <a:solidFill>
                <a:srgbClr val="A61919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493912-03B8-4E1C-975B-772A79FE5A75}"/>
              </a:ext>
            </a:extLst>
          </p:cNvPr>
          <p:cNvGrpSpPr>
            <a:grpSpLocks/>
          </p:cNvGrpSpPr>
          <p:nvPr/>
        </p:nvGrpSpPr>
        <p:grpSpPr bwMode="auto">
          <a:xfrm>
            <a:off x="10346910" y="6198700"/>
            <a:ext cx="1304941" cy="314339"/>
            <a:chOff x="1037445" y="1079807"/>
            <a:chExt cx="81373" cy="22457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38B24783-A9DE-4C35-9833-A59078C81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C0BFF06E-D16B-42F4-8C60-6768A76B5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B2DE68ED-0C0E-4556-A1E6-8F2BAD1DA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D39A5FFF-CB39-40F0-97D8-17D43632A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C8FD49-11B2-44C8-9FCA-5F628D9B263B}"/>
              </a:ext>
            </a:extLst>
          </p:cNvPr>
          <p:cNvGrpSpPr>
            <a:grpSpLocks/>
          </p:cNvGrpSpPr>
          <p:nvPr/>
        </p:nvGrpSpPr>
        <p:grpSpPr bwMode="auto">
          <a:xfrm>
            <a:off x="8132440" y="6198699"/>
            <a:ext cx="1304941" cy="314339"/>
            <a:chOff x="1037445" y="1079807"/>
            <a:chExt cx="81373" cy="22457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1AF89530-D954-4F16-9D67-C932542CA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C1B1B5FB-72DF-4D6A-8D9B-DFC6ED1D7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AutoShape 5">
              <a:extLst>
                <a:ext uri="{FF2B5EF4-FFF2-40B4-BE49-F238E27FC236}">
                  <a16:creationId xmlns:a16="http://schemas.microsoft.com/office/drawing/2014/main" id="{26CAFDAB-CA6C-4024-A77E-6B6B8B68F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AutoShape 6">
              <a:extLst>
                <a:ext uri="{FF2B5EF4-FFF2-40B4-BE49-F238E27FC236}">
                  <a16:creationId xmlns:a16="http://schemas.microsoft.com/office/drawing/2014/main" id="{4EC606A4-2E20-4102-BB5C-EDB1FE08B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5841BE-F8C0-4953-9197-BA2941B8E62E}"/>
              </a:ext>
            </a:extLst>
          </p:cNvPr>
          <p:cNvGrpSpPr>
            <a:grpSpLocks/>
          </p:cNvGrpSpPr>
          <p:nvPr/>
        </p:nvGrpSpPr>
        <p:grpSpPr bwMode="auto">
          <a:xfrm>
            <a:off x="6126869" y="6198698"/>
            <a:ext cx="1304941" cy="314339"/>
            <a:chOff x="1037445" y="1079807"/>
            <a:chExt cx="81373" cy="22457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846DE12D-8BDE-4AE8-8EAF-4526EF98A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54278D03-B519-4F7A-9025-D7C5E3436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AutoShape 5">
              <a:extLst>
                <a:ext uri="{FF2B5EF4-FFF2-40B4-BE49-F238E27FC236}">
                  <a16:creationId xmlns:a16="http://schemas.microsoft.com/office/drawing/2014/main" id="{35D1EEA7-FEB0-4EA7-8B32-6961DEC88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AutoShape 6">
              <a:extLst>
                <a:ext uri="{FF2B5EF4-FFF2-40B4-BE49-F238E27FC236}">
                  <a16:creationId xmlns:a16="http://schemas.microsoft.com/office/drawing/2014/main" id="{9675AA55-FB86-4167-8262-328A22D6F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941DB55-2DCF-489B-9148-6C643034FD87}"/>
              </a:ext>
            </a:extLst>
          </p:cNvPr>
          <p:cNvSpPr txBox="1"/>
          <p:nvPr/>
        </p:nvSpPr>
        <p:spPr>
          <a:xfrm>
            <a:off x="93920" y="1941947"/>
            <a:ext cx="42519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363" indent="-360363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2400" dirty="0"/>
          </a:p>
          <a:p>
            <a:pPr>
              <a:buClr>
                <a:srgbClr val="C00000"/>
              </a:buClr>
            </a:pPr>
            <a:endParaRPr lang="en-GB" sz="2400" dirty="0"/>
          </a:p>
          <a:p>
            <a:pPr marL="360363" indent="-360363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3200" dirty="0"/>
              <a:t>Sixth Form</a:t>
            </a:r>
          </a:p>
          <a:p>
            <a:pPr marL="360363" indent="-360363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3200" dirty="0"/>
          </a:p>
          <a:p>
            <a:pPr marL="360363" indent="-360363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3200" dirty="0"/>
              <a:t>College</a:t>
            </a:r>
          </a:p>
          <a:p>
            <a:pPr marL="360363" indent="-360363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3200" dirty="0"/>
          </a:p>
          <a:p>
            <a:pPr marL="360363" indent="-360363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3200" dirty="0"/>
              <a:t>Apprenticeships</a:t>
            </a:r>
          </a:p>
          <a:p>
            <a:pPr marL="360363" indent="-360363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GB" sz="3200" dirty="0"/>
          </a:p>
          <a:p>
            <a:pPr marL="360363" indent="-360363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GB" sz="3200" dirty="0"/>
              <a:t>Specialist Placements</a:t>
            </a:r>
          </a:p>
          <a:p>
            <a:pPr>
              <a:buClr>
                <a:srgbClr val="C00000"/>
              </a:buClr>
            </a:pPr>
            <a:endParaRPr lang="en-GB" sz="2400" dirty="0"/>
          </a:p>
          <a:p>
            <a:pPr>
              <a:buClr>
                <a:srgbClr val="C00000"/>
              </a:buClr>
            </a:pP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0C1E3-3C4C-487E-9D02-12EFC94F0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403" y="1757281"/>
            <a:ext cx="7571306" cy="378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0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9E6A-90BB-43F4-B504-E85331ED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0" y="109944"/>
            <a:ext cx="11942135" cy="1325563"/>
          </a:xfrm>
          <a:ln w="38100">
            <a:solidFill>
              <a:srgbClr val="A61919"/>
            </a:solidFill>
          </a:ln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rgbClr val="A61919"/>
                </a:solidFill>
              </a:rPr>
              <a:t>Are my choices grade dependent?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493912-03B8-4E1C-975B-772A79FE5A75}"/>
              </a:ext>
            </a:extLst>
          </p:cNvPr>
          <p:cNvGrpSpPr>
            <a:grpSpLocks/>
          </p:cNvGrpSpPr>
          <p:nvPr/>
        </p:nvGrpSpPr>
        <p:grpSpPr bwMode="auto">
          <a:xfrm>
            <a:off x="10346910" y="6198700"/>
            <a:ext cx="1304941" cy="314339"/>
            <a:chOff x="1037445" y="1079807"/>
            <a:chExt cx="81373" cy="22457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38B24783-A9DE-4C35-9833-A59078C81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C0BFF06E-D16B-42F4-8C60-6768A76B5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B2DE68ED-0C0E-4556-A1E6-8F2BAD1DA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D39A5FFF-CB39-40F0-97D8-17D43632A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C8FD49-11B2-44C8-9FCA-5F628D9B263B}"/>
              </a:ext>
            </a:extLst>
          </p:cNvPr>
          <p:cNvGrpSpPr>
            <a:grpSpLocks/>
          </p:cNvGrpSpPr>
          <p:nvPr/>
        </p:nvGrpSpPr>
        <p:grpSpPr bwMode="auto">
          <a:xfrm>
            <a:off x="8132440" y="6198699"/>
            <a:ext cx="1304941" cy="314339"/>
            <a:chOff x="1037445" y="1079807"/>
            <a:chExt cx="81373" cy="22457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1AF89530-D954-4F16-9D67-C932542CA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C1B1B5FB-72DF-4D6A-8D9B-DFC6ED1D7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AutoShape 5">
              <a:extLst>
                <a:ext uri="{FF2B5EF4-FFF2-40B4-BE49-F238E27FC236}">
                  <a16:creationId xmlns:a16="http://schemas.microsoft.com/office/drawing/2014/main" id="{26CAFDAB-CA6C-4024-A77E-6B6B8B68F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AutoShape 6">
              <a:extLst>
                <a:ext uri="{FF2B5EF4-FFF2-40B4-BE49-F238E27FC236}">
                  <a16:creationId xmlns:a16="http://schemas.microsoft.com/office/drawing/2014/main" id="{4EC606A4-2E20-4102-BB5C-EDB1FE08B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5841BE-F8C0-4953-9197-BA2941B8E62E}"/>
              </a:ext>
            </a:extLst>
          </p:cNvPr>
          <p:cNvGrpSpPr>
            <a:grpSpLocks/>
          </p:cNvGrpSpPr>
          <p:nvPr/>
        </p:nvGrpSpPr>
        <p:grpSpPr bwMode="auto">
          <a:xfrm>
            <a:off x="6126869" y="6198698"/>
            <a:ext cx="1304941" cy="314339"/>
            <a:chOff x="1037445" y="1079807"/>
            <a:chExt cx="81373" cy="22457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846DE12D-8BDE-4AE8-8EAF-4526EF98A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54278D03-B519-4F7A-9025-D7C5E3436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AutoShape 5">
              <a:extLst>
                <a:ext uri="{FF2B5EF4-FFF2-40B4-BE49-F238E27FC236}">
                  <a16:creationId xmlns:a16="http://schemas.microsoft.com/office/drawing/2014/main" id="{35D1EEA7-FEB0-4EA7-8B32-6961DEC88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AutoShape 6">
              <a:extLst>
                <a:ext uri="{FF2B5EF4-FFF2-40B4-BE49-F238E27FC236}">
                  <a16:creationId xmlns:a16="http://schemas.microsoft.com/office/drawing/2014/main" id="{9675AA55-FB86-4167-8262-328A22D6F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941DB55-2DCF-489B-9148-6C643034FD87}"/>
              </a:ext>
            </a:extLst>
          </p:cNvPr>
          <p:cNvSpPr txBox="1"/>
          <p:nvPr/>
        </p:nvSpPr>
        <p:spPr>
          <a:xfrm>
            <a:off x="93920" y="1684962"/>
            <a:ext cx="11043267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C00000"/>
              </a:buClr>
            </a:pPr>
            <a:endParaRPr lang="en-GB" sz="2800" dirty="0">
              <a:cs typeface="Calibri" panose="020F0502020204030204"/>
            </a:endParaRPr>
          </a:p>
          <a:p>
            <a:pPr>
              <a:buClr>
                <a:srgbClr val="C00000"/>
              </a:buClr>
            </a:pPr>
            <a:endParaRPr lang="en-GB" sz="2800" dirty="0">
              <a:cs typeface="Calibri" panose="020F0502020204030204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E070D8F-D933-44BF-8672-63771EDA67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826368"/>
              </p:ext>
            </p:extLst>
          </p:nvPr>
        </p:nvGraphicFramePr>
        <p:xfrm>
          <a:off x="255639" y="1553498"/>
          <a:ext cx="11582400" cy="5194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6480">
                  <a:extLst>
                    <a:ext uri="{9D8B030D-6E8A-4147-A177-3AD203B41FA5}">
                      <a16:colId xmlns:a16="http://schemas.microsoft.com/office/drawing/2014/main" val="3016836374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523209887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771150624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1187573194"/>
                    </a:ext>
                  </a:extLst>
                </a:gridCol>
                <a:gridCol w="2316480">
                  <a:extLst>
                    <a:ext uri="{9D8B030D-6E8A-4147-A177-3AD203B41FA5}">
                      <a16:colId xmlns:a16="http://schemas.microsoft.com/office/drawing/2014/main" val="254206804"/>
                    </a:ext>
                  </a:extLst>
                </a:gridCol>
              </a:tblGrid>
              <a:tr h="72885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Grades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Little Heath Sixth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Sixth 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Apprenticeship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624948"/>
                  </a:ext>
                </a:extLst>
              </a:tr>
              <a:tr h="1349419">
                <a:tc>
                  <a:txBody>
                    <a:bodyPr/>
                    <a:lstStyle/>
                    <a:p>
                      <a:r>
                        <a:rPr lang="en-GB" b="1" dirty="0"/>
                        <a:t>Five or more Grade 5s at GCSE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ym typeface="Wingdings" panose="05000000000000000000" pitchFamily="2" charset="2"/>
                        </a:rPr>
                        <a:t> - Certain subjects require certain grades (A-level and Vocational Courses)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en-GB" dirty="0">
                          <a:sym typeface="Wingdings" panose="05000000000000000000" pitchFamily="2" charset="2"/>
                        </a:rPr>
                        <a:t>- Certain subjects require certain grades (A-level and Vocational Courses)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Wingdings" panose="05000000000000000000" pitchFamily="2" charset="2"/>
                        </a:rPr>
                        <a:t> - Certain subjects require certain grades (A-level and Vocational Courses)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ym typeface="Wingdings" panose="05000000000000000000" pitchFamily="2" charset="2"/>
                        </a:rPr>
                        <a:t> - Level 3 Apprenticeship (equivalent to A-levels)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05777"/>
                  </a:ext>
                </a:extLst>
              </a:tr>
              <a:tr h="1349419">
                <a:tc>
                  <a:txBody>
                    <a:bodyPr/>
                    <a:lstStyle/>
                    <a:p>
                      <a:r>
                        <a:rPr lang="en-GB" b="1" dirty="0"/>
                        <a:t>Five or more Grade 4’s at GCSE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Wingdings" panose="05000000000000000000" pitchFamily="2" charset="2"/>
                        </a:rPr>
                        <a:t> - Certain subjects require certain grades (Some A-level’s and Vocational Courses)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Wingdings" panose="05000000000000000000" pitchFamily="2" charset="2"/>
                        </a:rPr>
                        <a:t> - Certain subjects require certain grades (Some A-level’s and Vocational Courses)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Wingdings" panose="05000000000000000000" pitchFamily="2" charset="2"/>
                        </a:rPr>
                        <a:t> - Mostly Vocational subject options.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ym typeface="Wingdings" panose="05000000000000000000" pitchFamily="2" charset="2"/>
                        </a:rPr>
                        <a:t> - Level 3 and Level 2 Apprenticeships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86652"/>
                  </a:ext>
                </a:extLst>
              </a:tr>
              <a:tr h="1038014">
                <a:tc>
                  <a:txBody>
                    <a:bodyPr/>
                    <a:lstStyle/>
                    <a:p>
                      <a:r>
                        <a:rPr lang="en-GB" b="1" dirty="0"/>
                        <a:t>Less than five Grade 4’s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 – Entry criteria not met. (If close, please speak to us)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X – Entry criteria not met (Unless they offer Level 2 courses).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ym typeface="Wingdings" panose="05000000000000000000" pitchFamily="2" charset="2"/>
                        </a:rPr>
                        <a:t> - Vocational Course Options (Level 2)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ym typeface="Wingdings" panose="05000000000000000000" pitchFamily="2" charset="2"/>
                        </a:rPr>
                        <a:t> - Level 2 Apprenticeships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982224"/>
                  </a:ext>
                </a:extLst>
              </a:tr>
              <a:tr h="728853">
                <a:tc>
                  <a:txBody>
                    <a:bodyPr/>
                    <a:lstStyle/>
                    <a:p>
                      <a:r>
                        <a:rPr lang="en-GB" b="1" dirty="0"/>
                        <a:t>No GCSE grades at 4 or above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 – Entry criteria not met.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X – Entry criteria not met.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ym typeface="Wingdings" panose="05000000000000000000" pitchFamily="2" charset="2"/>
                        </a:rPr>
                        <a:t> - Vocational Courses (Level 1/2)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ym typeface="Wingdings" panose="05000000000000000000" pitchFamily="2" charset="2"/>
                        </a:rPr>
                        <a:t> - Level 2 Apprenticeships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769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223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37419" y="-88490"/>
            <a:ext cx="479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solidFill>
                  <a:srgbClr val="FF0000"/>
                </a:solidFill>
              </a:rPr>
              <a:t>Pros and Cons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723A3B1-EC9B-471C-BBD4-D08233096F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785879"/>
              </p:ext>
            </p:extLst>
          </p:nvPr>
        </p:nvGraphicFramePr>
        <p:xfrm>
          <a:off x="127819" y="557840"/>
          <a:ext cx="11965858" cy="6216583"/>
        </p:xfrm>
        <a:graphic>
          <a:graphicData uri="http://schemas.openxmlformats.org/drawingml/2006/table">
            <a:tbl>
              <a:tblPr firstRow="1" firstCol="1" bandRow="1"/>
              <a:tblGrid>
                <a:gridCol w="2845540">
                  <a:extLst>
                    <a:ext uri="{9D8B030D-6E8A-4147-A177-3AD203B41FA5}">
                      <a16:colId xmlns:a16="http://schemas.microsoft.com/office/drawing/2014/main" val="4179185355"/>
                    </a:ext>
                  </a:extLst>
                </a:gridCol>
                <a:gridCol w="2816355">
                  <a:extLst>
                    <a:ext uri="{9D8B030D-6E8A-4147-A177-3AD203B41FA5}">
                      <a16:colId xmlns:a16="http://schemas.microsoft.com/office/drawing/2014/main" val="4118518379"/>
                    </a:ext>
                  </a:extLst>
                </a:gridCol>
                <a:gridCol w="3312499">
                  <a:extLst>
                    <a:ext uri="{9D8B030D-6E8A-4147-A177-3AD203B41FA5}">
                      <a16:colId xmlns:a16="http://schemas.microsoft.com/office/drawing/2014/main" val="2756253258"/>
                    </a:ext>
                  </a:extLst>
                </a:gridCol>
                <a:gridCol w="2991464">
                  <a:extLst>
                    <a:ext uri="{9D8B030D-6E8A-4147-A177-3AD203B41FA5}">
                      <a16:colId xmlns:a16="http://schemas.microsoft.com/office/drawing/2014/main" val="946163511"/>
                    </a:ext>
                  </a:extLst>
                </a:gridCol>
              </a:tblGrid>
              <a:tr h="25680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u="non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Staying at School</a:t>
                      </a:r>
                    </a:p>
                  </a:txBody>
                  <a:tcPr marL="42981" marR="4298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u="non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Going to a Different School</a:t>
                      </a:r>
                      <a:endParaRPr lang="en-GB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1" marR="4298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30761573"/>
                  </a:ext>
                </a:extLst>
              </a:tr>
              <a:tr h="224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u="non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</a:t>
                      </a:r>
                      <a:endParaRPr lang="en-GB" sz="14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1" marR="4298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u="non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</a:t>
                      </a:r>
                    </a:p>
                  </a:txBody>
                  <a:tcPr marL="42981" marR="42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u="none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</a:t>
                      </a:r>
                      <a:endParaRPr lang="en-GB" sz="1400" u="none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1" marR="42981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u="non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</a:t>
                      </a:r>
                      <a:endParaRPr lang="en-GB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1" marR="429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413263"/>
                  </a:ext>
                </a:extLst>
              </a:tr>
              <a:tr h="2595117">
                <a:tc>
                  <a:txBody>
                    <a:bodyPr/>
                    <a:lstStyle/>
                    <a:p>
                      <a:pPr marL="297815" indent="-28575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Convenient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97815" indent="-28575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Familiar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97815" indent="-28575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Choice of subjects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97815" indent="-28575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Friendships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97815" indent="-28575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Working relationships with staff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97815" indent="-28575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 curricular opportunities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97815" indent="-28575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 experience week</a:t>
                      </a:r>
                    </a:p>
                    <a:p>
                      <a:pPr marL="297815" indent="-285750">
                        <a:lnSpc>
                          <a:spcPct val="107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Leadership Opportunities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97815" indent="-28575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pastoral care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1" marR="42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Subjects not on offer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It’s too familiar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teachers might know me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Need a change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Specific extra curricular things not on offer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Circumstances may have changed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1" marR="42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Choice of subjects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 curricular opportunities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Convenient (especially if moved since starting LH)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Chance for a fresh start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1" marR="42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Unfamiliar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 not be so convenient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established friendships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Being ‘the new person’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 the amount of difference worth the upheaval?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1" marR="42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049777"/>
                  </a:ext>
                </a:extLst>
              </a:tr>
              <a:tr h="25680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u="non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Going to College</a:t>
                      </a:r>
                    </a:p>
                  </a:txBody>
                  <a:tcPr marL="42981" marR="42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u="non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Apprenticeships or Training</a:t>
                      </a:r>
                      <a:endParaRPr lang="en-GB" sz="16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1" marR="42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85734502"/>
                  </a:ext>
                </a:extLst>
              </a:tr>
              <a:tr h="2247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u="non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</a:t>
                      </a:r>
                      <a:endParaRPr lang="en-GB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1" marR="42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u="non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</a:t>
                      </a:r>
                      <a:endParaRPr lang="en-GB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1" marR="42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u="non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Pros</a:t>
                      </a:r>
                      <a:endParaRPr lang="en-GB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1" marR="42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b="1" u="non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</a:t>
                      </a:r>
                      <a:endParaRPr lang="en-GB" sz="1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1" marR="42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7291321"/>
                  </a:ext>
                </a:extLst>
              </a:tr>
              <a:tr h="2658344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Chance for a fresh start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Much more vocational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Different range of qualifications available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Different levels of qualifications available (also a useful back-up if GCSE grades slip)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 grown up environment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uniform or dress codes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 curricular opportunities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1" marR="42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tutor groups so less close pastoral contact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large environment, so each student more anonymous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Vocational courses are “full time” so less scope for variety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Travel and equipment expense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Unfamiliar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established friendships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1" marR="42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Earning while learning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Still getting a qualification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Progressing up the experience ladder earlier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 practical/experience-based way of learning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Paid holidays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 grown up environment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Great if you have a particular career focus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1" marR="4298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 might not get the job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 great if you know which job you want to do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Need to do coursework AND full time job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Wages maybe lower than normal – minimum of £5.28 per hour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Jeopardy of losing job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Expectation of work maturity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Jobs market can fluctuate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981" marR="42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402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301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9E6A-90BB-43F4-B504-E85331ED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0" y="109944"/>
            <a:ext cx="11942135" cy="1325563"/>
          </a:xfrm>
          <a:ln w="38100">
            <a:solidFill>
              <a:srgbClr val="A61919"/>
            </a:solidFill>
          </a:ln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A61919"/>
                </a:solidFill>
              </a:rPr>
              <a:t>Post 18 Choices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493912-03B8-4E1C-975B-772A79FE5A75}"/>
              </a:ext>
            </a:extLst>
          </p:cNvPr>
          <p:cNvGrpSpPr>
            <a:grpSpLocks/>
          </p:cNvGrpSpPr>
          <p:nvPr/>
        </p:nvGrpSpPr>
        <p:grpSpPr bwMode="auto">
          <a:xfrm>
            <a:off x="10346910" y="6198700"/>
            <a:ext cx="1304941" cy="314339"/>
            <a:chOff x="1037445" y="1079807"/>
            <a:chExt cx="81373" cy="22457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38B24783-A9DE-4C35-9833-A59078C81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C0BFF06E-D16B-42F4-8C60-6768A76B5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B2DE68ED-0C0E-4556-A1E6-8F2BAD1DA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D39A5FFF-CB39-40F0-97D8-17D43632A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C8FD49-11B2-44C8-9FCA-5F628D9B263B}"/>
              </a:ext>
            </a:extLst>
          </p:cNvPr>
          <p:cNvGrpSpPr>
            <a:grpSpLocks/>
          </p:cNvGrpSpPr>
          <p:nvPr/>
        </p:nvGrpSpPr>
        <p:grpSpPr bwMode="auto">
          <a:xfrm>
            <a:off x="8132440" y="6198699"/>
            <a:ext cx="1304941" cy="314339"/>
            <a:chOff x="1037445" y="1079807"/>
            <a:chExt cx="81373" cy="22457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1AF89530-D954-4F16-9D67-C932542CA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C1B1B5FB-72DF-4D6A-8D9B-DFC6ED1D7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AutoShape 5">
              <a:extLst>
                <a:ext uri="{FF2B5EF4-FFF2-40B4-BE49-F238E27FC236}">
                  <a16:creationId xmlns:a16="http://schemas.microsoft.com/office/drawing/2014/main" id="{26CAFDAB-CA6C-4024-A77E-6B6B8B68F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AutoShape 6">
              <a:extLst>
                <a:ext uri="{FF2B5EF4-FFF2-40B4-BE49-F238E27FC236}">
                  <a16:creationId xmlns:a16="http://schemas.microsoft.com/office/drawing/2014/main" id="{4EC606A4-2E20-4102-BB5C-EDB1FE08B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5841BE-F8C0-4953-9197-BA2941B8E62E}"/>
              </a:ext>
            </a:extLst>
          </p:cNvPr>
          <p:cNvGrpSpPr>
            <a:grpSpLocks/>
          </p:cNvGrpSpPr>
          <p:nvPr/>
        </p:nvGrpSpPr>
        <p:grpSpPr bwMode="auto">
          <a:xfrm>
            <a:off x="6126869" y="6198698"/>
            <a:ext cx="1304941" cy="314339"/>
            <a:chOff x="1037445" y="1079807"/>
            <a:chExt cx="81373" cy="22457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846DE12D-8BDE-4AE8-8EAF-4526EF98A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54278D03-B519-4F7A-9025-D7C5E3436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AutoShape 5">
              <a:extLst>
                <a:ext uri="{FF2B5EF4-FFF2-40B4-BE49-F238E27FC236}">
                  <a16:creationId xmlns:a16="http://schemas.microsoft.com/office/drawing/2014/main" id="{35D1EEA7-FEB0-4EA7-8B32-6961DEC88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AutoShape 6">
              <a:extLst>
                <a:ext uri="{FF2B5EF4-FFF2-40B4-BE49-F238E27FC236}">
                  <a16:creationId xmlns:a16="http://schemas.microsoft.com/office/drawing/2014/main" id="{9675AA55-FB86-4167-8262-328A22D6F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941DB55-2DCF-489B-9148-6C643034FD87}"/>
              </a:ext>
            </a:extLst>
          </p:cNvPr>
          <p:cNvSpPr txBox="1"/>
          <p:nvPr/>
        </p:nvSpPr>
        <p:spPr>
          <a:xfrm>
            <a:off x="93920" y="1684962"/>
            <a:ext cx="11043267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C00000"/>
              </a:buClr>
            </a:pPr>
            <a:endParaRPr lang="en-GB" sz="2800" dirty="0">
              <a:cs typeface="Calibri" panose="020F0502020204030204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800" dirty="0">
                <a:cs typeface="Calibri" panose="020F0502020204030204"/>
              </a:rPr>
              <a:t> Decisions about post 16 choice could be influenced by post 18 choice.</a:t>
            </a: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800" dirty="0">
              <a:cs typeface="Calibri" panose="020F0502020204030204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800" dirty="0">
                <a:cs typeface="Calibri" panose="020F0502020204030204"/>
              </a:rPr>
              <a:t> Research now, to prevent a mistake later on.</a:t>
            </a: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800" dirty="0">
              <a:cs typeface="Calibri" panose="020F0502020204030204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800" dirty="0">
                <a:cs typeface="Calibri" panose="020F0502020204030204"/>
              </a:rPr>
              <a:t> Certain Courses expect certain subjects/routes.</a:t>
            </a: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800" dirty="0">
              <a:cs typeface="Calibri" panose="020F0502020204030204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800" dirty="0">
                <a:cs typeface="Calibri" panose="020F0502020204030204"/>
              </a:rPr>
              <a:t> Use </a:t>
            </a:r>
            <a:r>
              <a:rPr lang="en-GB" sz="2800" dirty="0">
                <a:cs typeface="Calibri" panose="020F0502020204030204"/>
                <a:hlinkClick r:id="rId2"/>
              </a:rPr>
              <a:t>www.ucas.com</a:t>
            </a:r>
            <a:r>
              <a:rPr lang="en-GB" sz="2800" dirty="0">
                <a:cs typeface="Calibri" panose="020F0502020204030204"/>
              </a:rPr>
              <a:t> </a:t>
            </a: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800" dirty="0">
              <a:cs typeface="Calibri" panose="020F0502020204030204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800" dirty="0">
                <a:cs typeface="Calibri" panose="020F0502020204030204"/>
              </a:rPr>
              <a:t> Use Unifrog/Indeed</a:t>
            </a:r>
          </a:p>
        </p:txBody>
      </p:sp>
    </p:spTree>
    <p:extLst>
      <p:ext uri="{BB962C8B-B14F-4D97-AF65-F5344CB8AC3E}">
        <p14:creationId xmlns:p14="http://schemas.microsoft.com/office/powerpoint/2010/main" val="16668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9E6A-90BB-43F4-B504-E85331ED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0" y="109944"/>
            <a:ext cx="11942135" cy="1325563"/>
          </a:xfrm>
          <a:ln w="38100">
            <a:solidFill>
              <a:srgbClr val="A61919"/>
            </a:solidFill>
          </a:ln>
        </p:spPr>
        <p:txBody>
          <a:bodyPr>
            <a:normAutofit fontScale="90000"/>
          </a:bodyPr>
          <a:lstStyle/>
          <a:p>
            <a:r>
              <a:rPr lang="en-GB" sz="8000" b="1" dirty="0">
                <a:solidFill>
                  <a:srgbClr val="A61919"/>
                </a:solidFill>
              </a:rPr>
              <a:t>Little Heath School Sixth Form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493912-03B8-4E1C-975B-772A79FE5A75}"/>
              </a:ext>
            </a:extLst>
          </p:cNvPr>
          <p:cNvGrpSpPr>
            <a:grpSpLocks/>
          </p:cNvGrpSpPr>
          <p:nvPr/>
        </p:nvGrpSpPr>
        <p:grpSpPr bwMode="auto">
          <a:xfrm>
            <a:off x="10346910" y="6198700"/>
            <a:ext cx="1304941" cy="314339"/>
            <a:chOff x="1037445" y="1079807"/>
            <a:chExt cx="81373" cy="22457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38B24783-A9DE-4C35-9833-A59078C81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C0BFF06E-D16B-42F4-8C60-6768A76B5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B2DE68ED-0C0E-4556-A1E6-8F2BAD1DA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D39A5FFF-CB39-40F0-97D8-17D43632A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C8FD49-11B2-44C8-9FCA-5F628D9B263B}"/>
              </a:ext>
            </a:extLst>
          </p:cNvPr>
          <p:cNvGrpSpPr>
            <a:grpSpLocks/>
          </p:cNvGrpSpPr>
          <p:nvPr/>
        </p:nvGrpSpPr>
        <p:grpSpPr bwMode="auto">
          <a:xfrm>
            <a:off x="8132440" y="6198699"/>
            <a:ext cx="1304941" cy="314339"/>
            <a:chOff x="1037445" y="1079807"/>
            <a:chExt cx="81373" cy="22457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1AF89530-D954-4F16-9D67-C932542CA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C1B1B5FB-72DF-4D6A-8D9B-DFC6ED1D7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AutoShape 5">
              <a:extLst>
                <a:ext uri="{FF2B5EF4-FFF2-40B4-BE49-F238E27FC236}">
                  <a16:creationId xmlns:a16="http://schemas.microsoft.com/office/drawing/2014/main" id="{26CAFDAB-CA6C-4024-A77E-6B6B8B68F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AutoShape 6">
              <a:extLst>
                <a:ext uri="{FF2B5EF4-FFF2-40B4-BE49-F238E27FC236}">
                  <a16:creationId xmlns:a16="http://schemas.microsoft.com/office/drawing/2014/main" id="{4EC606A4-2E20-4102-BB5C-EDB1FE08B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5841BE-F8C0-4953-9197-BA2941B8E62E}"/>
              </a:ext>
            </a:extLst>
          </p:cNvPr>
          <p:cNvGrpSpPr>
            <a:grpSpLocks/>
          </p:cNvGrpSpPr>
          <p:nvPr/>
        </p:nvGrpSpPr>
        <p:grpSpPr bwMode="auto">
          <a:xfrm>
            <a:off x="6126869" y="6198698"/>
            <a:ext cx="1304941" cy="314339"/>
            <a:chOff x="1037445" y="1079807"/>
            <a:chExt cx="81373" cy="22457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846DE12D-8BDE-4AE8-8EAF-4526EF98A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54278D03-B519-4F7A-9025-D7C5E3436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AutoShape 5">
              <a:extLst>
                <a:ext uri="{FF2B5EF4-FFF2-40B4-BE49-F238E27FC236}">
                  <a16:creationId xmlns:a16="http://schemas.microsoft.com/office/drawing/2014/main" id="{35D1EEA7-FEB0-4EA7-8B32-6961DEC88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AutoShape 6">
              <a:extLst>
                <a:ext uri="{FF2B5EF4-FFF2-40B4-BE49-F238E27FC236}">
                  <a16:creationId xmlns:a16="http://schemas.microsoft.com/office/drawing/2014/main" id="{9675AA55-FB86-4167-8262-328A22D6F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941DB55-2DCF-489B-9148-6C643034FD87}"/>
              </a:ext>
            </a:extLst>
          </p:cNvPr>
          <p:cNvSpPr txBox="1"/>
          <p:nvPr/>
        </p:nvSpPr>
        <p:spPr>
          <a:xfrm>
            <a:off x="93920" y="1684962"/>
            <a:ext cx="11043267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C00000"/>
              </a:buClr>
            </a:pPr>
            <a:endParaRPr lang="en-GB" sz="2800" dirty="0">
              <a:cs typeface="Calibri" panose="020F0502020204030204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800" dirty="0">
                <a:cs typeface="Calibri" panose="020F0502020204030204"/>
              </a:rPr>
              <a:t> 34 Subject Choices</a:t>
            </a: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800" dirty="0">
              <a:cs typeface="Calibri" panose="020F0502020204030204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800" dirty="0">
                <a:cs typeface="Calibri" panose="020F0502020204030204"/>
              </a:rPr>
              <a:t> Strong Sixth Form Team</a:t>
            </a: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800" dirty="0">
              <a:cs typeface="Calibri" panose="020F0502020204030204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800" dirty="0">
                <a:cs typeface="Calibri" panose="020F0502020204030204"/>
              </a:rPr>
              <a:t> Strong uptake of current Little Heath students</a:t>
            </a: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800" dirty="0">
              <a:cs typeface="Calibri" panose="020F0502020204030204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800" dirty="0">
                <a:cs typeface="Calibri" panose="020F0502020204030204"/>
              </a:rPr>
              <a:t> Over fifty students chose to come from other schools to join the sixth 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5D574-09EA-4330-B8B1-E4D571E62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276" y="1808447"/>
            <a:ext cx="6521340" cy="162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2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9E6A-90BB-43F4-B504-E85331ED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0" y="109945"/>
            <a:ext cx="12029254" cy="942108"/>
          </a:xfrm>
          <a:ln w="38100">
            <a:solidFill>
              <a:srgbClr val="A61919"/>
            </a:solidFill>
          </a:ln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rgbClr val="A61919"/>
                </a:solidFill>
              </a:rPr>
              <a:t>Colleges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493912-03B8-4E1C-975B-772A79FE5A75}"/>
              </a:ext>
            </a:extLst>
          </p:cNvPr>
          <p:cNvGrpSpPr>
            <a:grpSpLocks/>
          </p:cNvGrpSpPr>
          <p:nvPr/>
        </p:nvGrpSpPr>
        <p:grpSpPr bwMode="auto">
          <a:xfrm>
            <a:off x="10366574" y="6355867"/>
            <a:ext cx="1304941" cy="314339"/>
            <a:chOff x="1037445" y="1079807"/>
            <a:chExt cx="81373" cy="22457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38B24783-A9DE-4C35-9833-A59078C81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C0BFF06E-D16B-42F4-8C60-6768A76B5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B2DE68ED-0C0E-4556-A1E6-8F2BAD1DA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D39A5FFF-CB39-40F0-97D8-17D43632A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C8FD49-11B2-44C8-9FCA-5F628D9B263B}"/>
              </a:ext>
            </a:extLst>
          </p:cNvPr>
          <p:cNvGrpSpPr>
            <a:grpSpLocks/>
          </p:cNvGrpSpPr>
          <p:nvPr/>
        </p:nvGrpSpPr>
        <p:grpSpPr bwMode="auto">
          <a:xfrm>
            <a:off x="8118645" y="6355868"/>
            <a:ext cx="1304941" cy="314339"/>
            <a:chOff x="1037445" y="1079807"/>
            <a:chExt cx="81373" cy="22457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1AF89530-D954-4F16-9D67-C932542CA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C1B1B5FB-72DF-4D6A-8D9B-DFC6ED1D7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AutoShape 5">
              <a:extLst>
                <a:ext uri="{FF2B5EF4-FFF2-40B4-BE49-F238E27FC236}">
                  <a16:creationId xmlns:a16="http://schemas.microsoft.com/office/drawing/2014/main" id="{26CAFDAB-CA6C-4024-A77E-6B6B8B68F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AutoShape 6">
              <a:extLst>
                <a:ext uri="{FF2B5EF4-FFF2-40B4-BE49-F238E27FC236}">
                  <a16:creationId xmlns:a16="http://schemas.microsoft.com/office/drawing/2014/main" id="{4EC606A4-2E20-4102-BB5C-EDB1FE08B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5841BE-F8C0-4953-9197-BA2941B8E62E}"/>
              </a:ext>
            </a:extLst>
          </p:cNvPr>
          <p:cNvGrpSpPr>
            <a:grpSpLocks/>
          </p:cNvGrpSpPr>
          <p:nvPr/>
        </p:nvGrpSpPr>
        <p:grpSpPr bwMode="auto">
          <a:xfrm>
            <a:off x="6111355" y="6355868"/>
            <a:ext cx="1304941" cy="314339"/>
            <a:chOff x="1037445" y="1079807"/>
            <a:chExt cx="81373" cy="22457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846DE12D-8BDE-4AE8-8EAF-4526EF98A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54278D03-B519-4F7A-9025-D7C5E3436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AutoShape 5">
              <a:extLst>
                <a:ext uri="{FF2B5EF4-FFF2-40B4-BE49-F238E27FC236}">
                  <a16:creationId xmlns:a16="http://schemas.microsoft.com/office/drawing/2014/main" id="{35D1EEA7-FEB0-4EA7-8B32-6961DEC88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AutoShape 6">
              <a:extLst>
                <a:ext uri="{FF2B5EF4-FFF2-40B4-BE49-F238E27FC236}">
                  <a16:creationId xmlns:a16="http://schemas.microsoft.com/office/drawing/2014/main" id="{9675AA55-FB86-4167-8262-328A22D6F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941DB55-2DCF-489B-9148-6C643034FD87}"/>
              </a:ext>
            </a:extLst>
          </p:cNvPr>
          <p:cNvSpPr txBox="1"/>
          <p:nvPr/>
        </p:nvSpPr>
        <p:spPr>
          <a:xfrm>
            <a:off x="68826" y="1052053"/>
            <a:ext cx="12029254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800" dirty="0">
                <a:cs typeface="Calibri" panose="020F0502020204030204"/>
              </a:rPr>
              <a:t> </a:t>
            </a:r>
            <a:r>
              <a:rPr lang="en-GB" sz="2400" b="1" dirty="0">
                <a:cs typeface="Calibri" panose="020F0502020204030204"/>
              </a:rPr>
              <a:t>Reading College </a:t>
            </a:r>
            <a:r>
              <a:rPr lang="en-GB" sz="2400" dirty="0">
                <a:cs typeface="Calibri" panose="020F0502020204030204"/>
              </a:rPr>
              <a:t>– A mix of both A-levels and vocational courses. More information at </a:t>
            </a:r>
            <a:r>
              <a:rPr lang="en-GB" sz="2400" dirty="0">
                <a:cs typeface="Calibri" panose="020F0502020204030204"/>
                <a:hlinkClick r:id="rId2"/>
              </a:rPr>
              <a:t>https://reading.activatelearning.ac.uk/</a:t>
            </a:r>
            <a:r>
              <a:rPr lang="en-GB" sz="2400" dirty="0">
                <a:cs typeface="Calibri" panose="020F0502020204030204"/>
              </a:rPr>
              <a:t> </a:t>
            </a: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400" dirty="0">
              <a:cs typeface="Calibri" panose="020F0502020204030204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400" dirty="0">
                <a:cs typeface="Calibri" panose="020F0502020204030204"/>
              </a:rPr>
              <a:t> </a:t>
            </a:r>
            <a:r>
              <a:rPr lang="en-GB" sz="2400" b="1" dirty="0">
                <a:cs typeface="Calibri" panose="020F0502020204030204"/>
              </a:rPr>
              <a:t>Newbury College </a:t>
            </a:r>
            <a:r>
              <a:rPr lang="en-GB" sz="2400" dirty="0">
                <a:cs typeface="Calibri" panose="020F0502020204030204"/>
              </a:rPr>
              <a:t>– A mix of both A-levels and vocational courses. More information at </a:t>
            </a:r>
            <a:r>
              <a:rPr lang="en-GB" sz="2400" dirty="0">
                <a:cs typeface="Calibri" panose="020F0502020204030204"/>
                <a:hlinkClick r:id="rId3"/>
              </a:rPr>
              <a:t>https://newbury-college.ac.uk/</a:t>
            </a:r>
            <a:r>
              <a:rPr lang="en-GB" sz="2400" dirty="0">
                <a:cs typeface="Calibri" panose="020F0502020204030204"/>
              </a:rPr>
              <a:t> </a:t>
            </a: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400" dirty="0">
              <a:cs typeface="Calibri" panose="020F0502020204030204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400" dirty="0">
                <a:cs typeface="Calibri" panose="020F0502020204030204"/>
              </a:rPr>
              <a:t> </a:t>
            </a:r>
            <a:r>
              <a:rPr lang="en-GB" sz="2400" b="1" dirty="0">
                <a:cs typeface="Calibri" panose="020F0502020204030204"/>
              </a:rPr>
              <a:t>Henley College </a:t>
            </a:r>
            <a:r>
              <a:rPr lang="en-GB" sz="2400" dirty="0">
                <a:cs typeface="Calibri" panose="020F0502020204030204"/>
              </a:rPr>
              <a:t>– Mainly A-level courses. More information at </a:t>
            </a:r>
            <a:r>
              <a:rPr lang="en-GB" sz="2400" dirty="0">
                <a:cs typeface="Calibri" panose="020F0502020204030204"/>
                <a:hlinkClick r:id="rId4"/>
              </a:rPr>
              <a:t>https://www.henleycol.ac.uk/</a:t>
            </a:r>
            <a:r>
              <a:rPr lang="en-GB" sz="2400" dirty="0">
                <a:cs typeface="Calibri" panose="020F0502020204030204"/>
              </a:rPr>
              <a:t> </a:t>
            </a: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400" dirty="0">
              <a:cs typeface="Calibri" panose="020F0502020204030204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400" dirty="0">
                <a:cs typeface="Calibri" panose="020F0502020204030204"/>
              </a:rPr>
              <a:t> </a:t>
            </a:r>
            <a:r>
              <a:rPr lang="en-GB" sz="2400" b="1" dirty="0">
                <a:cs typeface="Calibri" panose="020F0502020204030204"/>
              </a:rPr>
              <a:t>BCA</a:t>
            </a:r>
            <a:r>
              <a:rPr lang="en-GB" sz="2400" dirty="0">
                <a:cs typeface="Calibri" panose="020F0502020204030204"/>
              </a:rPr>
              <a:t> – Vocational Courses. More information at </a:t>
            </a:r>
            <a:r>
              <a:rPr lang="en-GB" sz="2400" dirty="0">
                <a:cs typeface="Calibri" panose="020F0502020204030204"/>
                <a:hlinkClick r:id="rId5"/>
              </a:rPr>
              <a:t>https://www.bca.ac.uk/</a:t>
            </a:r>
            <a:endParaRPr lang="en-GB" sz="2400" dirty="0">
              <a:cs typeface="Calibri" panose="020F0502020204030204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400" dirty="0">
              <a:cs typeface="Calibri" panose="020F0502020204030204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400" dirty="0">
                <a:cs typeface="Calibri" panose="020F0502020204030204"/>
              </a:rPr>
              <a:t> </a:t>
            </a:r>
            <a:r>
              <a:rPr lang="en-GB" sz="2400" b="1" dirty="0">
                <a:cs typeface="Calibri" panose="020F0502020204030204"/>
              </a:rPr>
              <a:t>QMC Basingstoke </a:t>
            </a:r>
            <a:r>
              <a:rPr lang="en-GB" sz="2400" dirty="0">
                <a:cs typeface="Calibri" panose="020F0502020204030204"/>
              </a:rPr>
              <a:t>– A mix of both A-levels and vocational courses. More information at </a:t>
            </a:r>
            <a:r>
              <a:rPr lang="en-GB" sz="2400" dirty="0">
                <a:cs typeface="Calibri" panose="020F0502020204030204"/>
                <a:hlinkClick r:id="rId6"/>
              </a:rPr>
              <a:t>https://www.qmc.ac.uk/</a:t>
            </a:r>
            <a:r>
              <a:rPr lang="en-GB" sz="2400" dirty="0">
                <a:cs typeface="Calibri" panose="020F0502020204030204"/>
              </a:rPr>
              <a:t> </a:t>
            </a: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400" dirty="0">
              <a:cs typeface="Calibri" panose="020F0502020204030204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400" dirty="0">
                <a:cs typeface="Calibri" panose="020F0502020204030204"/>
              </a:rPr>
              <a:t> </a:t>
            </a:r>
            <a:r>
              <a:rPr lang="en-GB" sz="2400" b="1" dirty="0">
                <a:cs typeface="Calibri" panose="020F0502020204030204"/>
              </a:rPr>
              <a:t>BCOT Basingstoke </a:t>
            </a:r>
            <a:r>
              <a:rPr lang="en-GB" sz="2400" dirty="0">
                <a:cs typeface="Calibri" panose="020F0502020204030204"/>
              </a:rPr>
              <a:t>– Vocational Courses. More information at </a:t>
            </a:r>
            <a:r>
              <a:rPr lang="en-GB" sz="2400" dirty="0">
                <a:cs typeface="Calibri" panose="020F0502020204030204"/>
                <a:hlinkClick r:id="rId7"/>
              </a:rPr>
              <a:t>https://www.bcot.ac.uk/</a:t>
            </a:r>
            <a:r>
              <a:rPr lang="en-GB" sz="2400" dirty="0">
                <a:cs typeface="Calibri" panose="020F0502020204030204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141632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9E6A-90BB-43F4-B504-E85331ED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0" y="109944"/>
            <a:ext cx="11942135" cy="1325563"/>
          </a:xfrm>
          <a:ln w="38100">
            <a:solidFill>
              <a:srgbClr val="A61919"/>
            </a:solidFill>
          </a:ln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A61919"/>
                </a:solidFill>
              </a:rPr>
              <a:t>Apprenticeships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493912-03B8-4E1C-975B-772A79FE5A75}"/>
              </a:ext>
            </a:extLst>
          </p:cNvPr>
          <p:cNvGrpSpPr>
            <a:grpSpLocks/>
          </p:cNvGrpSpPr>
          <p:nvPr/>
        </p:nvGrpSpPr>
        <p:grpSpPr bwMode="auto">
          <a:xfrm>
            <a:off x="10346910" y="6198700"/>
            <a:ext cx="1304941" cy="314339"/>
            <a:chOff x="1037445" y="1079807"/>
            <a:chExt cx="81373" cy="22457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38B24783-A9DE-4C35-9833-A59078C81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C0BFF06E-D16B-42F4-8C60-6768A76B5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B2DE68ED-0C0E-4556-A1E6-8F2BAD1DA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D39A5FFF-CB39-40F0-97D8-17D43632A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C8FD49-11B2-44C8-9FCA-5F628D9B263B}"/>
              </a:ext>
            </a:extLst>
          </p:cNvPr>
          <p:cNvGrpSpPr>
            <a:grpSpLocks/>
          </p:cNvGrpSpPr>
          <p:nvPr/>
        </p:nvGrpSpPr>
        <p:grpSpPr bwMode="auto">
          <a:xfrm>
            <a:off x="8132440" y="6198699"/>
            <a:ext cx="1304941" cy="314339"/>
            <a:chOff x="1037445" y="1079807"/>
            <a:chExt cx="81373" cy="22457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1AF89530-D954-4F16-9D67-C932542CA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C1B1B5FB-72DF-4D6A-8D9B-DFC6ED1D7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AutoShape 5">
              <a:extLst>
                <a:ext uri="{FF2B5EF4-FFF2-40B4-BE49-F238E27FC236}">
                  <a16:creationId xmlns:a16="http://schemas.microsoft.com/office/drawing/2014/main" id="{26CAFDAB-CA6C-4024-A77E-6B6B8B68F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AutoShape 6">
              <a:extLst>
                <a:ext uri="{FF2B5EF4-FFF2-40B4-BE49-F238E27FC236}">
                  <a16:creationId xmlns:a16="http://schemas.microsoft.com/office/drawing/2014/main" id="{4EC606A4-2E20-4102-BB5C-EDB1FE08B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5841BE-F8C0-4953-9197-BA2941B8E62E}"/>
              </a:ext>
            </a:extLst>
          </p:cNvPr>
          <p:cNvGrpSpPr>
            <a:grpSpLocks/>
          </p:cNvGrpSpPr>
          <p:nvPr/>
        </p:nvGrpSpPr>
        <p:grpSpPr bwMode="auto">
          <a:xfrm>
            <a:off x="6126869" y="6198698"/>
            <a:ext cx="1304941" cy="314339"/>
            <a:chOff x="1037445" y="1079807"/>
            <a:chExt cx="81373" cy="22457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846DE12D-8BDE-4AE8-8EAF-4526EF98A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54278D03-B519-4F7A-9025-D7C5E3436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AutoShape 5">
              <a:extLst>
                <a:ext uri="{FF2B5EF4-FFF2-40B4-BE49-F238E27FC236}">
                  <a16:creationId xmlns:a16="http://schemas.microsoft.com/office/drawing/2014/main" id="{35D1EEA7-FEB0-4EA7-8B32-6961DEC88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AutoShape 6">
              <a:extLst>
                <a:ext uri="{FF2B5EF4-FFF2-40B4-BE49-F238E27FC236}">
                  <a16:creationId xmlns:a16="http://schemas.microsoft.com/office/drawing/2014/main" id="{9675AA55-FB86-4167-8262-328A22D6F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941DB55-2DCF-489B-9148-6C643034FD87}"/>
              </a:ext>
            </a:extLst>
          </p:cNvPr>
          <p:cNvSpPr txBox="1"/>
          <p:nvPr/>
        </p:nvSpPr>
        <p:spPr>
          <a:xfrm>
            <a:off x="93920" y="1684962"/>
            <a:ext cx="11043267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400" dirty="0">
              <a:ea typeface="+mn-lt"/>
              <a:cs typeface="+mn-lt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400" dirty="0">
                <a:ea typeface="+mn-lt"/>
                <a:cs typeface="+mn-lt"/>
              </a:rPr>
              <a:t> Level 1 (Equivalent to grade 3 or below for GCSE)</a:t>
            </a: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400" dirty="0">
              <a:ea typeface="+mn-lt"/>
              <a:cs typeface="+mn-lt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400" dirty="0">
                <a:ea typeface="+mn-lt"/>
                <a:cs typeface="+mn-lt"/>
              </a:rPr>
              <a:t> Level 2 (Equivalent to grade 4 or above for GCSE)</a:t>
            </a:r>
            <a:br>
              <a:rPr lang="en-GB" sz="2400" dirty="0">
                <a:ea typeface="+mn-lt"/>
                <a:cs typeface="+mn-lt"/>
              </a:rPr>
            </a:br>
            <a:endParaRPr lang="en-GB" sz="2400" dirty="0">
              <a:ea typeface="+mn-lt"/>
              <a:cs typeface="+mn-lt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400" dirty="0">
                <a:ea typeface="+mn-lt"/>
                <a:cs typeface="+mn-lt"/>
              </a:rPr>
              <a:t> Level 3 (Equivalent to A-levels)</a:t>
            </a: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400" dirty="0">
              <a:ea typeface="+mn-lt"/>
              <a:cs typeface="+mn-lt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400" dirty="0">
                <a:ea typeface="+mn-lt"/>
                <a:cs typeface="+mn-lt"/>
              </a:rPr>
              <a:t> Level 6 (Equivalent to a Degree)</a:t>
            </a: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400" dirty="0">
              <a:ea typeface="+mn-lt"/>
              <a:cs typeface="+mn-lt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US" sz="2400" dirty="0">
                <a:cs typeface="Calibri"/>
              </a:rPr>
              <a:t> Unifrog – Use this to help search for apprenticeships.</a:t>
            </a: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US" sz="2400" dirty="0">
              <a:cs typeface="Calibri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US" sz="2400" dirty="0">
                <a:cs typeface="Calibri"/>
              </a:rPr>
              <a:t> Ensure that there is an educational provider with the apprenticeship.</a:t>
            </a: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374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C9E6A-90BB-43F4-B504-E85331ED6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20" y="109944"/>
            <a:ext cx="11942135" cy="1325563"/>
          </a:xfrm>
          <a:ln w="38100">
            <a:solidFill>
              <a:srgbClr val="A61919"/>
            </a:solidFill>
          </a:ln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A61919"/>
                </a:solidFill>
              </a:rPr>
              <a:t>Specialist Placements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F493912-03B8-4E1C-975B-772A79FE5A75}"/>
              </a:ext>
            </a:extLst>
          </p:cNvPr>
          <p:cNvGrpSpPr>
            <a:grpSpLocks/>
          </p:cNvGrpSpPr>
          <p:nvPr/>
        </p:nvGrpSpPr>
        <p:grpSpPr bwMode="auto">
          <a:xfrm>
            <a:off x="10346910" y="6198700"/>
            <a:ext cx="1304941" cy="314339"/>
            <a:chOff x="1037445" y="1079807"/>
            <a:chExt cx="81373" cy="22457"/>
          </a:xfrm>
        </p:grpSpPr>
        <p:sp>
          <p:nvSpPr>
            <p:cNvPr id="11" name="AutoShape 3">
              <a:extLst>
                <a:ext uri="{FF2B5EF4-FFF2-40B4-BE49-F238E27FC236}">
                  <a16:creationId xmlns:a16="http://schemas.microsoft.com/office/drawing/2014/main" id="{38B24783-A9DE-4C35-9833-A59078C81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AutoShape 4">
              <a:extLst>
                <a:ext uri="{FF2B5EF4-FFF2-40B4-BE49-F238E27FC236}">
                  <a16:creationId xmlns:a16="http://schemas.microsoft.com/office/drawing/2014/main" id="{C0BFF06E-D16B-42F4-8C60-6768A76B57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AutoShape 5">
              <a:extLst>
                <a:ext uri="{FF2B5EF4-FFF2-40B4-BE49-F238E27FC236}">
                  <a16:creationId xmlns:a16="http://schemas.microsoft.com/office/drawing/2014/main" id="{B2DE68ED-0C0E-4556-A1E6-8F2BAD1DA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AutoShape 6">
              <a:extLst>
                <a:ext uri="{FF2B5EF4-FFF2-40B4-BE49-F238E27FC236}">
                  <a16:creationId xmlns:a16="http://schemas.microsoft.com/office/drawing/2014/main" id="{D39A5FFF-CB39-40F0-97D8-17D43632A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C8FD49-11B2-44C8-9FCA-5F628D9B263B}"/>
              </a:ext>
            </a:extLst>
          </p:cNvPr>
          <p:cNvGrpSpPr>
            <a:grpSpLocks/>
          </p:cNvGrpSpPr>
          <p:nvPr/>
        </p:nvGrpSpPr>
        <p:grpSpPr bwMode="auto">
          <a:xfrm>
            <a:off x="8132440" y="6198699"/>
            <a:ext cx="1304941" cy="314339"/>
            <a:chOff x="1037445" y="1079807"/>
            <a:chExt cx="81373" cy="22457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1AF89530-D954-4F16-9D67-C932542CA9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AutoShape 4">
              <a:extLst>
                <a:ext uri="{FF2B5EF4-FFF2-40B4-BE49-F238E27FC236}">
                  <a16:creationId xmlns:a16="http://schemas.microsoft.com/office/drawing/2014/main" id="{C1B1B5FB-72DF-4D6A-8D9B-DFC6ED1D7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AutoShape 5">
              <a:extLst>
                <a:ext uri="{FF2B5EF4-FFF2-40B4-BE49-F238E27FC236}">
                  <a16:creationId xmlns:a16="http://schemas.microsoft.com/office/drawing/2014/main" id="{26CAFDAB-CA6C-4024-A77E-6B6B8B68F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AutoShape 6">
              <a:extLst>
                <a:ext uri="{FF2B5EF4-FFF2-40B4-BE49-F238E27FC236}">
                  <a16:creationId xmlns:a16="http://schemas.microsoft.com/office/drawing/2014/main" id="{4EC606A4-2E20-4102-BB5C-EDB1FE08B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5841BE-F8C0-4953-9197-BA2941B8E62E}"/>
              </a:ext>
            </a:extLst>
          </p:cNvPr>
          <p:cNvGrpSpPr>
            <a:grpSpLocks/>
          </p:cNvGrpSpPr>
          <p:nvPr/>
        </p:nvGrpSpPr>
        <p:grpSpPr bwMode="auto">
          <a:xfrm>
            <a:off x="6126869" y="6198698"/>
            <a:ext cx="1304941" cy="314339"/>
            <a:chOff x="1037445" y="1079807"/>
            <a:chExt cx="81373" cy="22457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846DE12D-8BDE-4AE8-8EAF-4526EF98A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258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7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AutoShape 4">
              <a:extLst>
                <a:ext uri="{FF2B5EF4-FFF2-40B4-BE49-F238E27FC236}">
                  <a16:creationId xmlns:a16="http://schemas.microsoft.com/office/drawing/2014/main" id="{54278D03-B519-4F7A-9025-D7C5E3436B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554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AutoShape 5">
              <a:extLst>
                <a:ext uri="{FF2B5EF4-FFF2-40B4-BE49-F238E27FC236}">
                  <a16:creationId xmlns:a16="http://schemas.microsoft.com/office/drawing/2014/main" id="{35D1EEA7-FEB0-4EA7-8B32-6961DEC889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961" y="1079807"/>
              <a:ext cx="23264" cy="22457"/>
            </a:xfrm>
            <a:prstGeom prst="chevron">
              <a:avLst>
                <a:gd name="adj" fmla="val 39073"/>
              </a:avLst>
            </a:prstGeom>
            <a:solidFill>
              <a:srgbClr val="C00000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AutoShape 6">
              <a:extLst>
                <a:ext uri="{FF2B5EF4-FFF2-40B4-BE49-F238E27FC236}">
                  <a16:creationId xmlns:a16="http://schemas.microsoft.com/office/drawing/2014/main" id="{9675AA55-FB86-4167-8262-328A22D6F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445" y="1079807"/>
              <a:ext cx="23263" cy="22457"/>
            </a:xfrm>
            <a:prstGeom prst="chevron">
              <a:avLst>
                <a:gd name="adj" fmla="val 39071"/>
              </a:avLst>
            </a:prstGeom>
            <a:solidFill>
              <a:srgbClr val="C00000">
                <a:alpha val="2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941DB55-2DCF-489B-9148-6C643034FD87}"/>
              </a:ext>
            </a:extLst>
          </p:cNvPr>
          <p:cNvSpPr txBox="1"/>
          <p:nvPr/>
        </p:nvSpPr>
        <p:spPr>
          <a:xfrm>
            <a:off x="93920" y="1684962"/>
            <a:ext cx="5913590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Clr>
                <a:srgbClr val="C00000"/>
              </a:buClr>
            </a:pPr>
            <a:endParaRPr lang="en-GB" sz="2400" dirty="0">
              <a:ea typeface="+mn-lt"/>
              <a:cs typeface="+mn-lt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400" dirty="0">
                <a:ea typeface="+mn-lt"/>
                <a:cs typeface="+mn-lt"/>
              </a:rPr>
              <a:t> For example Football Academy, Armed Forces</a:t>
            </a: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400" dirty="0">
              <a:ea typeface="+mn-lt"/>
              <a:cs typeface="+mn-lt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400" dirty="0">
                <a:ea typeface="+mn-lt"/>
                <a:cs typeface="+mn-lt"/>
              </a:rPr>
              <a:t> Ask about destinations post 18.</a:t>
            </a: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400" dirty="0">
              <a:ea typeface="+mn-lt"/>
              <a:cs typeface="+mn-lt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r>
              <a:rPr lang="en-GB" sz="2400" dirty="0">
                <a:ea typeface="+mn-lt"/>
                <a:cs typeface="+mn-lt"/>
              </a:rPr>
              <a:t> Ensure qualifications are suitable and allow for further progression in the young persons career.</a:t>
            </a:r>
            <a:endParaRPr lang="en-US" sz="2400" dirty="0">
              <a:cs typeface="Calibri"/>
            </a:endParaRPr>
          </a:p>
          <a:p>
            <a:pPr>
              <a:buClr>
                <a:srgbClr val="C00000"/>
              </a:buClr>
              <a:buFont typeface="Arial" panose="05000000000000000000" pitchFamily="2" charset="2"/>
              <a:buChar char="•"/>
            </a:pPr>
            <a:endParaRPr lang="en-GB" sz="2400" dirty="0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BBFFC3-A567-44B4-A8A0-617A9099B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1810" y="2007010"/>
            <a:ext cx="3029713" cy="290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68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4" ma:contentTypeDescription="Create a new document." ma:contentTypeScope="" ma:versionID="500ca30de9a90ebe9f3029dbfd9631fa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7c9fb19ab756f0a1fc46873fade9387c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57F9A86-23D3-4D7E-99A7-9F87B73DE2FB}"/>
</file>

<file path=customXml/itemProps2.xml><?xml version="1.0" encoding="utf-8"?>
<ds:datastoreItem xmlns:ds="http://schemas.openxmlformats.org/officeDocument/2006/customXml" ds:itemID="{5F94C955-5DFD-4A43-92AB-2596387B52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21272F-99DC-4A24-9B51-5BBEB1EB1C75}">
  <ds:schemaRefs>
    <ds:schemaRef ds:uri="cf70ddbb-9e6d-42e0-bbec-ea4e86e2a6dc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838483a3-5631-4b32-a1aa-efefea5af77e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2711</TotalTime>
  <Words>873</Words>
  <Application>Microsoft Office PowerPoint</Application>
  <PresentationFormat>Widescreen</PresentationFormat>
  <Paragraphs>173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What next after year 11?</vt:lpstr>
      <vt:lpstr>Choices Choices Choices</vt:lpstr>
      <vt:lpstr>Are my choices grade dependent?</vt:lpstr>
      <vt:lpstr>PowerPoint Presentation</vt:lpstr>
      <vt:lpstr>Post 18 Choices</vt:lpstr>
      <vt:lpstr>Little Heath School Sixth Form</vt:lpstr>
      <vt:lpstr>Colleges</vt:lpstr>
      <vt:lpstr>Apprenticeships</vt:lpstr>
      <vt:lpstr>Specialist Placements</vt:lpstr>
      <vt:lpstr>Key Dates – Little Heath School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Heath School Sixth Form</dc:title>
  <dc:creator>Samantha Chaventre</dc:creator>
  <cp:lastModifiedBy>Mr T Jessop</cp:lastModifiedBy>
  <cp:revision>89</cp:revision>
  <dcterms:created xsi:type="dcterms:W3CDTF">2020-10-10T18:37:01Z</dcterms:created>
  <dcterms:modified xsi:type="dcterms:W3CDTF">2023-09-26T17:25:56Z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</Properties>
</file>