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1" autoAdjust="0"/>
    <p:restoredTop sz="94660"/>
  </p:normalViewPr>
  <p:slideViewPr>
    <p:cSldViewPr snapToGrid="0">
      <p:cViewPr varScale="1">
        <p:scale>
          <a:sx n="86" d="100"/>
          <a:sy n="86" d="100"/>
        </p:scale>
        <p:origin x="5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75770-7198-4471-BAD0-F1C6BB5ED8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F39E01C-1E5F-4B11-81B2-42F7D13093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087EA9D-ACE8-4AB3-9CBE-FA26AB95FDB2}"/>
              </a:ext>
            </a:extLst>
          </p:cNvPr>
          <p:cNvSpPr>
            <a:spLocks noGrp="1"/>
          </p:cNvSpPr>
          <p:nvPr>
            <p:ph type="dt" sz="half" idx="10"/>
          </p:nvPr>
        </p:nvSpPr>
        <p:spPr/>
        <p:txBody>
          <a:bodyPr/>
          <a:lstStyle/>
          <a:p>
            <a:fld id="{E772B979-6F91-48E5-83B8-665CE8968007}" type="datetimeFigureOut">
              <a:rPr lang="en-GB" smtClean="0"/>
              <a:t>26/09/2023</a:t>
            </a:fld>
            <a:endParaRPr lang="en-GB"/>
          </a:p>
        </p:txBody>
      </p:sp>
      <p:sp>
        <p:nvSpPr>
          <p:cNvPr id="5" name="Footer Placeholder 4">
            <a:extLst>
              <a:ext uri="{FF2B5EF4-FFF2-40B4-BE49-F238E27FC236}">
                <a16:creationId xmlns:a16="http://schemas.microsoft.com/office/drawing/2014/main" id="{400A5BFF-AD09-4517-ADEC-A21726E7BC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764E13-694A-4C69-B77F-CEEEB594D955}"/>
              </a:ext>
            </a:extLst>
          </p:cNvPr>
          <p:cNvSpPr>
            <a:spLocks noGrp="1"/>
          </p:cNvSpPr>
          <p:nvPr>
            <p:ph type="sldNum" sz="quarter" idx="12"/>
          </p:nvPr>
        </p:nvSpPr>
        <p:spPr/>
        <p:txBody>
          <a:bodyPr/>
          <a:lstStyle/>
          <a:p>
            <a:fld id="{F3BF6BD2-15E7-4FAA-856F-381A803AD5FC}" type="slidenum">
              <a:rPr lang="en-GB" smtClean="0"/>
              <a:t>‹#›</a:t>
            </a:fld>
            <a:endParaRPr lang="en-GB"/>
          </a:p>
        </p:txBody>
      </p:sp>
    </p:spTree>
    <p:extLst>
      <p:ext uri="{BB962C8B-B14F-4D97-AF65-F5344CB8AC3E}">
        <p14:creationId xmlns:p14="http://schemas.microsoft.com/office/powerpoint/2010/main" val="2921142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75EC0-213F-4E22-8BC7-DB2A5AFB32B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ADF47EC-F338-4566-8D50-6C7C94DDE45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EAD73E-0994-4982-86DA-438FEE17142E}"/>
              </a:ext>
            </a:extLst>
          </p:cNvPr>
          <p:cNvSpPr>
            <a:spLocks noGrp="1"/>
          </p:cNvSpPr>
          <p:nvPr>
            <p:ph type="dt" sz="half" idx="10"/>
          </p:nvPr>
        </p:nvSpPr>
        <p:spPr/>
        <p:txBody>
          <a:bodyPr/>
          <a:lstStyle/>
          <a:p>
            <a:fld id="{E772B979-6F91-48E5-83B8-665CE8968007}" type="datetimeFigureOut">
              <a:rPr lang="en-GB" smtClean="0"/>
              <a:t>26/09/2023</a:t>
            </a:fld>
            <a:endParaRPr lang="en-GB"/>
          </a:p>
        </p:txBody>
      </p:sp>
      <p:sp>
        <p:nvSpPr>
          <p:cNvPr id="5" name="Footer Placeholder 4">
            <a:extLst>
              <a:ext uri="{FF2B5EF4-FFF2-40B4-BE49-F238E27FC236}">
                <a16:creationId xmlns:a16="http://schemas.microsoft.com/office/drawing/2014/main" id="{3F4E4F90-1526-49ED-8D24-5C88548D4E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E4DB6C-80FA-4013-9227-87CE62E687F7}"/>
              </a:ext>
            </a:extLst>
          </p:cNvPr>
          <p:cNvSpPr>
            <a:spLocks noGrp="1"/>
          </p:cNvSpPr>
          <p:nvPr>
            <p:ph type="sldNum" sz="quarter" idx="12"/>
          </p:nvPr>
        </p:nvSpPr>
        <p:spPr/>
        <p:txBody>
          <a:bodyPr/>
          <a:lstStyle/>
          <a:p>
            <a:fld id="{F3BF6BD2-15E7-4FAA-856F-381A803AD5FC}" type="slidenum">
              <a:rPr lang="en-GB" smtClean="0"/>
              <a:t>‹#›</a:t>
            </a:fld>
            <a:endParaRPr lang="en-GB"/>
          </a:p>
        </p:txBody>
      </p:sp>
    </p:spTree>
    <p:extLst>
      <p:ext uri="{BB962C8B-B14F-4D97-AF65-F5344CB8AC3E}">
        <p14:creationId xmlns:p14="http://schemas.microsoft.com/office/powerpoint/2010/main" val="2878801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512F1D-AD5C-4757-9721-1559844C6C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5238E7-1B4D-4D92-9BE9-6B059B5E442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55CB77-CE17-4827-A555-5B0D8FB9C5D1}"/>
              </a:ext>
            </a:extLst>
          </p:cNvPr>
          <p:cNvSpPr>
            <a:spLocks noGrp="1"/>
          </p:cNvSpPr>
          <p:nvPr>
            <p:ph type="dt" sz="half" idx="10"/>
          </p:nvPr>
        </p:nvSpPr>
        <p:spPr/>
        <p:txBody>
          <a:bodyPr/>
          <a:lstStyle/>
          <a:p>
            <a:fld id="{E772B979-6F91-48E5-83B8-665CE8968007}" type="datetimeFigureOut">
              <a:rPr lang="en-GB" smtClean="0"/>
              <a:t>26/09/2023</a:t>
            </a:fld>
            <a:endParaRPr lang="en-GB"/>
          </a:p>
        </p:txBody>
      </p:sp>
      <p:sp>
        <p:nvSpPr>
          <p:cNvPr id="5" name="Footer Placeholder 4">
            <a:extLst>
              <a:ext uri="{FF2B5EF4-FFF2-40B4-BE49-F238E27FC236}">
                <a16:creationId xmlns:a16="http://schemas.microsoft.com/office/drawing/2014/main" id="{7F965489-3E30-4E04-9A3B-FC69FD71FA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2EB42F-1403-4806-8452-3888575FF644}"/>
              </a:ext>
            </a:extLst>
          </p:cNvPr>
          <p:cNvSpPr>
            <a:spLocks noGrp="1"/>
          </p:cNvSpPr>
          <p:nvPr>
            <p:ph type="sldNum" sz="quarter" idx="12"/>
          </p:nvPr>
        </p:nvSpPr>
        <p:spPr/>
        <p:txBody>
          <a:bodyPr/>
          <a:lstStyle/>
          <a:p>
            <a:fld id="{F3BF6BD2-15E7-4FAA-856F-381A803AD5FC}" type="slidenum">
              <a:rPr lang="en-GB" smtClean="0"/>
              <a:t>‹#›</a:t>
            </a:fld>
            <a:endParaRPr lang="en-GB"/>
          </a:p>
        </p:txBody>
      </p:sp>
    </p:spTree>
    <p:extLst>
      <p:ext uri="{BB962C8B-B14F-4D97-AF65-F5344CB8AC3E}">
        <p14:creationId xmlns:p14="http://schemas.microsoft.com/office/powerpoint/2010/main" val="1119293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66234-E4BC-4D68-9BA6-4E6099B749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DB28B3-B671-45DF-B999-E68E35E3F8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29CEFE-BC63-47F2-B4DA-7F5971CAD27A}"/>
              </a:ext>
            </a:extLst>
          </p:cNvPr>
          <p:cNvSpPr>
            <a:spLocks noGrp="1"/>
          </p:cNvSpPr>
          <p:nvPr>
            <p:ph type="dt" sz="half" idx="10"/>
          </p:nvPr>
        </p:nvSpPr>
        <p:spPr/>
        <p:txBody>
          <a:bodyPr/>
          <a:lstStyle/>
          <a:p>
            <a:fld id="{E772B979-6F91-48E5-83B8-665CE8968007}" type="datetimeFigureOut">
              <a:rPr lang="en-GB" smtClean="0"/>
              <a:t>26/09/2023</a:t>
            </a:fld>
            <a:endParaRPr lang="en-GB"/>
          </a:p>
        </p:txBody>
      </p:sp>
      <p:sp>
        <p:nvSpPr>
          <p:cNvPr id="5" name="Footer Placeholder 4">
            <a:extLst>
              <a:ext uri="{FF2B5EF4-FFF2-40B4-BE49-F238E27FC236}">
                <a16:creationId xmlns:a16="http://schemas.microsoft.com/office/drawing/2014/main" id="{DDB9F7B4-C85B-4D31-A02D-76F419E4A4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08F4E4-57BC-4EBA-B4B8-8792D4939507}"/>
              </a:ext>
            </a:extLst>
          </p:cNvPr>
          <p:cNvSpPr>
            <a:spLocks noGrp="1"/>
          </p:cNvSpPr>
          <p:nvPr>
            <p:ph type="sldNum" sz="quarter" idx="12"/>
          </p:nvPr>
        </p:nvSpPr>
        <p:spPr/>
        <p:txBody>
          <a:bodyPr/>
          <a:lstStyle/>
          <a:p>
            <a:fld id="{F3BF6BD2-15E7-4FAA-856F-381A803AD5FC}" type="slidenum">
              <a:rPr lang="en-GB" smtClean="0"/>
              <a:t>‹#›</a:t>
            </a:fld>
            <a:endParaRPr lang="en-GB"/>
          </a:p>
        </p:txBody>
      </p:sp>
    </p:spTree>
    <p:extLst>
      <p:ext uri="{BB962C8B-B14F-4D97-AF65-F5344CB8AC3E}">
        <p14:creationId xmlns:p14="http://schemas.microsoft.com/office/powerpoint/2010/main" val="3112819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9D1FA-CDBD-4837-A7DB-4CB08C63E2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B3140C5-89B1-4B68-AAA2-59D438936A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8F5F8F5-2598-4296-9A5A-CB015800DDE3}"/>
              </a:ext>
            </a:extLst>
          </p:cNvPr>
          <p:cNvSpPr>
            <a:spLocks noGrp="1"/>
          </p:cNvSpPr>
          <p:nvPr>
            <p:ph type="dt" sz="half" idx="10"/>
          </p:nvPr>
        </p:nvSpPr>
        <p:spPr/>
        <p:txBody>
          <a:bodyPr/>
          <a:lstStyle/>
          <a:p>
            <a:fld id="{E772B979-6F91-48E5-83B8-665CE8968007}" type="datetimeFigureOut">
              <a:rPr lang="en-GB" smtClean="0"/>
              <a:t>26/09/2023</a:t>
            </a:fld>
            <a:endParaRPr lang="en-GB"/>
          </a:p>
        </p:txBody>
      </p:sp>
      <p:sp>
        <p:nvSpPr>
          <p:cNvPr id="5" name="Footer Placeholder 4">
            <a:extLst>
              <a:ext uri="{FF2B5EF4-FFF2-40B4-BE49-F238E27FC236}">
                <a16:creationId xmlns:a16="http://schemas.microsoft.com/office/drawing/2014/main" id="{F81DB1D3-743E-4471-86DF-6C754FCBB4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5FCD46-FE32-47AC-A019-77C60A5019BA}"/>
              </a:ext>
            </a:extLst>
          </p:cNvPr>
          <p:cNvSpPr>
            <a:spLocks noGrp="1"/>
          </p:cNvSpPr>
          <p:nvPr>
            <p:ph type="sldNum" sz="quarter" idx="12"/>
          </p:nvPr>
        </p:nvSpPr>
        <p:spPr/>
        <p:txBody>
          <a:bodyPr/>
          <a:lstStyle/>
          <a:p>
            <a:fld id="{F3BF6BD2-15E7-4FAA-856F-381A803AD5FC}" type="slidenum">
              <a:rPr lang="en-GB" smtClean="0"/>
              <a:t>‹#›</a:t>
            </a:fld>
            <a:endParaRPr lang="en-GB"/>
          </a:p>
        </p:txBody>
      </p:sp>
    </p:spTree>
    <p:extLst>
      <p:ext uri="{BB962C8B-B14F-4D97-AF65-F5344CB8AC3E}">
        <p14:creationId xmlns:p14="http://schemas.microsoft.com/office/powerpoint/2010/main" val="3327565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8C4E5-7798-41DB-B6E8-7B00CF486D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C3A8271-8D99-45CA-B319-B5E0AEBA280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24299CB-5F7B-48E7-9B5F-3EE95FFC49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1AAFB25-838E-4A3D-BB7B-5BD74A5540C4}"/>
              </a:ext>
            </a:extLst>
          </p:cNvPr>
          <p:cNvSpPr>
            <a:spLocks noGrp="1"/>
          </p:cNvSpPr>
          <p:nvPr>
            <p:ph type="dt" sz="half" idx="10"/>
          </p:nvPr>
        </p:nvSpPr>
        <p:spPr/>
        <p:txBody>
          <a:bodyPr/>
          <a:lstStyle/>
          <a:p>
            <a:fld id="{E772B979-6F91-48E5-83B8-665CE8968007}" type="datetimeFigureOut">
              <a:rPr lang="en-GB" smtClean="0"/>
              <a:t>26/09/2023</a:t>
            </a:fld>
            <a:endParaRPr lang="en-GB"/>
          </a:p>
        </p:txBody>
      </p:sp>
      <p:sp>
        <p:nvSpPr>
          <p:cNvPr id="6" name="Footer Placeholder 5">
            <a:extLst>
              <a:ext uri="{FF2B5EF4-FFF2-40B4-BE49-F238E27FC236}">
                <a16:creationId xmlns:a16="http://schemas.microsoft.com/office/drawing/2014/main" id="{3D169E7C-66AD-42DD-8822-1B6CB42D60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F7C922-FB25-4998-972D-03429AC3BCEF}"/>
              </a:ext>
            </a:extLst>
          </p:cNvPr>
          <p:cNvSpPr>
            <a:spLocks noGrp="1"/>
          </p:cNvSpPr>
          <p:nvPr>
            <p:ph type="sldNum" sz="quarter" idx="12"/>
          </p:nvPr>
        </p:nvSpPr>
        <p:spPr/>
        <p:txBody>
          <a:bodyPr/>
          <a:lstStyle/>
          <a:p>
            <a:fld id="{F3BF6BD2-15E7-4FAA-856F-381A803AD5FC}" type="slidenum">
              <a:rPr lang="en-GB" smtClean="0"/>
              <a:t>‹#›</a:t>
            </a:fld>
            <a:endParaRPr lang="en-GB"/>
          </a:p>
        </p:txBody>
      </p:sp>
    </p:spTree>
    <p:extLst>
      <p:ext uri="{BB962C8B-B14F-4D97-AF65-F5344CB8AC3E}">
        <p14:creationId xmlns:p14="http://schemas.microsoft.com/office/powerpoint/2010/main" val="194070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29F7E-2144-4115-A66E-C8EC128709C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35E2E4-E15A-4F89-B299-15F212335F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4F44D1B-5AC8-4C96-9555-7E6633E7F03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43D6F0F-9413-4072-AA43-3D3D270C27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AD80A77-4DCE-4768-AA49-55F1C8E804E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A531357-751C-48FB-9AA5-BADB4DBB36A5}"/>
              </a:ext>
            </a:extLst>
          </p:cNvPr>
          <p:cNvSpPr>
            <a:spLocks noGrp="1"/>
          </p:cNvSpPr>
          <p:nvPr>
            <p:ph type="dt" sz="half" idx="10"/>
          </p:nvPr>
        </p:nvSpPr>
        <p:spPr/>
        <p:txBody>
          <a:bodyPr/>
          <a:lstStyle/>
          <a:p>
            <a:fld id="{E772B979-6F91-48E5-83B8-665CE8968007}" type="datetimeFigureOut">
              <a:rPr lang="en-GB" smtClean="0"/>
              <a:t>26/09/2023</a:t>
            </a:fld>
            <a:endParaRPr lang="en-GB"/>
          </a:p>
        </p:txBody>
      </p:sp>
      <p:sp>
        <p:nvSpPr>
          <p:cNvPr id="8" name="Footer Placeholder 7">
            <a:extLst>
              <a:ext uri="{FF2B5EF4-FFF2-40B4-BE49-F238E27FC236}">
                <a16:creationId xmlns:a16="http://schemas.microsoft.com/office/drawing/2014/main" id="{438C3AFD-C5B5-422F-ADEB-BF466BC9B45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A40C6BB-DBF2-451F-BD60-140ED075D21A}"/>
              </a:ext>
            </a:extLst>
          </p:cNvPr>
          <p:cNvSpPr>
            <a:spLocks noGrp="1"/>
          </p:cNvSpPr>
          <p:nvPr>
            <p:ph type="sldNum" sz="quarter" idx="12"/>
          </p:nvPr>
        </p:nvSpPr>
        <p:spPr/>
        <p:txBody>
          <a:bodyPr/>
          <a:lstStyle/>
          <a:p>
            <a:fld id="{F3BF6BD2-15E7-4FAA-856F-381A803AD5FC}" type="slidenum">
              <a:rPr lang="en-GB" smtClean="0"/>
              <a:t>‹#›</a:t>
            </a:fld>
            <a:endParaRPr lang="en-GB"/>
          </a:p>
        </p:txBody>
      </p:sp>
    </p:spTree>
    <p:extLst>
      <p:ext uri="{BB962C8B-B14F-4D97-AF65-F5344CB8AC3E}">
        <p14:creationId xmlns:p14="http://schemas.microsoft.com/office/powerpoint/2010/main" val="2481576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038C0-3A16-4716-AA4B-5DD1F494A83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55AC53-D1B2-415F-87F6-49E71C37D515}"/>
              </a:ext>
            </a:extLst>
          </p:cNvPr>
          <p:cNvSpPr>
            <a:spLocks noGrp="1"/>
          </p:cNvSpPr>
          <p:nvPr>
            <p:ph type="dt" sz="half" idx="10"/>
          </p:nvPr>
        </p:nvSpPr>
        <p:spPr/>
        <p:txBody>
          <a:bodyPr/>
          <a:lstStyle/>
          <a:p>
            <a:fld id="{E772B979-6F91-48E5-83B8-665CE8968007}" type="datetimeFigureOut">
              <a:rPr lang="en-GB" smtClean="0"/>
              <a:t>26/09/2023</a:t>
            </a:fld>
            <a:endParaRPr lang="en-GB"/>
          </a:p>
        </p:txBody>
      </p:sp>
      <p:sp>
        <p:nvSpPr>
          <p:cNvPr id="4" name="Footer Placeholder 3">
            <a:extLst>
              <a:ext uri="{FF2B5EF4-FFF2-40B4-BE49-F238E27FC236}">
                <a16:creationId xmlns:a16="http://schemas.microsoft.com/office/drawing/2014/main" id="{1BFA8999-47DA-4BE3-8D09-39B13D1605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2DFBFB2-9D49-40CB-9234-7F5CC3DAA5B4}"/>
              </a:ext>
            </a:extLst>
          </p:cNvPr>
          <p:cNvSpPr>
            <a:spLocks noGrp="1"/>
          </p:cNvSpPr>
          <p:nvPr>
            <p:ph type="sldNum" sz="quarter" idx="12"/>
          </p:nvPr>
        </p:nvSpPr>
        <p:spPr/>
        <p:txBody>
          <a:bodyPr/>
          <a:lstStyle/>
          <a:p>
            <a:fld id="{F3BF6BD2-15E7-4FAA-856F-381A803AD5FC}" type="slidenum">
              <a:rPr lang="en-GB" smtClean="0"/>
              <a:t>‹#›</a:t>
            </a:fld>
            <a:endParaRPr lang="en-GB"/>
          </a:p>
        </p:txBody>
      </p:sp>
    </p:spTree>
    <p:extLst>
      <p:ext uri="{BB962C8B-B14F-4D97-AF65-F5344CB8AC3E}">
        <p14:creationId xmlns:p14="http://schemas.microsoft.com/office/powerpoint/2010/main" val="1515819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72AA30-7417-4E06-8DF9-6D4B00B46197}"/>
              </a:ext>
            </a:extLst>
          </p:cNvPr>
          <p:cNvSpPr>
            <a:spLocks noGrp="1"/>
          </p:cNvSpPr>
          <p:nvPr>
            <p:ph type="dt" sz="half" idx="10"/>
          </p:nvPr>
        </p:nvSpPr>
        <p:spPr/>
        <p:txBody>
          <a:bodyPr/>
          <a:lstStyle/>
          <a:p>
            <a:fld id="{E772B979-6F91-48E5-83B8-665CE8968007}" type="datetimeFigureOut">
              <a:rPr lang="en-GB" smtClean="0"/>
              <a:t>26/09/2023</a:t>
            </a:fld>
            <a:endParaRPr lang="en-GB"/>
          </a:p>
        </p:txBody>
      </p:sp>
      <p:sp>
        <p:nvSpPr>
          <p:cNvPr id="3" name="Footer Placeholder 2">
            <a:extLst>
              <a:ext uri="{FF2B5EF4-FFF2-40B4-BE49-F238E27FC236}">
                <a16:creationId xmlns:a16="http://schemas.microsoft.com/office/drawing/2014/main" id="{2BCA8DF9-D009-4DF4-B6B4-81C322779D8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B16EED3-ECF6-4ECB-906E-84A4CC34B403}"/>
              </a:ext>
            </a:extLst>
          </p:cNvPr>
          <p:cNvSpPr>
            <a:spLocks noGrp="1"/>
          </p:cNvSpPr>
          <p:nvPr>
            <p:ph type="sldNum" sz="quarter" idx="12"/>
          </p:nvPr>
        </p:nvSpPr>
        <p:spPr/>
        <p:txBody>
          <a:bodyPr/>
          <a:lstStyle/>
          <a:p>
            <a:fld id="{F3BF6BD2-15E7-4FAA-856F-381A803AD5FC}" type="slidenum">
              <a:rPr lang="en-GB" smtClean="0"/>
              <a:t>‹#›</a:t>
            </a:fld>
            <a:endParaRPr lang="en-GB"/>
          </a:p>
        </p:txBody>
      </p:sp>
    </p:spTree>
    <p:extLst>
      <p:ext uri="{BB962C8B-B14F-4D97-AF65-F5344CB8AC3E}">
        <p14:creationId xmlns:p14="http://schemas.microsoft.com/office/powerpoint/2010/main" val="1127632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D0815-B736-422C-BC4C-EC044E2ADC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BB66346-D717-4D15-B228-B94C9482FE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6F03D08-5BB0-4423-992B-7903EF7810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99E929-196F-446C-9693-76FDC14C5509}"/>
              </a:ext>
            </a:extLst>
          </p:cNvPr>
          <p:cNvSpPr>
            <a:spLocks noGrp="1"/>
          </p:cNvSpPr>
          <p:nvPr>
            <p:ph type="dt" sz="half" idx="10"/>
          </p:nvPr>
        </p:nvSpPr>
        <p:spPr/>
        <p:txBody>
          <a:bodyPr/>
          <a:lstStyle/>
          <a:p>
            <a:fld id="{E772B979-6F91-48E5-83B8-665CE8968007}" type="datetimeFigureOut">
              <a:rPr lang="en-GB" smtClean="0"/>
              <a:t>26/09/2023</a:t>
            </a:fld>
            <a:endParaRPr lang="en-GB"/>
          </a:p>
        </p:txBody>
      </p:sp>
      <p:sp>
        <p:nvSpPr>
          <p:cNvPr id="6" name="Footer Placeholder 5">
            <a:extLst>
              <a:ext uri="{FF2B5EF4-FFF2-40B4-BE49-F238E27FC236}">
                <a16:creationId xmlns:a16="http://schemas.microsoft.com/office/drawing/2014/main" id="{1B26CD96-747B-4B27-9DAA-42D5F74724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62F057-B031-4F5B-AF7D-F93710AC9599}"/>
              </a:ext>
            </a:extLst>
          </p:cNvPr>
          <p:cNvSpPr>
            <a:spLocks noGrp="1"/>
          </p:cNvSpPr>
          <p:nvPr>
            <p:ph type="sldNum" sz="quarter" idx="12"/>
          </p:nvPr>
        </p:nvSpPr>
        <p:spPr/>
        <p:txBody>
          <a:bodyPr/>
          <a:lstStyle/>
          <a:p>
            <a:fld id="{F3BF6BD2-15E7-4FAA-856F-381A803AD5FC}" type="slidenum">
              <a:rPr lang="en-GB" smtClean="0"/>
              <a:t>‹#›</a:t>
            </a:fld>
            <a:endParaRPr lang="en-GB"/>
          </a:p>
        </p:txBody>
      </p:sp>
    </p:spTree>
    <p:extLst>
      <p:ext uri="{BB962C8B-B14F-4D97-AF65-F5344CB8AC3E}">
        <p14:creationId xmlns:p14="http://schemas.microsoft.com/office/powerpoint/2010/main" val="1959031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09191-314F-4121-A144-9CDFBC2C5C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17F228F-C554-491E-9836-17D4038658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3A8C888-4766-4B6E-8582-11CC61D945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223F3F-FA35-4551-8C79-4739486EEAC1}"/>
              </a:ext>
            </a:extLst>
          </p:cNvPr>
          <p:cNvSpPr>
            <a:spLocks noGrp="1"/>
          </p:cNvSpPr>
          <p:nvPr>
            <p:ph type="dt" sz="half" idx="10"/>
          </p:nvPr>
        </p:nvSpPr>
        <p:spPr/>
        <p:txBody>
          <a:bodyPr/>
          <a:lstStyle/>
          <a:p>
            <a:fld id="{E772B979-6F91-48E5-83B8-665CE8968007}" type="datetimeFigureOut">
              <a:rPr lang="en-GB" smtClean="0"/>
              <a:t>26/09/2023</a:t>
            </a:fld>
            <a:endParaRPr lang="en-GB"/>
          </a:p>
        </p:txBody>
      </p:sp>
      <p:sp>
        <p:nvSpPr>
          <p:cNvPr id="6" name="Footer Placeholder 5">
            <a:extLst>
              <a:ext uri="{FF2B5EF4-FFF2-40B4-BE49-F238E27FC236}">
                <a16:creationId xmlns:a16="http://schemas.microsoft.com/office/drawing/2014/main" id="{E2922B9A-BEA9-40C4-9258-7CB5AB5ED5E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0FF1C5-D034-4EB3-8355-1A9DE7B16460}"/>
              </a:ext>
            </a:extLst>
          </p:cNvPr>
          <p:cNvSpPr>
            <a:spLocks noGrp="1"/>
          </p:cNvSpPr>
          <p:nvPr>
            <p:ph type="sldNum" sz="quarter" idx="12"/>
          </p:nvPr>
        </p:nvSpPr>
        <p:spPr/>
        <p:txBody>
          <a:bodyPr/>
          <a:lstStyle/>
          <a:p>
            <a:fld id="{F3BF6BD2-15E7-4FAA-856F-381A803AD5FC}" type="slidenum">
              <a:rPr lang="en-GB" smtClean="0"/>
              <a:t>‹#›</a:t>
            </a:fld>
            <a:endParaRPr lang="en-GB"/>
          </a:p>
        </p:txBody>
      </p:sp>
    </p:spTree>
    <p:extLst>
      <p:ext uri="{BB962C8B-B14F-4D97-AF65-F5344CB8AC3E}">
        <p14:creationId xmlns:p14="http://schemas.microsoft.com/office/powerpoint/2010/main" val="3965580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505B06-5B74-4218-9A0B-E7EB6DB120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2518DCE-C49F-4A86-A873-61CA3F3345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E05911-E295-4E21-8908-2ABD33CBD2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72B979-6F91-48E5-83B8-665CE8968007}" type="datetimeFigureOut">
              <a:rPr lang="en-GB" smtClean="0"/>
              <a:t>26/09/2023</a:t>
            </a:fld>
            <a:endParaRPr lang="en-GB"/>
          </a:p>
        </p:txBody>
      </p:sp>
      <p:sp>
        <p:nvSpPr>
          <p:cNvPr id="5" name="Footer Placeholder 4">
            <a:extLst>
              <a:ext uri="{FF2B5EF4-FFF2-40B4-BE49-F238E27FC236}">
                <a16:creationId xmlns:a16="http://schemas.microsoft.com/office/drawing/2014/main" id="{057B9138-B5D0-4EB5-885A-DD2F48B96E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170760B-BEBC-4C9D-887A-A33B724F79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F6BD2-15E7-4FAA-856F-381A803AD5FC}" type="slidenum">
              <a:rPr lang="en-GB" smtClean="0"/>
              <a:t>‹#›</a:t>
            </a:fld>
            <a:endParaRPr lang="en-GB"/>
          </a:p>
        </p:txBody>
      </p:sp>
    </p:spTree>
    <p:extLst>
      <p:ext uri="{BB962C8B-B14F-4D97-AF65-F5344CB8AC3E}">
        <p14:creationId xmlns:p14="http://schemas.microsoft.com/office/powerpoint/2010/main" val="1792869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DA14E-0E6E-4126-A070-6D2BB7288C4C}"/>
              </a:ext>
            </a:extLst>
          </p:cNvPr>
          <p:cNvSpPr>
            <a:spLocks noGrp="1"/>
          </p:cNvSpPr>
          <p:nvPr>
            <p:ph type="title"/>
          </p:nvPr>
        </p:nvSpPr>
        <p:spPr/>
        <p:txBody>
          <a:bodyPr/>
          <a:lstStyle/>
          <a:p>
            <a:r>
              <a:rPr lang="en-US" dirty="0">
                <a:latin typeface="OpenDyslexic" panose="00000500000000000000" pitchFamily="50" charset="0"/>
              </a:rPr>
              <a:t>Drama</a:t>
            </a:r>
            <a:endParaRPr lang="en-GB" dirty="0">
              <a:latin typeface="OpenDyslexic" panose="00000500000000000000" pitchFamily="50" charset="0"/>
            </a:endParaRPr>
          </a:p>
        </p:txBody>
      </p:sp>
      <p:sp>
        <p:nvSpPr>
          <p:cNvPr id="3" name="Content Placeholder 2">
            <a:extLst>
              <a:ext uri="{FF2B5EF4-FFF2-40B4-BE49-F238E27FC236}">
                <a16:creationId xmlns:a16="http://schemas.microsoft.com/office/drawing/2014/main" id="{66633907-B427-46E9-9A61-520D558E183C}"/>
              </a:ext>
            </a:extLst>
          </p:cNvPr>
          <p:cNvSpPr>
            <a:spLocks noGrp="1"/>
          </p:cNvSpPr>
          <p:nvPr>
            <p:ph idx="1"/>
          </p:nvPr>
        </p:nvSpPr>
        <p:spPr/>
        <p:txBody>
          <a:bodyPr>
            <a:normAutofit fontScale="70000" lnSpcReduction="20000"/>
          </a:bodyPr>
          <a:lstStyle/>
          <a:p>
            <a:pPr fontAlgn="base"/>
            <a:r>
              <a:rPr lang="en-US" dirty="0">
                <a:latin typeface="OpenDyslexic" panose="00000500000000000000" pitchFamily="50" charset="0"/>
              </a:rPr>
              <a:t>The large piece of coursework is completed in Year 10 which is worth 40 marks 20% of the GCSE. Although the majority of this work has been completed, we will be doing intervention with certain students. We will contact you if your child has been invited to these sessions and we please as for your support in your child attending in order for them to improve their work. </a:t>
            </a:r>
            <a:br>
              <a:rPr lang="en-US" dirty="0">
                <a:latin typeface="OpenDyslexic" panose="00000500000000000000" pitchFamily="50" charset="0"/>
              </a:rPr>
            </a:br>
            <a:endParaRPr lang="en-US" dirty="0">
              <a:latin typeface="OpenDyslexic" panose="00000500000000000000" pitchFamily="50" charset="0"/>
            </a:endParaRPr>
          </a:p>
          <a:p>
            <a:pPr fontAlgn="base"/>
            <a:r>
              <a:rPr lang="en-US" dirty="0">
                <a:latin typeface="OpenDyslexic" panose="00000500000000000000" pitchFamily="50" charset="0"/>
              </a:rPr>
              <a:t>In Year 11 we have one smaller piece of coursework: </a:t>
            </a:r>
          </a:p>
          <a:p>
            <a:pPr fontAlgn="base"/>
            <a:r>
              <a:rPr lang="en-US" dirty="0">
                <a:latin typeface="OpenDyslexic" panose="00000500000000000000" pitchFamily="50" charset="0"/>
              </a:rPr>
              <a:t>Scripted Proforma. 20 marks. 10% of GCSE </a:t>
            </a:r>
          </a:p>
          <a:p>
            <a:pPr fontAlgn="base"/>
            <a:r>
              <a:rPr lang="en-US" dirty="0">
                <a:latin typeface="OpenDyslexic" panose="00000500000000000000" pitchFamily="50" charset="0"/>
              </a:rPr>
              <a:t>Students will start this piece of work after October half term and it will be due in at the end of January. </a:t>
            </a:r>
          </a:p>
          <a:p>
            <a:pPr fontAlgn="base"/>
            <a:r>
              <a:rPr lang="en-US" dirty="0">
                <a:latin typeface="OpenDyslexic" panose="00000500000000000000" pitchFamily="50" charset="0"/>
              </a:rPr>
              <a:t>Top tips: Use the resources that the teachers provide, particularly the examples. Within the booklet there are also a range of activities for the students to work through, it is important that students complete these as they have been designed to support the student in answering the questions. Also make sure that the students are completing thorough research for the piece of work. </a:t>
            </a:r>
          </a:p>
          <a:p>
            <a:endParaRPr lang="en-GB" dirty="0"/>
          </a:p>
        </p:txBody>
      </p:sp>
    </p:spTree>
    <p:extLst>
      <p:ext uri="{BB962C8B-B14F-4D97-AF65-F5344CB8AC3E}">
        <p14:creationId xmlns:p14="http://schemas.microsoft.com/office/powerpoint/2010/main" val="3658784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AAAAF-395E-43F0-85AC-F503B9C829D5}"/>
              </a:ext>
            </a:extLst>
          </p:cNvPr>
          <p:cNvSpPr>
            <a:spLocks noGrp="1"/>
          </p:cNvSpPr>
          <p:nvPr>
            <p:ph type="title"/>
          </p:nvPr>
        </p:nvSpPr>
        <p:spPr/>
        <p:txBody>
          <a:bodyPr/>
          <a:lstStyle/>
          <a:p>
            <a:r>
              <a:rPr lang="en-US" dirty="0">
                <a:latin typeface="OpenDyslexic" panose="00000500000000000000" pitchFamily="50" charset="0"/>
              </a:rPr>
              <a:t>Cambridge National Child Development</a:t>
            </a:r>
            <a:endParaRPr lang="en-GB" dirty="0">
              <a:latin typeface="OpenDyslexic" panose="00000500000000000000" pitchFamily="50" charset="0"/>
            </a:endParaRPr>
          </a:p>
        </p:txBody>
      </p:sp>
      <p:sp>
        <p:nvSpPr>
          <p:cNvPr id="3" name="Content Placeholder 2">
            <a:extLst>
              <a:ext uri="{FF2B5EF4-FFF2-40B4-BE49-F238E27FC236}">
                <a16:creationId xmlns:a16="http://schemas.microsoft.com/office/drawing/2014/main" id="{2E25F165-9F40-4491-9134-65D28543733A}"/>
              </a:ext>
            </a:extLst>
          </p:cNvPr>
          <p:cNvSpPr>
            <a:spLocks noGrp="1"/>
          </p:cNvSpPr>
          <p:nvPr>
            <p:ph idx="1"/>
          </p:nvPr>
        </p:nvSpPr>
        <p:spPr/>
        <p:txBody>
          <a:bodyPr/>
          <a:lstStyle/>
          <a:p>
            <a:r>
              <a:rPr lang="en-US" dirty="0">
                <a:latin typeface="OpenDyslexic" panose="00000500000000000000" pitchFamily="50" charset="0"/>
              </a:rPr>
              <a:t>Students have coursework tasks in Year 10 and Year 11.  The coursework is 50% of the overall grade. The exam board, OCR, sets the coursework tasks in June and the tasks must be completed by the following April.  </a:t>
            </a:r>
          </a:p>
          <a:p>
            <a:endParaRPr lang="en-US" dirty="0">
              <a:latin typeface="OpenDyslexic" panose="00000500000000000000" pitchFamily="50" charset="0"/>
            </a:endParaRPr>
          </a:p>
          <a:p>
            <a:r>
              <a:rPr lang="en-US" dirty="0">
                <a:latin typeface="OpenDyslexic" panose="00000500000000000000" pitchFamily="50" charset="0"/>
              </a:rPr>
              <a:t>Coursework completed in Year 10 is therefore started in June of Year 9 and will be handed in to exam board in April of Year 10.</a:t>
            </a:r>
          </a:p>
          <a:p>
            <a:pPr marL="0" indent="0">
              <a:buNone/>
            </a:pPr>
            <a:endParaRPr lang="en-GB" dirty="0"/>
          </a:p>
        </p:txBody>
      </p:sp>
    </p:spTree>
    <p:extLst>
      <p:ext uri="{BB962C8B-B14F-4D97-AF65-F5344CB8AC3E}">
        <p14:creationId xmlns:p14="http://schemas.microsoft.com/office/powerpoint/2010/main" val="1285691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E10C8-A826-4020-ACA1-0FA4EF6614F7}"/>
              </a:ext>
            </a:extLst>
          </p:cNvPr>
          <p:cNvSpPr>
            <a:spLocks noGrp="1"/>
          </p:cNvSpPr>
          <p:nvPr>
            <p:ph type="title"/>
          </p:nvPr>
        </p:nvSpPr>
        <p:spPr/>
        <p:txBody>
          <a:bodyPr/>
          <a:lstStyle/>
          <a:p>
            <a:r>
              <a:rPr lang="en-US" dirty="0">
                <a:latin typeface="OpenDyslexic" panose="00000500000000000000" pitchFamily="50" charset="0"/>
              </a:rPr>
              <a:t>GCSE PE</a:t>
            </a:r>
            <a:endParaRPr lang="en-GB" dirty="0">
              <a:latin typeface="OpenDyslexic" panose="00000500000000000000" pitchFamily="50" charset="0"/>
            </a:endParaRPr>
          </a:p>
        </p:txBody>
      </p:sp>
      <p:sp>
        <p:nvSpPr>
          <p:cNvPr id="3" name="Content Placeholder 2">
            <a:extLst>
              <a:ext uri="{FF2B5EF4-FFF2-40B4-BE49-F238E27FC236}">
                <a16:creationId xmlns:a16="http://schemas.microsoft.com/office/drawing/2014/main" id="{7AD201B5-EF44-41F3-8171-F2ACBE1AD5FA}"/>
              </a:ext>
            </a:extLst>
          </p:cNvPr>
          <p:cNvSpPr>
            <a:spLocks noGrp="1"/>
          </p:cNvSpPr>
          <p:nvPr>
            <p:ph idx="1"/>
          </p:nvPr>
        </p:nvSpPr>
        <p:spPr/>
        <p:txBody>
          <a:bodyPr>
            <a:normAutofit fontScale="62500" lnSpcReduction="20000"/>
          </a:bodyPr>
          <a:lstStyle/>
          <a:p>
            <a:pPr marL="0" indent="0" fontAlgn="base">
              <a:buNone/>
            </a:pPr>
            <a:endParaRPr lang="en-US" dirty="0"/>
          </a:p>
          <a:p>
            <a:pPr fontAlgn="base"/>
            <a:r>
              <a:rPr lang="en-US" dirty="0">
                <a:latin typeface="OpenDyslexic" panose="00000500000000000000" pitchFamily="50" charset="0"/>
              </a:rPr>
              <a:t>It has one written (typed) piece of coursework that is worth 10%.</a:t>
            </a:r>
          </a:p>
          <a:p>
            <a:pPr fontAlgn="base"/>
            <a:r>
              <a:rPr lang="en-US" dirty="0">
                <a:latin typeface="OpenDyslexic" panose="00000500000000000000" pitchFamily="50" charset="0"/>
              </a:rPr>
              <a:t>Year 11 students have completed this in terms of lesson time but catch up sessions are running on Wednesday's in T14 and the students who have attended so far have all been able to upgrade their work.</a:t>
            </a:r>
          </a:p>
          <a:p>
            <a:pPr fontAlgn="base"/>
            <a:r>
              <a:rPr lang="en-US" dirty="0">
                <a:latin typeface="OpenDyslexic" panose="00000500000000000000" pitchFamily="50" charset="0"/>
              </a:rPr>
              <a:t>Students also are assessed in practical coursework.  This will be assessed throughout the course but is moderated internally in February and external moderation will usually be in late April/early May.  Students need to offer an individual activity, a team activity and another which can be either individual or team.  Most students will be taking part in these activities regularly outside of lessons in clubs and teams in the evening or weekends.  We try and offer a range of lunch time and after school activities to support those who are not </a:t>
            </a:r>
            <a:r>
              <a:rPr lang="en-US" dirty="0" err="1">
                <a:latin typeface="OpenDyslexic" panose="00000500000000000000" pitchFamily="50" charset="0"/>
              </a:rPr>
              <a:t>practising</a:t>
            </a:r>
            <a:r>
              <a:rPr lang="en-US" dirty="0">
                <a:latin typeface="OpenDyslexic" panose="00000500000000000000" pitchFamily="50" charset="0"/>
              </a:rPr>
              <a:t> all three out of school.  We also have one practical lesson a week to support practical coursework.</a:t>
            </a:r>
          </a:p>
          <a:p>
            <a:pPr fontAlgn="base"/>
            <a:r>
              <a:rPr lang="en-US" dirty="0">
                <a:latin typeface="OpenDyslexic" panose="00000500000000000000" pitchFamily="50" charset="0"/>
              </a:rPr>
              <a:t>Top tips - attend the extra coursework catch up on Wednesdays, start making sure you are regularly doing your practical activities now - if you can join a club this usually pays dividends.  Your skills and fitness will not just improve - they need to be developed and </a:t>
            </a:r>
            <a:r>
              <a:rPr lang="en-US" dirty="0" err="1">
                <a:latin typeface="OpenDyslexic" panose="00000500000000000000" pitchFamily="50" charset="0"/>
              </a:rPr>
              <a:t>practised</a:t>
            </a:r>
            <a:r>
              <a:rPr lang="en-US" dirty="0">
                <a:latin typeface="OpenDyslexic" panose="00000500000000000000" pitchFamily="50" charset="0"/>
              </a:rPr>
              <a:t>.</a:t>
            </a:r>
            <a:br>
              <a:rPr lang="en-US" dirty="0">
                <a:latin typeface="OpenDyslexic" panose="00000500000000000000" pitchFamily="50" charset="0"/>
              </a:rPr>
            </a:br>
            <a:endParaRPr lang="en-GB" dirty="0">
              <a:latin typeface="OpenDyslexic" panose="00000500000000000000" pitchFamily="50" charset="0"/>
            </a:endParaRPr>
          </a:p>
        </p:txBody>
      </p:sp>
    </p:spTree>
    <p:extLst>
      <p:ext uri="{BB962C8B-B14F-4D97-AF65-F5344CB8AC3E}">
        <p14:creationId xmlns:p14="http://schemas.microsoft.com/office/powerpoint/2010/main" val="2722962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8E233-56D6-4ED1-9F88-E679A5C67796}"/>
              </a:ext>
            </a:extLst>
          </p:cNvPr>
          <p:cNvSpPr>
            <a:spLocks noGrp="1"/>
          </p:cNvSpPr>
          <p:nvPr>
            <p:ph type="title"/>
          </p:nvPr>
        </p:nvSpPr>
        <p:spPr/>
        <p:txBody>
          <a:bodyPr/>
          <a:lstStyle/>
          <a:p>
            <a:r>
              <a:rPr lang="en-US" dirty="0">
                <a:latin typeface="OpenDyslexic" panose="00000500000000000000" pitchFamily="50" charset="0"/>
              </a:rPr>
              <a:t>NCFE Health and Fitness</a:t>
            </a:r>
            <a:br>
              <a:rPr lang="en-US" dirty="0"/>
            </a:br>
            <a:endParaRPr lang="en-GB" dirty="0"/>
          </a:p>
        </p:txBody>
      </p:sp>
      <p:sp>
        <p:nvSpPr>
          <p:cNvPr id="3" name="Content Placeholder 2">
            <a:extLst>
              <a:ext uri="{FF2B5EF4-FFF2-40B4-BE49-F238E27FC236}">
                <a16:creationId xmlns:a16="http://schemas.microsoft.com/office/drawing/2014/main" id="{C41BC67F-080C-4EE4-9C21-E1F54BC89B4C}"/>
              </a:ext>
            </a:extLst>
          </p:cNvPr>
          <p:cNvSpPr>
            <a:spLocks noGrp="1"/>
          </p:cNvSpPr>
          <p:nvPr>
            <p:ph idx="1"/>
          </p:nvPr>
        </p:nvSpPr>
        <p:spPr/>
        <p:txBody>
          <a:bodyPr>
            <a:normAutofit fontScale="92500" lnSpcReduction="10000"/>
          </a:bodyPr>
          <a:lstStyle/>
          <a:p>
            <a:pPr marL="0" indent="0" fontAlgn="base">
              <a:buNone/>
            </a:pPr>
            <a:br>
              <a:rPr lang="en-US" dirty="0"/>
            </a:br>
            <a:endParaRPr lang="en-US" dirty="0"/>
          </a:p>
          <a:p>
            <a:pPr fontAlgn="base"/>
            <a:r>
              <a:rPr lang="en-US" dirty="0">
                <a:latin typeface="OpenDyslexic" panose="00000500000000000000" pitchFamily="50" charset="0"/>
              </a:rPr>
              <a:t>1 piece of written coursework, this has 6 sections. Students have done a practice piece of coursework in year 10 but the assessed piece will be started in November.  This piece of coursework is worth 60%. This work needs to be done in lessons, on the school computers. The deadline for this work will be the end of March.</a:t>
            </a:r>
          </a:p>
          <a:p>
            <a:pPr fontAlgn="base"/>
            <a:r>
              <a:rPr lang="en-US" dirty="0">
                <a:latin typeface="OpenDyslexic" panose="00000500000000000000" pitchFamily="50" charset="0"/>
              </a:rPr>
              <a:t>Top  tips - really make sure students use the time allocated straight away and </a:t>
            </a:r>
            <a:r>
              <a:rPr lang="en-US" dirty="0" err="1">
                <a:latin typeface="OpenDyslexic" panose="00000500000000000000" pitchFamily="50" charset="0"/>
              </a:rPr>
              <a:t>utilise</a:t>
            </a:r>
            <a:r>
              <a:rPr lang="en-US" dirty="0">
                <a:latin typeface="OpenDyslexic" panose="00000500000000000000" pitchFamily="50" charset="0"/>
              </a:rPr>
              <a:t> staff support/ask questions etc.</a:t>
            </a:r>
          </a:p>
          <a:p>
            <a:endParaRPr lang="en-GB" dirty="0"/>
          </a:p>
        </p:txBody>
      </p:sp>
    </p:spTree>
    <p:extLst>
      <p:ext uri="{BB962C8B-B14F-4D97-AF65-F5344CB8AC3E}">
        <p14:creationId xmlns:p14="http://schemas.microsoft.com/office/powerpoint/2010/main" val="1554047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CCCF4-2903-406C-9569-582C4C2B5CCC}"/>
              </a:ext>
            </a:extLst>
          </p:cNvPr>
          <p:cNvSpPr>
            <a:spLocks noGrp="1"/>
          </p:cNvSpPr>
          <p:nvPr>
            <p:ph type="title"/>
          </p:nvPr>
        </p:nvSpPr>
        <p:spPr/>
        <p:txBody>
          <a:bodyPr/>
          <a:lstStyle/>
          <a:p>
            <a:r>
              <a:rPr lang="en-US" dirty="0">
                <a:latin typeface="OpenDyslexic" panose="00000500000000000000" pitchFamily="50" charset="0"/>
              </a:rPr>
              <a:t>Food and Nutrition</a:t>
            </a:r>
            <a:r>
              <a:rPr lang="en-US" dirty="0"/>
              <a:t>	</a:t>
            </a:r>
            <a:endParaRPr lang="en-GB" dirty="0"/>
          </a:p>
        </p:txBody>
      </p:sp>
      <p:sp>
        <p:nvSpPr>
          <p:cNvPr id="3" name="Content Placeholder 2">
            <a:extLst>
              <a:ext uri="{FF2B5EF4-FFF2-40B4-BE49-F238E27FC236}">
                <a16:creationId xmlns:a16="http://schemas.microsoft.com/office/drawing/2014/main" id="{BE35DFE4-40D9-43DE-9512-0BB8E4DCEABB}"/>
              </a:ext>
            </a:extLst>
          </p:cNvPr>
          <p:cNvSpPr>
            <a:spLocks noGrp="1"/>
          </p:cNvSpPr>
          <p:nvPr>
            <p:ph idx="1"/>
          </p:nvPr>
        </p:nvSpPr>
        <p:spPr/>
        <p:txBody>
          <a:bodyPr>
            <a:normAutofit lnSpcReduction="10000"/>
          </a:bodyPr>
          <a:lstStyle/>
          <a:p>
            <a:r>
              <a:rPr lang="en-US" dirty="0">
                <a:latin typeface="OpenDyslexic" panose="00000500000000000000" pitchFamily="50" charset="0"/>
              </a:rPr>
              <a:t>NEA 1 – 15% Completed in first term of year 11. Exam board set a science type experiment such as testing the right sugar to be used in biscuits, students need to investigate the function of the ingredient and then complete a range of experiments using different options. </a:t>
            </a:r>
          </a:p>
          <a:p>
            <a:endParaRPr lang="en-US" dirty="0">
              <a:latin typeface="OpenDyslexic" panose="00000500000000000000" pitchFamily="50" charset="0"/>
            </a:endParaRPr>
          </a:p>
          <a:p>
            <a:r>
              <a:rPr lang="en-US" dirty="0">
                <a:latin typeface="OpenDyslexic" panose="00000500000000000000" pitchFamily="50" charset="0"/>
              </a:rPr>
              <a:t>NEA 2 -35% Completed Jan-March Year 11. Exam Board set a theme and then students have to investigate and research and complete a three course meal. </a:t>
            </a:r>
            <a:endParaRPr lang="en-GB" dirty="0">
              <a:latin typeface="OpenDyslexic" panose="00000500000000000000" pitchFamily="50" charset="0"/>
            </a:endParaRPr>
          </a:p>
        </p:txBody>
      </p:sp>
    </p:spTree>
    <p:extLst>
      <p:ext uri="{BB962C8B-B14F-4D97-AF65-F5344CB8AC3E}">
        <p14:creationId xmlns:p14="http://schemas.microsoft.com/office/powerpoint/2010/main" val="4278311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ABB1F-B634-4159-B957-C10FFF610F17}"/>
              </a:ext>
            </a:extLst>
          </p:cNvPr>
          <p:cNvSpPr>
            <a:spLocks noGrp="1"/>
          </p:cNvSpPr>
          <p:nvPr>
            <p:ph type="title"/>
          </p:nvPr>
        </p:nvSpPr>
        <p:spPr/>
        <p:txBody>
          <a:bodyPr/>
          <a:lstStyle/>
          <a:p>
            <a:r>
              <a:rPr lang="en-US" dirty="0">
                <a:latin typeface="OpenDyslexic" panose="00000500000000000000" pitchFamily="50" charset="0"/>
              </a:rPr>
              <a:t>Timber</a:t>
            </a:r>
            <a:r>
              <a:rPr lang="en-US" dirty="0"/>
              <a:t>	</a:t>
            </a:r>
            <a:endParaRPr lang="en-GB" dirty="0"/>
          </a:p>
        </p:txBody>
      </p:sp>
      <p:sp>
        <p:nvSpPr>
          <p:cNvPr id="3" name="Content Placeholder 2">
            <a:extLst>
              <a:ext uri="{FF2B5EF4-FFF2-40B4-BE49-F238E27FC236}">
                <a16:creationId xmlns:a16="http://schemas.microsoft.com/office/drawing/2014/main" id="{CAD9C9BD-ED9C-4650-8591-7B3B802A3AAF}"/>
              </a:ext>
            </a:extLst>
          </p:cNvPr>
          <p:cNvSpPr>
            <a:spLocks noGrp="1"/>
          </p:cNvSpPr>
          <p:nvPr>
            <p:ph idx="1"/>
          </p:nvPr>
        </p:nvSpPr>
        <p:spPr/>
        <p:txBody>
          <a:bodyPr/>
          <a:lstStyle/>
          <a:p>
            <a:r>
              <a:rPr lang="en-US" dirty="0">
                <a:latin typeface="OpenDyslexic" panose="00000500000000000000" pitchFamily="50" charset="0"/>
              </a:rPr>
              <a:t>NEA – 50% of final Grade</a:t>
            </a:r>
          </a:p>
          <a:p>
            <a:r>
              <a:rPr lang="en-US" dirty="0">
                <a:latin typeface="OpenDyslexic" panose="00000500000000000000" pitchFamily="50" charset="0"/>
              </a:rPr>
              <a:t>Started in June of Year 10 and runs </a:t>
            </a:r>
            <a:r>
              <a:rPr lang="en-US" dirty="0" err="1">
                <a:latin typeface="OpenDyslexic" panose="00000500000000000000" pitchFamily="50" charset="0"/>
              </a:rPr>
              <a:t>til</a:t>
            </a:r>
            <a:r>
              <a:rPr lang="en-US" dirty="0">
                <a:latin typeface="OpenDyslexic" panose="00000500000000000000" pitchFamily="50" charset="0"/>
              </a:rPr>
              <a:t> Feb of Year 11. The board set a problem/Task and students complete research into this. This research enables them to identify a solution to the problem, choose a client to make for and then design, evaluate, create a prototype then final product. Once they have completed this they will have to evaluate the outcome. </a:t>
            </a:r>
            <a:endParaRPr lang="en-GB" dirty="0">
              <a:latin typeface="OpenDyslexic" panose="00000500000000000000" pitchFamily="50" charset="0"/>
            </a:endParaRPr>
          </a:p>
        </p:txBody>
      </p:sp>
    </p:spTree>
    <p:extLst>
      <p:ext uri="{BB962C8B-B14F-4D97-AF65-F5344CB8AC3E}">
        <p14:creationId xmlns:p14="http://schemas.microsoft.com/office/powerpoint/2010/main" val="1893619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3594D-CB8E-449D-8972-0AC1C627C981}"/>
              </a:ext>
            </a:extLst>
          </p:cNvPr>
          <p:cNvSpPr>
            <a:spLocks noGrp="1"/>
          </p:cNvSpPr>
          <p:nvPr>
            <p:ph type="title"/>
          </p:nvPr>
        </p:nvSpPr>
        <p:spPr/>
        <p:txBody>
          <a:bodyPr/>
          <a:lstStyle/>
          <a:p>
            <a:r>
              <a:rPr lang="en-US" dirty="0">
                <a:latin typeface="OpenDyslexic" panose="00000500000000000000" pitchFamily="50" charset="0"/>
              </a:rPr>
              <a:t>Music</a:t>
            </a:r>
            <a:endParaRPr lang="en-GB" dirty="0">
              <a:latin typeface="OpenDyslexic" panose="00000500000000000000" pitchFamily="50" charset="0"/>
            </a:endParaRPr>
          </a:p>
        </p:txBody>
      </p:sp>
      <p:sp>
        <p:nvSpPr>
          <p:cNvPr id="3" name="Content Placeholder 2">
            <a:extLst>
              <a:ext uri="{FF2B5EF4-FFF2-40B4-BE49-F238E27FC236}">
                <a16:creationId xmlns:a16="http://schemas.microsoft.com/office/drawing/2014/main" id="{27C82BE5-CBD4-4144-9AA7-82B7D743F31A}"/>
              </a:ext>
            </a:extLst>
          </p:cNvPr>
          <p:cNvSpPr>
            <a:spLocks noGrp="1"/>
          </p:cNvSpPr>
          <p:nvPr>
            <p:ph idx="1"/>
          </p:nvPr>
        </p:nvSpPr>
        <p:spPr>
          <a:xfrm>
            <a:off x="838200" y="1375794"/>
            <a:ext cx="10515600" cy="5117081"/>
          </a:xfrm>
        </p:spPr>
        <p:txBody>
          <a:bodyPr>
            <a:normAutofit fontScale="47500" lnSpcReduction="20000"/>
          </a:bodyPr>
          <a:lstStyle/>
          <a:p>
            <a:pPr fontAlgn="base"/>
            <a:r>
              <a:rPr lang="en-US" dirty="0">
                <a:latin typeface="OpenDyslexic" panose="00000500000000000000" pitchFamily="50" charset="0"/>
              </a:rPr>
              <a:t>GCSE Music has two portfolios that are initially internally marked, then a sample is externally moderated by examiners.  This means that external examiners can overrule our moderated grades if they disagree with them.</a:t>
            </a:r>
          </a:p>
          <a:p>
            <a:pPr fontAlgn="base"/>
            <a:r>
              <a:rPr lang="en-US" b="1" dirty="0">
                <a:latin typeface="OpenDyslexic" panose="00000500000000000000" pitchFamily="50" charset="0"/>
              </a:rPr>
              <a:t>Component 2 (30% of final GCSE grade) - Integrated Portfolio</a:t>
            </a:r>
            <a:endParaRPr lang="en-US" dirty="0">
              <a:latin typeface="OpenDyslexic" panose="00000500000000000000" pitchFamily="50" charset="0"/>
            </a:endParaRPr>
          </a:p>
          <a:p>
            <a:pPr fontAlgn="base"/>
            <a:r>
              <a:rPr lang="en-US" dirty="0">
                <a:latin typeface="OpenDyslexic" panose="00000500000000000000" pitchFamily="50" charset="0"/>
              </a:rPr>
              <a:t>Solo performance on candidate's chosen instrument.</a:t>
            </a:r>
          </a:p>
          <a:p>
            <a:pPr fontAlgn="base"/>
            <a:r>
              <a:rPr lang="en-US" dirty="0">
                <a:latin typeface="OpenDyslexic" panose="00000500000000000000" pitchFamily="50" charset="0"/>
              </a:rPr>
              <a:t>Composition to a brief set by the candidate (we call it "free" composition).</a:t>
            </a:r>
            <a:br>
              <a:rPr lang="en-US" dirty="0">
                <a:latin typeface="OpenDyslexic" panose="00000500000000000000" pitchFamily="50" charset="0"/>
              </a:rPr>
            </a:br>
            <a:endParaRPr lang="en-US" dirty="0">
              <a:latin typeface="OpenDyslexic" panose="00000500000000000000" pitchFamily="50" charset="0"/>
            </a:endParaRPr>
          </a:p>
          <a:p>
            <a:pPr fontAlgn="base"/>
            <a:r>
              <a:rPr lang="en-US" b="1" dirty="0">
                <a:latin typeface="OpenDyslexic" panose="00000500000000000000" pitchFamily="50" charset="0"/>
              </a:rPr>
              <a:t>Component 4 (30% of final GCSE grade) - Practical Component</a:t>
            </a:r>
            <a:endParaRPr lang="en-US" dirty="0">
              <a:latin typeface="OpenDyslexic" panose="00000500000000000000" pitchFamily="50" charset="0"/>
            </a:endParaRPr>
          </a:p>
          <a:p>
            <a:pPr fontAlgn="base"/>
            <a:r>
              <a:rPr lang="en-US" dirty="0">
                <a:latin typeface="OpenDyslexic" panose="00000500000000000000" pitchFamily="50" charset="0"/>
              </a:rPr>
              <a:t>Ensemble performance on candidate's chosen instrument.</a:t>
            </a:r>
          </a:p>
          <a:p>
            <a:pPr fontAlgn="base"/>
            <a:r>
              <a:rPr lang="en-US" dirty="0">
                <a:latin typeface="OpenDyslexic" panose="00000500000000000000" pitchFamily="50" charset="0"/>
              </a:rPr>
              <a:t>Composition to a brief, chosen from a selection provided by OCR.</a:t>
            </a:r>
          </a:p>
          <a:p>
            <a:pPr fontAlgn="base"/>
            <a:r>
              <a:rPr lang="en-US" dirty="0">
                <a:latin typeface="OpenDyslexic" panose="00000500000000000000" pitchFamily="50" charset="0"/>
              </a:rPr>
              <a:t>Pupils work on the "free" composition for Component 2 in </a:t>
            </a:r>
            <a:r>
              <a:rPr lang="en-US" dirty="0" err="1">
                <a:latin typeface="OpenDyslexic" panose="00000500000000000000" pitchFamily="50" charset="0"/>
              </a:rPr>
              <a:t>Yr</a:t>
            </a:r>
            <a:r>
              <a:rPr lang="en-US" dirty="0">
                <a:latin typeface="OpenDyslexic" panose="00000500000000000000" pitchFamily="50" charset="0"/>
              </a:rPr>
              <a:t> 10 and get it as close to being finished off at that stage as possible.  </a:t>
            </a:r>
            <a:r>
              <a:rPr lang="en-US" b="1" u="sng" dirty="0">
                <a:latin typeface="OpenDyslexic" panose="00000500000000000000" pitchFamily="50" charset="0"/>
              </a:rPr>
              <a:t>This is the only piece of submitted NEA they can work on in </a:t>
            </a:r>
            <a:r>
              <a:rPr lang="en-US" b="1" u="sng" dirty="0" err="1">
                <a:latin typeface="OpenDyslexic" panose="00000500000000000000" pitchFamily="50" charset="0"/>
              </a:rPr>
              <a:t>Yr</a:t>
            </a:r>
            <a:r>
              <a:rPr lang="en-US" b="1" u="sng" dirty="0">
                <a:latin typeface="OpenDyslexic" panose="00000500000000000000" pitchFamily="50" charset="0"/>
              </a:rPr>
              <a:t> 10 - everything else must be completed in </a:t>
            </a:r>
            <a:r>
              <a:rPr lang="en-US" b="1" u="sng" dirty="0" err="1">
                <a:latin typeface="OpenDyslexic" panose="00000500000000000000" pitchFamily="50" charset="0"/>
              </a:rPr>
              <a:t>Yr</a:t>
            </a:r>
            <a:r>
              <a:rPr lang="en-US" b="1" u="sng" dirty="0">
                <a:latin typeface="OpenDyslexic" panose="00000500000000000000" pitchFamily="50" charset="0"/>
              </a:rPr>
              <a:t> 11.</a:t>
            </a:r>
            <a:r>
              <a:rPr lang="en-US" dirty="0">
                <a:latin typeface="OpenDyslexic" panose="00000500000000000000" pitchFamily="50" charset="0"/>
              </a:rPr>
              <a:t>  Both performances and compositions can be upgraded as many times as candidates wish to enable them to produce the best work they are capable of.  However, work for all components music be completed by February half term of </a:t>
            </a:r>
            <a:r>
              <a:rPr lang="en-US" dirty="0" err="1">
                <a:latin typeface="OpenDyslexic" panose="00000500000000000000" pitchFamily="50" charset="0"/>
              </a:rPr>
              <a:t>Yr</a:t>
            </a:r>
            <a:r>
              <a:rPr lang="en-US" dirty="0">
                <a:latin typeface="OpenDyslexic" panose="00000500000000000000" pitchFamily="50" charset="0"/>
              </a:rPr>
              <a:t> 11.</a:t>
            </a:r>
          </a:p>
          <a:p>
            <a:pPr marL="0" indent="0" fontAlgn="base">
              <a:buNone/>
            </a:pPr>
            <a:endParaRPr lang="en-US" dirty="0">
              <a:latin typeface="OpenDyslexic" panose="00000500000000000000" pitchFamily="50" charset="0"/>
            </a:endParaRPr>
          </a:p>
          <a:p>
            <a:pPr fontAlgn="base"/>
            <a:r>
              <a:rPr lang="en-US" dirty="0">
                <a:latin typeface="OpenDyslexic" panose="00000500000000000000" pitchFamily="50" charset="0"/>
              </a:rPr>
              <a:t>Top Tips:</a:t>
            </a:r>
          </a:p>
          <a:p>
            <a:pPr fontAlgn="base"/>
            <a:r>
              <a:rPr lang="en-US" dirty="0">
                <a:latin typeface="OpenDyslexic" panose="00000500000000000000" pitchFamily="50" charset="0"/>
              </a:rPr>
              <a:t>Regular practice on your chosen instrument is essential.  Muscle memory will not kick in if you leave it all until the last minute.  A small amount of practice every day is better that a big chunk all in one go.</a:t>
            </a:r>
          </a:p>
          <a:p>
            <a:pPr fontAlgn="base"/>
            <a:r>
              <a:rPr lang="en-US" dirty="0">
                <a:latin typeface="OpenDyslexic" panose="00000500000000000000" pitchFamily="50" charset="0"/>
              </a:rPr>
              <a:t>Make use of the Music Department facilities as much as possible - the computers in M3 are available for GCSE students every day at lunch time and after school.</a:t>
            </a:r>
          </a:p>
          <a:p>
            <a:pPr fontAlgn="base"/>
            <a:r>
              <a:rPr lang="en-US" dirty="0">
                <a:latin typeface="OpenDyslexic" panose="00000500000000000000" pitchFamily="50" charset="0"/>
              </a:rPr>
              <a:t>Listen to a wide range of music, including examples from your specified Areas of Study (The concerto Through Time, Rhythms of the World, Conventions of Pop, Film Music).  You are not expected to like everything you listen to, but it will help to develop your aural recognition (listening skills).</a:t>
            </a:r>
          </a:p>
          <a:p>
            <a:endParaRPr lang="en-GB" dirty="0"/>
          </a:p>
        </p:txBody>
      </p:sp>
    </p:spTree>
    <p:extLst>
      <p:ext uri="{BB962C8B-B14F-4D97-AF65-F5344CB8AC3E}">
        <p14:creationId xmlns:p14="http://schemas.microsoft.com/office/powerpoint/2010/main" val="3157418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35A32-6E8B-4DBD-8E52-423E770601F9}"/>
              </a:ext>
            </a:extLst>
          </p:cNvPr>
          <p:cNvSpPr>
            <a:spLocks noGrp="1"/>
          </p:cNvSpPr>
          <p:nvPr>
            <p:ph type="title"/>
          </p:nvPr>
        </p:nvSpPr>
        <p:spPr/>
        <p:txBody>
          <a:bodyPr/>
          <a:lstStyle/>
          <a:p>
            <a:r>
              <a:rPr lang="en-US" dirty="0">
                <a:latin typeface="OpenDyslexic" panose="00000500000000000000" pitchFamily="50" charset="0"/>
              </a:rPr>
              <a:t>Cambridge National IMEDIA</a:t>
            </a:r>
            <a:endParaRPr lang="en-GB" dirty="0">
              <a:latin typeface="OpenDyslexic" panose="00000500000000000000" pitchFamily="50" charset="0"/>
            </a:endParaRPr>
          </a:p>
        </p:txBody>
      </p:sp>
      <p:pic>
        <p:nvPicPr>
          <p:cNvPr id="1026" name="Picture 2" descr="https://attachments.office.net/owa/JHastings%40littleheath.org.uk/service.svc/s/GetAttachmentThumbnail?id=AAMkADdhMDIyZjBkLTcxZjctNDI1MS05NTdkLTM5OGEzZWNjMDJmNABGAAAAAABMLBrP%2FHA4Trjbk6mo67SBBwCt7kns0QRLTrcdRYiz%2F0smAAAAAAEMAACt7kns0QRLTrcdRYiz%2F0smAATAD36SAAABEgAQAHL5sMfm0jBCmq0oAffyL4k%3D&amp;thumbnailType=2&amp;token=eyJhbGciOiJSUzI1NiIsImtpZCI6IjczRkI5QkJFRjYzNjc4RDRGN0U4NEI0NDBCQUJCMTJBMzM5RDlGOTgiLCJ0eXAiOiJKV1QiLCJ4NXQiOiJjX3VidnZZMmVOVDM2RXRFQzZ1eEtqT2RuNWcifQ.eyJvcmlnaW4iOiJodHRwczovL291dGxvb2sub2ZmaWNlLmNvbSIsInVjIjoiZjBhMDVmZDI2MTk2NGQ4OTg1ZjgyN2MzZDJiMGI2ZjciLCJzaWduaW5fc3RhdGUiOiJbXCJrbXNpXCJdIiwidmVyIjoiRXhjaGFuZ2UuQ2FsbGJhY2suVjEiLCJhcHBjdHhzZW5kZXIiOiJPd2FEb3dubG9hZEA3YWUwMDNiMi02NWY2LTRlYTgtOGE1NC02OWQ1NGM0YjMwM2MiLCJpc3NyaW5nIjoiV1ciLCJhcHBjdHgiOiJ7XCJtc2V4Y2hwcm90XCI6XCJvd2FcIixcInB1aWRcIjpcIjExNTM5NzcwMjU3OTY1ODc1MjBcIixcInNjb3BlXCI6XCJPd2FEb3dubG9hZFwiLFwib2lkXCI6XCI1NWJjOTdlYy0xNzM5LTRjYzAtYWRiZC1jZWY3NzhkZDEwMzVcIixcInByaW1hcnlzaWRcIjpcIlMtMS01LTIxLTMxNjE2MTA1NzQtMTg1ODQxMDYxOS0zOTM0ODc1Mi04MDczNjA2XCJ9IiwibmJmIjoxNjk1NzE3Mzc3LCJleHAiOjE2OTU3MTc5NzcsImlzcyI6IjAwMDAwMDAyLTAwMDAtMGZmMS1jZTAwLTAwMDAwMDAwMDAwMEA3YWUwMDNiMi02NWY2LTRlYTgtOGE1NC02OWQ1NGM0YjMwM2MiLCJhdWQiOiIwMDAwMDAwMi0wMDAwLTBmZjEtY2UwMC0wMDAwMDAwMDAwMDAvYXR0YWNobWVudHMub2ZmaWNlLm5ldEA3YWUwMDNiMi02NWY2LTRlYTgtOGE1NC02OWQ1NGM0YjMwM2MiLCJoYXBwIjoib3dhIn0.JEM7SVIV5AwYUvT2qPOvhb9nmyDXcdPXpcQybgafu3PgFCEiS5CDuGnVBsEv3meD0DgT9wLmRiCwiJYwfULQP09i6yQBkqO7S6xRfjZHj9oMjvIC0RPQ2DTpNDkKE5KC34-vD4M2EL0jBZiwYf7yI-fxU0Wmudti340w4gujIG-QFhp94zP-etg3oM2O6YBivTrV09wZGahnewrAhZXSFNT_QLr4cbVdcFcYZ5HprKx8NIxvka3mBvDlwKCg5ihpv3NEJ8tGViYV_q7rjv-t7xhp8wcNdZeaV_3wUnWyjic2p-iWJXx8NzxtVKM9tevnbQDgZQvtrU3VMx9xXs8NXQ&amp;X-OWA-CANARY=3eMFnAwDLUK9KHRZvxZzhnCP5wFsvtsYaC0lGlnWjzEukTBsERbOQQ0z8V_04qSfCyENz8mp6sw.&amp;owa=outlook.office.com&amp;scriptVer=20230915006.14&amp;animation=true">
            <a:extLst>
              <a:ext uri="{FF2B5EF4-FFF2-40B4-BE49-F238E27FC236}">
                <a16:creationId xmlns:a16="http://schemas.microsoft.com/office/drawing/2014/main" id="{2E99B206-0053-417E-A917-FB369504EA8E}"/>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9957"/>
          <a:stretch/>
        </p:blipFill>
        <p:spPr bwMode="auto">
          <a:xfrm>
            <a:off x="840851" y="1541539"/>
            <a:ext cx="4272687" cy="435133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6917C6C-9740-463E-8FA3-2B43076D0E8B}"/>
              </a:ext>
            </a:extLst>
          </p:cNvPr>
          <p:cNvSpPr txBox="1"/>
          <p:nvPr/>
        </p:nvSpPr>
        <p:spPr>
          <a:xfrm>
            <a:off x="6098961" y="1491764"/>
            <a:ext cx="4660777" cy="2031325"/>
          </a:xfrm>
          <a:prstGeom prst="rect">
            <a:avLst/>
          </a:prstGeom>
          <a:noFill/>
        </p:spPr>
        <p:txBody>
          <a:bodyPr wrap="square" rtlCol="0">
            <a:spAutoFit/>
          </a:bodyPr>
          <a:lstStyle/>
          <a:p>
            <a:r>
              <a:rPr lang="en-US" dirty="0">
                <a:latin typeface="OpenDyslexic" panose="00000500000000000000" pitchFamily="50" charset="0"/>
              </a:rPr>
              <a:t>The Graphic coursework is done at the end of Y9/start of Y10 and is worth 25%.</a:t>
            </a:r>
          </a:p>
          <a:p>
            <a:r>
              <a:rPr lang="en-US" dirty="0">
                <a:latin typeface="OpenDyslexic" panose="00000500000000000000" pitchFamily="50" charset="0"/>
              </a:rPr>
              <a:t>Students have to plan and create a graphic from a specification given by the exam board.  Students have a practice task for this in Y9.</a:t>
            </a:r>
            <a:endParaRPr lang="en-GB" dirty="0">
              <a:latin typeface="OpenDyslexic" panose="00000500000000000000" pitchFamily="50" charset="0"/>
            </a:endParaRPr>
          </a:p>
        </p:txBody>
      </p:sp>
      <p:sp>
        <p:nvSpPr>
          <p:cNvPr id="5" name="TextBox 4">
            <a:extLst>
              <a:ext uri="{FF2B5EF4-FFF2-40B4-BE49-F238E27FC236}">
                <a16:creationId xmlns:a16="http://schemas.microsoft.com/office/drawing/2014/main" id="{F9F0505B-09FA-4FF0-8A29-F708E97810F3}"/>
              </a:ext>
            </a:extLst>
          </p:cNvPr>
          <p:cNvSpPr txBox="1"/>
          <p:nvPr/>
        </p:nvSpPr>
        <p:spPr>
          <a:xfrm>
            <a:off x="6047174" y="4209810"/>
            <a:ext cx="4660777" cy="2031325"/>
          </a:xfrm>
          <a:prstGeom prst="rect">
            <a:avLst/>
          </a:prstGeom>
          <a:noFill/>
        </p:spPr>
        <p:txBody>
          <a:bodyPr wrap="square" rtlCol="0">
            <a:spAutoFit/>
          </a:bodyPr>
          <a:lstStyle/>
          <a:p>
            <a:r>
              <a:rPr lang="en-US" dirty="0">
                <a:latin typeface="OpenDyslexic" panose="00000500000000000000" pitchFamily="50" charset="0"/>
              </a:rPr>
              <a:t>The Comic coursework is done at the end of start of Y11 and is worth 35%.</a:t>
            </a:r>
          </a:p>
          <a:p>
            <a:r>
              <a:rPr lang="en-US" dirty="0">
                <a:latin typeface="OpenDyslexic" panose="00000500000000000000" pitchFamily="50" charset="0"/>
              </a:rPr>
              <a:t>Students have to plan and create a comic from a specification given by the exam board.  Students have a practice task for this in Y10.</a:t>
            </a:r>
            <a:endParaRPr lang="en-GB" dirty="0">
              <a:latin typeface="OpenDyslexic" panose="00000500000000000000" pitchFamily="50" charset="0"/>
            </a:endParaRPr>
          </a:p>
        </p:txBody>
      </p:sp>
    </p:spTree>
    <p:extLst>
      <p:ext uri="{BB962C8B-B14F-4D97-AF65-F5344CB8AC3E}">
        <p14:creationId xmlns:p14="http://schemas.microsoft.com/office/powerpoint/2010/main" val="3763139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61D19-1042-4107-8EF5-D3D8A69777B7}"/>
              </a:ext>
            </a:extLst>
          </p:cNvPr>
          <p:cNvSpPr>
            <a:spLocks noGrp="1"/>
          </p:cNvSpPr>
          <p:nvPr>
            <p:ph type="title"/>
          </p:nvPr>
        </p:nvSpPr>
        <p:spPr/>
        <p:txBody>
          <a:bodyPr/>
          <a:lstStyle/>
          <a:p>
            <a:r>
              <a:rPr lang="en-US" dirty="0">
                <a:latin typeface="OpenDyslexic" panose="00000500000000000000" pitchFamily="50" charset="0"/>
              </a:rPr>
              <a:t>Art and Art Textiles</a:t>
            </a:r>
            <a:br>
              <a:rPr lang="en-US" dirty="0">
                <a:latin typeface="OpenDyslexic" panose="00000500000000000000" pitchFamily="50" charset="0"/>
              </a:rPr>
            </a:br>
            <a:endParaRPr lang="en-GB" dirty="0">
              <a:latin typeface="OpenDyslexic" panose="00000500000000000000" pitchFamily="50" charset="0"/>
            </a:endParaRPr>
          </a:p>
        </p:txBody>
      </p:sp>
      <p:sp>
        <p:nvSpPr>
          <p:cNvPr id="3" name="Content Placeholder 2">
            <a:extLst>
              <a:ext uri="{FF2B5EF4-FFF2-40B4-BE49-F238E27FC236}">
                <a16:creationId xmlns:a16="http://schemas.microsoft.com/office/drawing/2014/main" id="{A2675357-3A42-418E-B4BF-AA454E9A21A3}"/>
              </a:ext>
            </a:extLst>
          </p:cNvPr>
          <p:cNvSpPr>
            <a:spLocks noGrp="1"/>
          </p:cNvSpPr>
          <p:nvPr>
            <p:ph idx="1"/>
          </p:nvPr>
        </p:nvSpPr>
        <p:spPr/>
        <p:txBody>
          <a:bodyPr>
            <a:normAutofit fontScale="62500" lnSpcReduction="20000"/>
          </a:bodyPr>
          <a:lstStyle/>
          <a:p>
            <a:pPr fontAlgn="base"/>
            <a:r>
              <a:rPr lang="en-US" dirty="0">
                <a:latin typeface="OpenDyslexic" panose="00000500000000000000" pitchFamily="50" charset="0"/>
              </a:rPr>
              <a:t>CWK for GCSE runs for the majority of Year 10 and 11 and ends on Jan 1</a:t>
            </a:r>
            <a:r>
              <a:rPr lang="en-US" baseline="30000" dirty="0">
                <a:latin typeface="OpenDyslexic" panose="00000500000000000000" pitchFamily="50" charset="0"/>
              </a:rPr>
              <a:t>st</a:t>
            </a:r>
            <a:r>
              <a:rPr lang="en-US" dirty="0">
                <a:latin typeface="OpenDyslexic" panose="00000500000000000000" pitchFamily="50" charset="0"/>
              </a:rPr>
              <a:t> in Year 11. Year 9 is used for experimenting and developing skills.</a:t>
            </a:r>
          </a:p>
          <a:p>
            <a:pPr fontAlgn="base"/>
            <a:r>
              <a:rPr lang="en-US" dirty="0">
                <a:latin typeface="OpenDyslexic" panose="00000500000000000000" pitchFamily="50" charset="0"/>
              </a:rPr>
              <a:t>Students complete two extended practical investigation projects, the first one in Year 10 is called 'Thematic Project' ( based on a range of themes -landscapes, still life, portraits </a:t>
            </a:r>
            <a:r>
              <a:rPr lang="en-US" dirty="0" err="1">
                <a:latin typeface="OpenDyslexic" panose="00000500000000000000" pitchFamily="50" charset="0"/>
              </a:rPr>
              <a:t>etc</a:t>
            </a:r>
            <a:r>
              <a:rPr lang="en-US" dirty="0">
                <a:latin typeface="OpenDyslexic" panose="00000500000000000000" pitchFamily="50" charset="0"/>
              </a:rPr>
              <a:t>) and the second is the Final Major Project , which is more in-depth. </a:t>
            </a:r>
          </a:p>
          <a:p>
            <a:pPr fontAlgn="base"/>
            <a:r>
              <a:rPr lang="en-US" dirty="0">
                <a:latin typeface="OpenDyslexic" panose="00000500000000000000" pitchFamily="50" charset="0"/>
              </a:rPr>
              <a:t>Each project covers the 4 Assessment Objectives. The final project ends with a two-day, ten hour PPE in December</a:t>
            </a:r>
          </a:p>
          <a:p>
            <a:pPr fontAlgn="base"/>
            <a:r>
              <a:rPr lang="en-US" dirty="0">
                <a:latin typeface="OpenDyslexic" panose="00000500000000000000" pitchFamily="50" charset="0"/>
              </a:rPr>
              <a:t>There are a Maximum of 96 points for each unit. </a:t>
            </a:r>
          </a:p>
          <a:p>
            <a:pPr fontAlgn="base"/>
            <a:r>
              <a:rPr lang="en-US" dirty="0">
                <a:latin typeface="OpenDyslexic" panose="00000500000000000000" pitchFamily="50" charset="0"/>
              </a:rPr>
              <a:t>At the end of the course they are re-marked holistically and this score equals 60% of the total grade. </a:t>
            </a:r>
          </a:p>
          <a:p>
            <a:pPr marL="0" indent="0" fontAlgn="base">
              <a:buNone/>
            </a:pPr>
            <a:endParaRPr lang="en-US" dirty="0">
              <a:latin typeface="OpenDyslexic" panose="00000500000000000000" pitchFamily="50" charset="0"/>
            </a:endParaRPr>
          </a:p>
          <a:p>
            <a:pPr fontAlgn="base"/>
            <a:r>
              <a:rPr lang="en-US" dirty="0">
                <a:latin typeface="OpenDyslexic" panose="00000500000000000000" pitchFamily="50" charset="0"/>
              </a:rPr>
              <a:t>Top tips, keep up to date with the deadlines so the work does not build up and become stressful! </a:t>
            </a:r>
          </a:p>
          <a:p>
            <a:pPr marL="0" indent="0">
              <a:buNone/>
            </a:pPr>
            <a:br>
              <a:rPr lang="en-US" dirty="0">
                <a:latin typeface="OpenDyslexic" panose="00000500000000000000" pitchFamily="50" charset="0"/>
              </a:rPr>
            </a:br>
            <a:endParaRPr lang="en-GB" dirty="0">
              <a:latin typeface="OpenDyslexic" panose="00000500000000000000" pitchFamily="50" charset="0"/>
            </a:endParaRPr>
          </a:p>
        </p:txBody>
      </p:sp>
    </p:spTree>
    <p:extLst>
      <p:ext uri="{BB962C8B-B14F-4D97-AF65-F5344CB8AC3E}">
        <p14:creationId xmlns:p14="http://schemas.microsoft.com/office/powerpoint/2010/main" val="3863695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CC118-DA07-4824-86CB-F5DDDEA95061}"/>
              </a:ext>
            </a:extLst>
          </p:cNvPr>
          <p:cNvSpPr>
            <a:spLocks noGrp="1"/>
          </p:cNvSpPr>
          <p:nvPr>
            <p:ph type="title"/>
          </p:nvPr>
        </p:nvSpPr>
        <p:spPr/>
        <p:txBody>
          <a:bodyPr/>
          <a:lstStyle/>
          <a:p>
            <a:r>
              <a:rPr lang="en-US" dirty="0">
                <a:latin typeface="OpenDyslexic" panose="00000500000000000000" pitchFamily="50" charset="0"/>
              </a:rPr>
              <a:t>Marketing and Enterprise</a:t>
            </a:r>
            <a:endParaRPr lang="en-GB" dirty="0">
              <a:latin typeface="OpenDyslexic" panose="00000500000000000000" pitchFamily="50" charset="0"/>
            </a:endParaRPr>
          </a:p>
        </p:txBody>
      </p:sp>
      <p:sp>
        <p:nvSpPr>
          <p:cNvPr id="3" name="Content Placeholder 2">
            <a:extLst>
              <a:ext uri="{FF2B5EF4-FFF2-40B4-BE49-F238E27FC236}">
                <a16:creationId xmlns:a16="http://schemas.microsoft.com/office/drawing/2014/main" id="{611EF822-BF1C-4738-BF84-D4F1A1865B9E}"/>
              </a:ext>
            </a:extLst>
          </p:cNvPr>
          <p:cNvSpPr>
            <a:spLocks noGrp="1"/>
          </p:cNvSpPr>
          <p:nvPr>
            <p:ph idx="1"/>
          </p:nvPr>
        </p:nvSpPr>
        <p:spPr>
          <a:xfrm>
            <a:off x="838200" y="1296140"/>
            <a:ext cx="10515600" cy="4880823"/>
          </a:xfrm>
        </p:spPr>
        <p:txBody>
          <a:bodyPr>
            <a:normAutofit fontScale="40000" lnSpcReduction="20000"/>
          </a:bodyPr>
          <a:lstStyle/>
          <a:p>
            <a:pPr fontAlgn="base"/>
            <a:r>
              <a:rPr lang="en-US" sz="3000" dirty="0">
                <a:latin typeface="OpenDyslexic" panose="00000500000000000000" pitchFamily="50" charset="0"/>
              </a:rPr>
              <a:t>There are two types of coursework. Students are required to complete coursework 1 (R068) during Year 10 where they need to design a business proposal. </a:t>
            </a:r>
          </a:p>
          <a:p>
            <a:pPr fontAlgn="base"/>
            <a:r>
              <a:rPr lang="en-US" sz="3000" dirty="0">
                <a:latin typeface="OpenDyslexic" panose="00000500000000000000" pitchFamily="50" charset="0"/>
              </a:rPr>
              <a:t>In year 11, students work on the coursework 2 (R069) where they need to brand their product and present the proposal. and </a:t>
            </a:r>
          </a:p>
          <a:p>
            <a:pPr fontAlgn="base"/>
            <a:r>
              <a:rPr lang="en-US" sz="3000" dirty="0">
                <a:latin typeface="OpenDyslexic" panose="00000500000000000000" pitchFamily="50" charset="0"/>
              </a:rPr>
              <a:t>Each assignment has 60 marks </a:t>
            </a:r>
          </a:p>
          <a:p>
            <a:pPr fontAlgn="base"/>
            <a:r>
              <a:rPr lang="en-US" sz="3000" dirty="0">
                <a:latin typeface="OpenDyslexic" panose="00000500000000000000" pitchFamily="50" charset="0"/>
              </a:rPr>
              <a:t>Each assignment accounts to 30% of the total mark. Therefore, all coursework account to 60% where the remaining 40% is allocated to a test.</a:t>
            </a:r>
          </a:p>
          <a:p>
            <a:pPr fontAlgn="base"/>
            <a:r>
              <a:rPr lang="en-US" sz="3000" dirty="0">
                <a:latin typeface="OpenDyslexic" panose="00000500000000000000" pitchFamily="50" charset="0"/>
              </a:rPr>
              <a:t>R068 requires students to reflect on business theory and develop a product by using market research. The market research data will inform business decision and be instrumental in the marks that students earn. This is because students need to be able to support their decision making with research which will eventually allow them to develop comprehensive arguments. </a:t>
            </a:r>
          </a:p>
          <a:p>
            <a:pPr fontAlgn="base"/>
            <a:r>
              <a:rPr lang="en-US" sz="3000" dirty="0">
                <a:latin typeface="OpenDyslexic" panose="00000500000000000000" pitchFamily="50" charset="0"/>
              </a:rPr>
              <a:t>R069 requires students to develop a brand by implementing branding methods. The latter part of the assignment requires students to present their proposal in front of a decision-making panel. Students will need to reflect extensively and practice their presentation which needs to be evidenced in their coursework as it is an integral part of the marking scheme</a:t>
            </a:r>
          </a:p>
          <a:p>
            <a:pPr fontAlgn="base"/>
            <a:r>
              <a:rPr lang="en-US" sz="3000" dirty="0">
                <a:latin typeface="OpenDyslexic" panose="00000500000000000000" pitchFamily="50" charset="0"/>
              </a:rPr>
              <a:t>None that are seen as separate from the specification. However, trackers are required to be updated on a regular basis and teachers need to take part on the moderation process. Further, teachers may be required to act as the 'decision-making panel' for R069. </a:t>
            </a:r>
          </a:p>
          <a:p>
            <a:pPr fontAlgn="base"/>
            <a:r>
              <a:rPr lang="en-US" sz="3000" dirty="0">
                <a:latin typeface="OpenDyslexic" panose="00000500000000000000" pitchFamily="50" charset="0"/>
              </a:rPr>
              <a:t>Provide </a:t>
            </a:r>
            <a:r>
              <a:rPr lang="en-US" sz="3000" dirty="0" err="1">
                <a:latin typeface="OpenDyslexic" panose="00000500000000000000" pitchFamily="50" charset="0"/>
              </a:rPr>
              <a:t>personalised</a:t>
            </a:r>
            <a:r>
              <a:rPr lang="en-US" sz="3000" dirty="0">
                <a:latin typeface="OpenDyslexic" panose="00000500000000000000" pitchFamily="50" charset="0"/>
              </a:rPr>
              <a:t> feedback when students finish a task by using pointers in Google Classroom. This allows students to tick off a feedback comment which will then send an email to the teacher automatically. The email has a link which will take the teacher to the student's document and have all the changes made highlighted with yellow. This allows close monitoring of students. </a:t>
            </a:r>
          </a:p>
          <a:p>
            <a:pPr fontAlgn="base"/>
            <a:r>
              <a:rPr lang="en-US" sz="3000" dirty="0">
                <a:latin typeface="OpenDyslexic" panose="00000500000000000000" pitchFamily="50" charset="0"/>
              </a:rPr>
              <a:t>Circulate as much as possible to ensure that students are guided to develop their points in relation to the Marking Scheme. Circulating around the class elicits questions from students and promotes a sense of urgency for students who may fall behind.</a:t>
            </a:r>
          </a:p>
          <a:p>
            <a:pPr fontAlgn="base"/>
            <a:r>
              <a:rPr lang="en-US" sz="3000" dirty="0">
                <a:latin typeface="OpenDyslexic" panose="00000500000000000000" pitchFamily="50" charset="0"/>
              </a:rPr>
              <a:t>Explore the specification and find opportunities where students can develop the theory after attempting the practical tasks. In many occasions students are asked to develop theoretical arguments and then attempt the practical tasks.  However, students may find it easier to apply the practical elements first and after they understanding what they need to do, they may find the theory more accessible.</a:t>
            </a:r>
          </a:p>
          <a:p>
            <a:endParaRPr lang="en-GB" dirty="0"/>
          </a:p>
        </p:txBody>
      </p:sp>
    </p:spTree>
    <p:extLst>
      <p:ext uri="{BB962C8B-B14F-4D97-AF65-F5344CB8AC3E}">
        <p14:creationId xmlns:p14="http://schemas.microsoft.com/office/powerpoint/2010/main" val="81015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E530B004E4030438EC8C74B8DAE3C6D" ma:contentTypeVersion="14" ma:contentTypeDescription="Create a new document." ma:contentTypeScope="" ma:versionID="500ca30de9a90ebe9f3029dbfd9631fa">
  <xsd:schema xmlns:xsd="http://www.w3.org/2001/XMLSchema" xmlns:xs="http://www.w3.org/2001/XMLSchema" xmlns:p="http://schemas.microsoft.com/office/2006/metadata/properties" xmlns:ns2="3ae4bebc-5183-402f-9a72-94513702be85" xmlns:ns3="0ff20ada-ea1e-4479-af96-12e7f68be8f6" targetNamespace="http://schemas.microsoft.com/office/2006/metadata/properties" ma:root="true" ma:fieldsID="7c9fb19ab756f0a1fc46873fade9387c" ns2:_="" ns3:_="">
    <xsd:import namespace="3ae4bebc-5183-402f-9a72-94513702be85"/>
    <xsd:import namespace="0ff20ada-ea1e-4479-af96-12e7f68be8f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e4bebc-5183-402f-9a72-94513702be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ff20ada-ea1e-4479-af96-12e7f68be8f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95473D-64EC-444E-BE9A-4992BBCE82B2}"/>
</file>

<file path=customXml/itemProps2.xml><?xml version="1.0" encoding="utf-8"?>
<ds:datastoreItem xmlns:ds="http://schemas.openxmlformats.org/officeDocument/2006/customXml" ds:itemID="{52A2CD8F-5876-4FE2-89A7-4978DF3C3287}"/>
</file>

<file path=customXml/itemProps3.xml><?xml version="1.0" encoding="utf-8"?>
<ds:datastoreItem xmlns:ds="http://schemas.openxmlformats.org/officeDocument/2006/customXml" ds:itemID="{213D0E50-C815-4EAD-A2BF-E53F34E0F7B8}"/>
</file>

<file path=docProps/app.xml><?xml version="1.0" encoding="utf-8"?>
<Properties xmlns="http://schemas.openxmlformats.org/officeDocument/2006/extended-properties" xmlns:vt="http://schemas.openxmlformats.org/officeDocument/2006/docPropsVTypes">
  <TotalTime>61</TotalTime>
  <Words>1827</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OpenDyslexic</vt:lpstr>
      <vt:lpstr>Office Theme</vt:lpstr>
      <vt:lpstr>Drama</vt:lpstr>
      <vt:lpstr>GCSE PE</vt:lpstr>
      <vt:lpstr>NCFE Health and Fitness </vt:lpstr>
      <vt:lpstr>Food and Nutrition </vt:lpstr>
      <vt:lpstr>Timber </vt:lpstr>
      <vt:lpstr>Music</vt:lpstr>
      <vt:lpstr>Cambridge National IMEDIA</vt:lpstr>
      <vt:lpstr>Art and Art Textiles </vt:lpstr>
      <vt:lpstr>Marketing and Enterprise</vt:lpstr>
      <vt:lpstr>Cambridge National Child Development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J Hastings</dc:creator>
  <cp:lastModifiedBy>Mrs J Hastings</cp:lastModifiedBy>
  <cp:revision>11</cp:revision>
  <dcterms:created xsi:type="dcterms:W3CDTF">2023-09-25T13:54:52Z</dcterms:created>
  <dcterms:modified xsi:type="dcterms:W3CDTF">2023-09-26T15:13:38Z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0x0101008E530B004E4030438EC8C74B8DAE3C6D</vt:lpwstr>
  </property>
</Properties>
</file>